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19" r:id="rId2"/>
    <p:sldId id="332" r:id="rId3"/>
    <p:sldId id="424" r:id="rId4"/>
    <p:sldId id="428" r:id="rId5"/>
    <p:sldId id="484" r:id="rId6"/>
    <p:sldId id="492" r:id="rId7"/>
    <p:sldId id="474" r:id="rId8"/>
    <p:sldId id="494" r:id="rId9"/>
    <p:sldId id="493" r:id="rId10"/>
    <p:sldId id="529" r:id="rId11"/>
    <p:sldId id="497" r:id="rId12"/>
    <p:sldId id="498" r:id="rId13"/>
    <p:sldId id="500" r:id="rId14"/>
    <p:sldId id="499" r:id="rId15"/>
    <p:sldId id="495" r:id="rId16"/>
    <p:sldId id="501" r:id="rId17"/>
    <p:sldId id="502" r:id="rId18"/>
    <p:sldId id="503" r:id="rId19"/>
    <p:sldId id="504" r:id="rId20"/>
    <p:sldId id="505" r:id="rId21"/>
    <p:sldId id="508" r:id="rId22"/>
    <p:sldId id="512" r:id="rId23"/>
    <p:sldId id="506" r:id="rId24"/>
    <p:sldId id="507" r:id="rId25"/>
    <p:sldId id="509" r:id="rId26"/>
    <p:sldId id="510" r:id="rId27"/>
    <p:sldId id="511" r:id="rId28"/>
    <p:sldId id="513" r:id="rId29"/>
    <p:sldId id="536" r:id="rId30"/>
    <p:sldId id="534" r:id="rId31"/>
    <p:sldId id="533" r:id="rId32"/>
    <p:sldId id="532" r:id="rId33"/>
    <p:sldId id="535" r:id="rId34"/>
    <p:sldId id="531" r:id="rId35"/>
    <p:sldId id="538" r:id="rId36"/>
    <p:sldId id="539" r:id="rId37"/>
    <p:sldId id="537" r:id="rId38"/>
    <p:sldId id="530" r:id="rId39"/>
    <p:sldId id="514" r:id="rId40"/>
    <p:sldId id="515" r:id="rId41"/>
    <p:sldId id="516" r:id="rId42"/>
    <p:sldId id="517" r:id="rId43"/>
    <p:sldId id="518" r:id="rId44"/>
    <p:sldId id="520" r:id="rId45"/>
    <p:sldId id="522" r:id="rId46"/>
    <p:sldId id="523" r:id="rId47"/>
    <p:sldId id="526" r:id="rId48"/>
    <p:sldId id="524" r:id="rId49"/>
    <p:sldId id="521" r:id="rId50"/>
    <p:sldId id="527" r:id="rId51"/>
    <p:sldId id="528" r:id="rId52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6D80"/>
    <a:srgbClr val="FFF99D"/>
    <a:srgbClr val="3964AA"/>
    <a:srgbClr val="2B4B7F"/>
    <a:srgbClr val="008000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93" autoAdjust="0"/>
  </p:normalViewPr>
  <p:slideViewPr>
    <p:cSldViewPr>
      <p:cViewPr>
        <p:scale>
          <a:sx n="99" d="100"/>
          <a:sy n="99" d="100"/>
        </p:scale>
        <p:origin x="-1216" y="-224"/>
      </p:cViewPr>
      <p:guideLst>
        <p:guide orient="horz" pos="3264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l" defTabSz="923186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dirty="0">
              <a:latin typeface="Avenir Book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1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dirty="0">
              <a:latin typeface="Avenir Book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l" defTabSz="923186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dirty="0">
              <a:latin typeface="Avenir Book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8832195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96645FE5-B7DB-4D23-9689-9E03C8DEE9B8}" type="slidenum">
              <a:rPr lang="en-US">
                <a:latin typeface="Avenir Book"/>
              </a:rPr>
              <a:pPr/>
              <a:t>‹#›</a:t>
            </a:fld>
            <a:endParaRPr lang="en-US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809434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latin typeface="Avenir Book"/>
              </a:defRPr>
            </a:lvl1pPr>
          </a:lstStyle>
          <a:p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latin typeface="Avenir Book"/>
              </a:defRPr>
            </a:lvl1pPr>
          </a:lstStyle>
          <a:p>
            <a:endParaRPr lang="en-US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latin typeface="Avenir Book"/>
              </a:defRPr>
            </a:lvl1pPr>
          </a:lstStyle>
          <a:p>
            <a:endParaRPr lang="en-US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latin typeface="Avenir Book"/>
              </a:defRPr>
            </a:lvl1pPr>
          </a:lstStyle>
          <a:p>
            <a:fld id="{36D6E819-5D4C-4AFB-804E-27053C409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95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enir Book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enir Book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enir Book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enir Book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enir Book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9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62919-3EC1-4462-9F0A-C6B6B72158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0976C-28D0-4AD2-A34D-9D1A0E6E4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D339D-AF54-43A5-B407-2608357DC8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639AB-E93A-470E-A13C-11DD83600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17DCF-52AD-400C-9EC6-DE9FAAA39E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1A9AC-5EC1-4A33-93D3-A137D0F27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36DEE-4967-4249-B094-3281CAC04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6B882-2D9C-4EE4-8948-DB78930AD2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62CC6-150D-4F7E-B984-5A44DFB8DC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015AC-7EE2-4DE5-A5C7-906305D0D3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C84C9-998B-4228-9B85-90CE0CE134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venir Book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venir Book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venir Book"/>
              </a:defRPr>
            </a:lvl1pPr>
          </a:lstStyle>
          <a:p>
            <a:fld id="{130A0F7D-9365-4D32-B4F4-55E07A7A7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venir Book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venir Book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venir Book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venir Book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venir Book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venir Book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6" y="76200"/>
            <a:ext cx="9067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964AA"/>
                </a:solidFill>
                <a:latin typeface="Avenir Book"/>
                <a:cs typeface="Avenir Book"/>
              </a:rPr>
              <a:t>Ecology 8310</a:t>
            </a:r>
            <a:br>
              <a:rPr lang="en-US" dirty="0" smtClean="0">
                <a:solidFill>
                  <a:srgbClr val="3964AA"/>
                </a:solidFill>
                <a:latin typeface="Avenir Book"/>
                <a:cs typeface="Avenir Book"/>
              </a:rPr>
            </a:br>
            <a:r>
              <a:rPr lang="en-US" dirty="0" smtClean="0">
                <a:solidFill>
                  <a:srgbClr val="3964AA"/>
                </a:solidFill>
                <a:latin typeface="Avenir Book"/>
                <a:cs typeface="Avenir Book"/>
              </a:rPr>
              <a:t>Population (and Community) Ecology</a:t>
            </a:r>
            <a:endParaRPr lang="en-US" dirty="0">
              <a:solidFill>
                <a:srgbClr val="3964AA"/>
              </a:solidFill>
              <a:latin typeface="Avenir Book"/>
              <a:cs typeface="Avenir Book"/>
            </a:endParaRPr>
          </a:p>
        </p:txBody>
      </p:sp>
      <p:pic>
        <p:nvPicPr>
          <p:cNvPr id="5" name="Picture 4" descr="C:\Users\osenberg\AppData\Local\Microsoft\Windows\Temporary Internet Files\Content.Outlook\GWG773IU\moua puta panor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3997"/>
            <a:ext cx="9144000" cy="631146"/>
          </a:xfrm>
          <a:prstGeom prst="rect">
            <a:avLst/>
          </a:prstGeom>
          <a:noFill/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2819400"/>
            <a:ext cx="7620000" cy="406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400" dirty="0" smtClean="0">
                <a:latin typeface="Avenir Book"/>
                <a:cs typeface="Avenir Book"/>
              </a:rPr>
              <a:t>Coexistence in a competitive guild</a:t>
            </a:r>
          </a:p>
          <a:p>
            <a:pPr marL="912813" lvl="1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latin typeface="Avenir Book"/>
                <a:cs typeface="Avenir Book"/>
              </a:rPr>
              <a:t>Hutchinson</a:t>
            </a:r>
          </a:p>
          <a:p>
            <a:pPr marL="912813" lvl="1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latin typeface="Avenir Book"/>
                <a:cs typeface="Avenir Book"/>
              </a:rPr>
              <a:t>Resource heterogeneity</a:t>
            </a:r>
          </a:p>
          <a:p>
            <a:pPr marL="912813" lvl="1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latin typeface="Avenir Book"/>
                <a:cs typeface="Avenir Book"/>
              </a:rPr>
              <a:t>Patch dynamics / IDH</a:t>
            </a:r>
          </a:p>
          <a:p>
            <a:pPr marL="912813" lvl="1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latin typeface="Avenir Book"/>
                <a:cs typeface="Avenir Book"/>
              </a:rPr>
              <a:t>Predation</a:t>
            </a:r>
          </a:p>
          <a:p>
            <a:pPr marL="912813" lvl="1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Resource fluctuations</a:t>
            </a:r>
            <a:endParaRPr lang="en-US" sz="24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 marL="912813" lvl="1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venir Book"/>
                <a:cs typeface="Avenir Book"/>
              </a:rPr>
              <a:t>Neutral </a:t>
            </a:r>
            <a:r>
              <a:rPr lang="en-US" sz="2400" dirty="0" smtClean="0">
                <a:solidFill>
                  <a:srgbClr val="FF0000"/>
                </a:solidFill>
                <a:latin typeface="Avenir Book"/>
                <a:cs typeface="Avenir Book"/>
              </a:rPr>
              <a:t>Theory</a:t>
            </a:r>
          </a:p>
          <a:p>
            <a:pPr marL="912813" lvl="1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latin typeface="Avenir Book"/>
                <a:cs typeface="Avenir Book"/>
              </a:rPr>
              <a:t>Interference </a:t>
            </a:r>
            <a:r>
              <a:rPr lang="en-US" sz="2400" dirty="0" smtClean="0">
                <a:latin typeface="Avenir Book"/>
                <a:cs typeface="Avenir Book"/>
              </a:rPr>
              <a:t>competition</a:t>
            </a:r>
          </a:p>
          <a:p>
            <a:pPr marL="912813" lvl="1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Avenir Book"/>
                <a:cs typeface="Avenir Book"/>
              </a:rPr>
              <a:t>Chesson</a:t>
            </a:r>
            <a:r>
              <a:rPr lang="en-US" sz="2400" dirty="0">
                <a:solidFill>
                  <a:srgbClr val="FF0000"/>
                </a:solidFill>
                <a:latin typeface="Avenir Book"/>
                <a:cs typeface="Avenir Book"/>
              </a:rPr>
              <a:t>: stabilizing and equalizing </a:t>
            </a:r>
            <a:r>
              <a:rPr lang="en-US" sz="2400" dirty="0" smtClean="0">
                <a:solidFill>
                  <a:srgbClr val="FF0000"/>
                </a:solidFill>
                <a:latin typeface="Avenir Book"/>
                <a:cs typeface="Avenir Book"/>
              </a:rPr>
              <a:t>mechanisms</a:t>
            </a:r>
            <a:endParaRPr lang="en-US" sz="2400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9770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We need to specify consumption (and supply)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78086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0" y="0"/>
            <a:ext cx="63246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rgbClr val="3964AA"/>
                </a:solidFill>
                <a:latin typeface="Avenir Book"/>
              </a:rPr>
              <a:t>Three competitors:</a:t>
            </a:r>
            <a:endParaRPr lang="en-US" sz="3200" dirty="0">
              <a:solidFill>
                <a:srgbClr val="3964AA"/>
              </a:solidFill>
              <a:latin typeface="Avenir Book"/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67268" y="1172260"/>
            <a:ext cx="7257533" cy="5609540"/>
            <a:chOff x="160" y="1724"/>
            <a:chExt cx="3036" cy="2502"/>
          </a:xfrm>
        </p:grpSpPr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>
              <a:off x="715" y="1724"/>
              <a:ext cx="0" cy="206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>
              <a:off x="715" y="3791"/>
              <a:ext cx="2481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2" name="Text Box 10"/>
            <p:cNvSpPr txBox="1">
              <a:spLocks noChangeAspect="1" noChangeArrowheads="1"/>
            </p:cNvSpPr>
            <p:nvPr/>
          </p:nvSpPr>
          <p:spPr bwMode="auto">
            <a:xfrm>
              <a:off x="1908" y="3993"/>
              <a:ext cx="222" cy="233"/>
            </a:xfrm>
            <a:prstGeom prst="rect">
              <a:avLst/>
            </a:prstGeom>
            <a:noFill/>
            <a:ln w="635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Avenir Book"/>
                </a:rPr>
                <a:t>R</a:t>
              </a:r>
              <a:r>
                <a:rPr lang="en-US" sz="2800" baseline="-25000" dirty="0" smtClean="0">
                  <a:latin typeface="Avenir Book"/>
                </a:rPr>
                <a:t>1</a:t>
              </a:r>
              <a:endParaRPr lang="en-US" sz="2800" baseline="-25000" dirty="0">
                <a:latin typeface="Avenir Book"/>
              </a:endParaRPr>
            </a:p>
          </p:txBody>
        </p:sp>
        <p:sp>
          <p:nvSpPr>
            <p:cNvPr id="14" name="Rectangle 12"/>
            <p:cNvSpPr>
              <a:spLocks noChangeAspect="1" noChangeArrowheads="1"/>
            </p:cNvSpPr>
            <p:nvPr/>
          </p:nvSpPr>
          <p:spPr bwMode="auto">
            <a:xfrm rot="16234119">
              <a:off x="151" y="2715"/>
              <a:ext cx="237" cy="219"/>
            </a:xfrm>
            <a:prstGeom prst="rect">
              <a:avLst/>
            </a:prstGeom>
            <a:noFill/>
            <a:ln w="635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Avenir Book"/>
                </a:rPr>
                <a:t>R</a:t>
              </a:r>
              <a:r>
                <a:rPr lang="en-US" sz="2800" baseline="-25000" dirty="0" smtClean="0">
                  <a:latin typeface="Avenir Book"/>
                </a:rPr>
                <a:t>2</a:t>
              </a:r>
              <a:endParaRPr lang="en-US" sz="2800" baseline="-25000" dirty="0">
                <a:latin typeface="Avenir Book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267199" y="838199"/>
            <a:ext cx="3581400" cy="4495801"/>
            <a:chOff x="2208107" y="-328247"/>
            <a:chExt cx="1611630" cy="2766651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2208107" y="-328247"/>
              <a:ext cx="1693" cy="2766647"/>
            </a:xfrm>
            <a:prstGeom prst="lin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3352799" y="914399"/>
            <a:ext cx="3581400" cy="3581401"/>
            <a:chOff x="2208107" y="234461"/>
            <a:chExt cx="1611630" cy="220394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2208107" y="234461"/>
              <a:ext cx="1693" cy="2203939"/>
            </a:xfrm>
            <a:prstGeom prst="lin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2438400" y="762001"/>
            <a:ext cx="3615267" cy="2743200"/>
            <a:chOff x="2192867" y="750278"/>
            <a:chExt cx="1626870" cy="1688126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2192867" y="750278"/>
              <a:ext cx="16933" cy="1688123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2" name="Straight Arrow Connector 31"/>
          <p:cNvCxnSpPr/>
          <p:nvPr/>
        </p:nvCxnSpPr>
        <p:spPr bwMode="auto">
          <a:xfrm flipH="1">
            <a:off x="2667000" y="3471670"/>
            <a:ext cx="690224" cy="53458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2906232" y="3510878"/>
            <a:ext cx="448291" cy="779604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3321646" y="1095731"/>
            <a:ext cx="3187837" cy="2405637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3368753" y="474133"/>
            <a:ext cx="1793158" cy="3007046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3625117" y="4462270"/>
            <a:ext cx="690224" cy="53458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3429000" y="4484545"/>
            <a:ext cx="900574" cy="392255"/>
          </a:xfrm>
          <a:prstGeom prst="straightConnector1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4279763" y="2086331"/>
            <a:ext cx="3187837" cy="2405637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4343803" y="3200400"/>
            <a:ext cx="3123797" cy="1254446"/>
          </a:xfrm>
          <a:prstGeom prst="straightConnector1">
            <a:avLst/>
          </a:prstGeom>
          <a:noFill/>
          <a:ln w="38100" cap="flat" cmpd="sng" algn="ctr">
            <a:solidFill>
              <a:srgbClr val="800000"/>
            </a:solidFill>
            <a:prstDash val="sysDash"/>
            <a:round/>
            <a:headEnd type="none" w="med" len="med"/>
            <a:tailEnd type="non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410200" y="3048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</a:rPr>
              <a:t>Add in consumption…</a:t>
            </a:r>
            <a:endParaRPr lang="en-US" dirty="0">
              <a:latin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2286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</a:rPr>
              <a:t>What is the outcome in each region?</a:t>
            </a:r>
            <a:endParaRPr lang="en-US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0580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  <p:bldP spid="25" grpId="2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0" y="0"/>
            <a:ext cx="63246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rgbClr val="3964AA"/>
                </a:solidFill>
                <a:latin typeface="Avenir Book"/>
              </a:rPr>
              <a:t>Three competitors:</a:t>
            </a:r>
            <a:endParaRPr lang="en-US" sz="3200" dirty="0">
              <a:solidFill>
                <a:srgbClr val="3964AA"/>
              </a:solidFill>
              <a:latin typeface="Avenir Book"/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67268" y="1172260"/>
            <a:ext cx="7257533" cy="5609540"/>
            <a:chOff x="160" y="1724"/>
            <a:chExt cx="3036" cy="2502"/>
          </a:xfrm>
        </p:grpSpPr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>
              <a:off x="715" y="1724"/>
              <a:ext cx="0" cy="206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>
              <a:off x="715" y="3791"/>
              <a:ext cx="2481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2" name="Text Box 10"/>
            <p:cNvSpPr txBox="1">
              <a:spLocks noChangeAspect="1" noChangeArrowheads="1"/>
            </p:cNvSpPr>
            <p:nvPr/>
          </p:nvSpPr>
          <p:spPr bwMode="auto">
            <a:xfrm>
              <a:off x="1908" y="3993"/>
              <a:ext cx="222" cy="233"/>
            </a:xfrm>
            <a:prstGeom prst="rect">
              <a:avLst/>
            </a:prstGeom>
            <a:noFill/>
            <a:ln w="635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Avenir Book"/>
                </a:rPr>
                <a:t>R</a:t>
              </a:r>
              <a:r>
                <a:rPr lang="en-US" sz="2800" baseline="-25000" dirty="0" smtClean="0">
                  <a:latin typeface="Avenir Book"/>
                </a:rPr>
                <a:t>1</a:t>
              </a:r>
              <a:endParaRPr lang="en-US" sz="2800" baseline="-25000" dirty="0">
                <a:latin typeface="Avenir Book"/>
              </a:endParaRPr>
            </a:p>
          </p:txBody>
        </p:sp>
        <p:sp>
          <p:nvSpPr>
            <p:cNvPr id="14" name="Rectangle 12"/>
            <p:cNvSpPr>
              <a:spLocks noChangeAspect="1" noChangeArrowheads="1"/>
            </p:cNvSpPr>
            <p:nvPr/>
          </p:nvSpPr>
          <p:spPr bwMode="auto">
            <a:xfrm rot="16234119">
              <a:off x="151" y="2715"/>
              <a:ext cx="237" cy="219"/>
            </a:xfrm>
            <a:prstGeom prst="rect">
              <a:avLst/>
            </a:prstGeom>
            <a:noFill/>
            <a:ln w="635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Avenir Book"/>
                </a:rPr>
                <a:t>R</a:t>
              </a:r>
              <a:r>
                <a:rPr lang="en-US" sz="2800" baseline="-25000" dirty="0" smtClean="0">
                  <a:latin typeface="Avenir Book"/>
                </a:rPr>
                <a:t>2</a:t>
              </a:r>
              <a:endParaRPr lang="en-US" sz="2800" baseline="-25000" dirty="0">
                <a:latin typeface="Avenir Book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267199" y="838199"/>
            <a:ext cx="3581400" cy="4495801"/>
            <a:chOff x="2208107" y="-328247"/>
            <a:chExt cx="1611630" cy="2766651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2208107" y="-328247"/>
              <a:ext cx="1693" cy="2766647"/>
            </a:xfrm>
            <a:prstGeom prst="lin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3352799" y="914399"/>
            <a:ext cx="3581400" cy="3581401"/>
            <a:chOff x="2208107" y="234461"/>
            <a:chExt cx="1611630" cy="220394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2208107" y="234461"/>
              <a:ext cx="1693" cy="2203939"/>
            </a:xfrm>
            <a:prstGeom prst="lin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2438400" y="762001"/>
            <a:ext cx="3615267" cy="2743200"/>
            <a:chOff x="2192867" y="750278"/>
            <a:chExt cx="1626870" cy="1688126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2192867" y="750278"/>
              <a:ext cx="16933" cy="1688123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2" name="Straight Arrow Connector 31"/>
          <p:cNvCxnSpPr/>
          <p:nvPr/>
        </p:nvCxnSpPr>
        <p:spPr bwMode="auto">
          <a:xfrm flipH="1">
            <a:off x="2667000" y="3471670"/>
            <a:ext cx="690224" cy="53458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2906232" y="3510878"/>
            <a:ext cx="448291" cy="779604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3321646" y="1095731"/>
            <a:ext cx="3187837" cy="2405637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3368753" y="474133"/>
            <a:ext cx="1793158" cy="3007046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3625117" y="4462270"/>
            <a:ext cx="690224" cy="53458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3429000" y="4484545"/>
            <a:ext cx="900574" cy="392255"/>
          </a:xfrm>
          <a:prstGeom prst="straightConnector1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4279763" y="2086331"/>
            <a:ext cx="3187837" cy="2405637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4343803" y="3200400"/>
            <a:ext cx="3123797" cy="1254446"/>
          </a:xfrm>
          <a:prstGeom prst="straightConnector1">
            <a:avLst/>
          </a:prstGeom>
          <a:noFill/>
          <a:ln w="38100" cap="flat" cmpd="sng" algn="ctr">
            <a:solidFill>
              <a:srgbClr val="800000"/>
            </a:solidFill>
            <a:prstDash val="sysDash"/>
            <a:round/>
            <a:headEnd type="none" w="med" len="med"/>
            <a:tailEnd type="none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514600" y="1295400"/>
            <a:ext cx="685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Book"/>
              </a:rPr>
              <a:t>Blue</a:t>
            </a:r>
            <a:endParaRPr lang="en-US" sz="2000" dirty="0">
              <a:solidFill>
                <a:srgbClr val="0000FF"/>
              </a:solidFill>
              <a:latin typeface="Avenir Boo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1447800"/>
            <a:ext cx="685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Book"/>
              </a:rPr>
              <a:t>Blue</a:t>
            </a:r>
            <a:endParaRPr lang="en-US" sz="2000" dirty="0">
              <a:solidFill>
                <a:srgbClr val="0000FF"/>
              </a:solidFill>
              <a:latin typeface="Avenir Book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33334" y="685800"/>
            <a:ext cx="685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Book"/>
              </a:rPr>
              <a:t>Blue</a:t>
            </a:r>
            <a:endParaRPr lang="en-US" sz="2000" dirty="0">
              <a:solidFill>
                <a:srgbClr val="0000FF"/>
              </a:solidFill>
              <a:latin typeface="Avenir Book"/>
            </a:endParaRPr>
          </a:p>
        </p:txBody>
      </p:sp>
      <p:sp>
        <p:nvSpPr>
          <p:cNvPr id="30" name="TextBox 29"/>
          <p:cNvSpPr txBox="1"/>
          <p:nvPr/>
        </p:nvSpPr>
        <p:spPr>
          <a:xfrm rot="18957720">
            <a:off x="3555912" y="1767989"/>
            <a:ext cx="225492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Book"/>
              </a:rPr>
              <a:t>Blue </a:t>
            </a:r>
            <a:r>
              <a:rPr lang="en-US" sz="2000" dirty="0" smtClean="0">
                <a:latin typeface="Avenir Book"/>
              </a:rPr>
              <a:t>&amp;</a:t>
            </a:r>
            <a:r>
              <a:rPr lang="en-US" sz="2000" dirty="0" smtClean="0">
                <a:solidFill>
                  <a:srgbClr val="0000FF"/>
                </a:solidFill>
                <a:latin typeface="Avenir Book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venir Book"/>
              </a:rPr>
              <a:t>Green</a:t>
            </a:r>
            <a:endParaRPr lang="en-US" sz="2000" dirty="0">
              <a:solidFill>
                <a:srgbClr val="008000"/>
              </a:solidFill>
              <a:latin typeface="Avenir Book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98273" y="2438400"/>
            <a:ext cx="225492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Avenir Book"/>
              </a:rPr>
              <a:t>Green</a:t>
            </a:r>
            <a:endParaRPr lang="en-US" sz="2000" dirty="0">
              <a:solidFill>
                <a:srgbClr val="008000"/>
              </a:solidFill>
              <a:latin typeface="Avenir Book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67000" y="3714690"/>
            <a:ext cx="225492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Avenir Book"/>
              </a:rPr>
              <a:t>Green</a:t>
            </a:r>
            <a:endParaRPr lang="en-US" sz="2000" dirty="0">
              <a:solidFill>
                <a:srgbClr val="008000"/>
              </a:solidFill>
              <a:latin typeface="Avenir Book"/>
            </a:endParaRPr>
          </a:p>
        </p:txBody>
      </p:sp>
      <p:sp>
        <p:nvSpPr>
          <p:cNvPr id="50" name="TextBox 49"/>
          <p:cNvSpPr txBox="1"/>
          <p:nvPr/>
        </p:nvSpPr>
        <p:spPr>
          <a:xfrm rot="19414672">
            <a:off x="5314361" y="3013501"/>
            <a:ext cx="225492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venir Book"/>
              </a:rPr>
              <a:t>Red </a:t>
            </a:r>
            <a:r>
              <a:rPr lang="en-US" sz="2000" dirty="0" smtClean="0">
                <a:latin typeface="Avenir Book"/>
              </a:rPr>
              <a:t>&amp;</a:t>
            </a:r>
            <a:r>
              <a:rPr lang="en-US" sz="2000" dirty="0" smtClean="0">
                <a:solidFill>
                  <a:srgbClr val="0000FF"/>
                </a:solidFill>
                <a:latin typeface="Avenir Book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venir Book"/>
              </a:rPr>
              <a:t>Green</a:t>
            </a:r>
            <a:endParaRPr lang="en-US" sz="2000" dirty="0">
              <a:solidFill>
                <a:srgbClr val="008000"/>
              </a:solidFill>
              <a:latin typeface="Avenir Book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88873" y="3962400"/>
            <a:ext cx="225492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venir Book"/>
              </a:rPr>
              <a:t>Red</a:t>
            </a:r>
            <a:endParaRPr lang="en-US" sz="2000" dirty="0">
              <a:solidFill>
                <a:srgbClr val="800000"/>
              </a:solidFill>
              <a:latin typeface="Avenir Book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00600" y="4724400"/>
            <a:ext cx="225492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venir Book"/>
              </a:rPr>
              <a:t>Red</a:t>
            </a:r>
            <a:endParaRPr lang="en-US" sz="2000" dirty="0">
              <a:solidFill>
                <a:srgbClr val="800000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74469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04800" y="1905000"/>
            <a:ext cx="8534400" cy="3785652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Trade-off in R*s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Correlation between R*s and consumption</a:t>
            </a:r>
          </a:p>
          <a:p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(i.e., better competitor for a resource,  consumes relatively less of that resource)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But, still only get (at most) 2 coexisting consumers</a:t>
            </a:r>
            <a:endParaRPr lang="en-US" sz="3200" dirty="0">
              <a:solidFill>
                <a:srgbClr val="3964AA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3972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614333" y="1676399"/>
            <a:ext cx="3615267" cy="4038601"/>
            <a:chOff x="2192867" y="-46893"/>
            <a:chExt cx="1626870" cy="2485297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2192867" y="-46893"/>
              <a:ext cx="16933" cy="2485293"/>
            </a:xfrm>
            <a:prstGeom prst="line">
              <a:avLst/>
            </a:prstGeom>
            <a:noFill/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0" y="0"/>
            <a:ext cx="63246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rgbClr val="3964AA"/>
                </a:solidFill>
                <a:latin typeface="Avenir Book"/>
              </a:rPr>
              <a:t>Many competitors:</a:t>
            </a:r>
            <a:endParaRPr lang="en-US" sz="3200" dirty="0">
              <a:solidFill>
                <a:srgbClr val="3964AA"/>
              </a:solidFill>
              <a:latin typeface="Avenir Book"/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67268" y="1172260"/>
            <a:ext cx="7257533" cy="5609540"/>
            <a:chOff x="160" y="1724"/>
            <a:chExt cx="3036" cy="2502"/>
          </a:xfrm>
        </p:grpSpPr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>
              <a:off x="715" y="1724"/>
              <a:ext cx="0" cy="206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>
              <a:off x="715" y="3791"/>
              <a:ext cx="2481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2" name="Text Box 10"/>
            <p:cNvSpPr txBox="1">
              <a:spLocks noChangeAspect="1" noChangeArrowheads="1"/>
            </p:cNvSpPr>
            <p:nvPr/>
          </p:nvSpPr>
          <p:spPr bwMode="auto">
            <a:xfrm>
              <a:off x="1908" y="3993"/>
              <a:ext cx="222" cy="233"/>
            </a:xfrm>
            <a:prstGeom prst="rect">
              <a:avLst/>
            </a:prstGeom>
            <a:noFill/>
            <a:ln w="635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Avenir Book"/>
                </a:rPr>
                <a:t>R</a:t>
              </a:r>
              <a:r>
                <a:rPr lang="en-US" sz="2800" baseline="-25000" dirty="0" smtClean="0">
                  <a:latin typeface="Avenir Book"/>
                </a:rPr>
                <a:t>1</a:t>
              </a:r>
              <a:endParaRPr lang="en-US" sz="2800" baseline="-25000" dirty="0">
                <a:latin typeface="Avenir Book"/>
              </a:endParaRPr>
            </a:p>
          </p:txBody>
        </p:sp>
        <p:sp>
          <p:nvSpPr>
            <p:cNvPr id="14" name="Rectangle 12"/>
            <p:cNvSpPr>
              <a:spLocks noChangeAspect="1" noChangeArrowheads="1"/>
            </p:cNvSpPr>
            <p:nvPr/>
          </p:nvSpPr>
          <p:spPr bwMode="auto">
            <a:xfrm rot="16234119">
              <a:off x="151" y="2715"/>
              <a:ext cx="237" cy="219"/>
            </a:xfrm>
            <a:prstGeom prst="rect">
              <a:avLst/>
            </a:prstGeom>
            <a:noFill/>
            <a:ln w="635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Avenir Book"/>
                </a:rPr>
                <a:t>R</a:t>
              </a:r>
              <a:r>
                <a:rPr lang="en-US" sz="2800" baseline="-25000" dirty="0" smtClean="0">
                  <a:latin typeface="Avenir Book"/>
                </a:rPr>
                <a:t>2</a:t>
              </a:r>
              <a:endParaRPr lang="en-US" sz="2800" baseline="-25000" dirty="0">
                <a:latin typeface="Avenir Book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19400" y="990600"/>
            <a:ext cx="4572000" cy="2971800"/>
            <a:chOff x="2208107" y="609600"/>
            <a:chExt cx="2057400" cy="1828803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2209800" y="609600"/>
              <a:ext cx="0" cy="182880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H="1">
              <a:off x="2208107" y="2438403"/>
              <a:ext cx="2057400" cy="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3810000" y="914400"/>
            <a:ext cx="3615267" cy="4038601"/>
            <a:chOff x="2192867" y="-46893"/>
            <a:chExt cx="1626870" cy="2485297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2192867" y="-46893"/>
              <a:ext cx="16933" cy="2485293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233333" y="1295399"/>
            <a:ext cx="3615267" cy="4038601"/>
            <a:chOff x="2192867" y="-46893"/>
            <a:chExt cx="1626870" cy="2485297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2192867" y="-46893"/>
              <a:ext cx="16933" cy="2485293"/>
            </a:xfrm>
            <a:prstGeom prst="lin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3352799" y="914399"/>
            <a:ext cx="3581400" cy="3581401"/>
            <a:chOff x="2208107" y="234461"/>
            <a:chExt cx="1611630" cy="220394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2208107" y="234461"/>
              <a:ext cx="1693" cy="2203939"/>
            </a:xfrm>
            <a:prstGeom prst="lin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2438400" y="762001"/>
            <a:ext cx="3615267" cy="2743200"/>
            <a:chOff x="2192867" y="750278"/>
            <a:chExt cx="1626870" cy="1688126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2192867" y="750278"/>
              <a:ext cx="16933" cy="1688123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3" name="Straight Arrow Connector 32"/>
          <p:cNvCxnSpPr/>
          <p:nvPr/>
        </p:nvCxnSpPr>
        <p:spPr bwMode="auto">
          <a:xfrm flipH="1">
            <a:off x="2798098" y="533400"/>
            <a:ext cx="1773902" cy="2967968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2845204" y="381000"/>
            <a:ext cx="812396" cy="3100179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3335867" y="457200"/>
            <a:ext cx="2150533" cy="3505200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3382974" y="457200"/>
            <a:ext cx="3017826" cy="3485011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3810000" y="1066800"/>
            <a:ext cx="4191000" cy="3429000"/>
          </a:xfrm>
          <a:prstGeom prst="straightConnector1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3857107" y="381000"/>
            <a:ext cx="3534293" cy="4094611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4250268" y="1524000"/>
            <a:ext cx="4284132" cy="3429000"/>
          </a:xfrm>
          <a:prstGeom prst="straightConnector1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H="1">
            <a:off x="4297374" y="2667000"/>
            <a:ext cx="4389426" cy="2265811"/>
          </a:xfrm>
          <a:prstGeom prst="straightConnector1">
            <a:avLst/>
          </a:prstGeom>
          <a:noFill/>
          <a:ln w="38100" cap="flat" cmpd="sng" algn="ctr">
            <a:solidFill>
              <a:srgbClr val="800000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4631268" y="4191000"/>
            <a:ext cx="4055532" cy="1143000"/>
          </a:xfrm>
          <a:prstGeom prst="straightConnector1">
            <a:avLst/>
          </a:prstGeom>
          <a:noFill/>
          <a:ln w="38100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4678374" y="3276600"/>
            <a:ext cx="4008426" cy="2037211"/>
          </a:xfrm>
          <a:prstGeom prst="straightConnector1">
            <a:avLst/>
          </a:prstGeom>
          <a:noFill/>
          <a:ln w="38100" cap="flat" cmpd="sng" algn="ctr">
            <a:solidFill>
              <a:srgbClr val="800000"/>
            </a:solidFill>
            <a:prstDash val="sysDash"/>
            <a:round/>
            <a:headEnd type="none" w="med" len="med"/>
            <a:tailEnd type="none"/>
          </a:ln>
          <a:effectLst/>
        </p:spPr>
      </p:cxnSp>
      <p:sp>
        <p:nvSpPr>
          <p:cNvPr id="60" name="TextBox 59"/>
          <p:cNvSpPr txBox="1"/>
          <p:nvPr/>
        </p:nvSpPr>
        <p:spPr>
          <a:xfrm rot="18485761">
            <a:off x="4080877" y="102768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  <a:latin typeface="Avenir Book"/>
              </a:rPr>
              <a:t>Orange</a:t>
            </a:r>
            <a:r>
              <a:rPr lang="en-US" sz="2000" dirty="0" smtClean="0">
                <a:latin typeface="Avenir Book"/>
              </a:rPr>
              <a:t> &amp; </a:t>
            </a:r>
            <a:r>
              <a:rPr lang="en-US" sz="2000" dirty="0" smtClean="0">
                <a:solidFill>
                  <a:srgbClr val="008000"/>
                </a:solidFill>
                <a:latin typeface="Avenir Book"/>
              </a:rPr>
              <a:t>Green</a:t>
            </a:r>
            <a:endParaRPr lang="en-US" sz="2000" dirty="0">
              <a:solidFill>
                <a:srgbClr val="008000"/>
              </a:solidFill>
              <a:latin typeface="Avenir Book"/>
            </a:endParaRPr>
          </a:p>
        </p:txBody>
      </p:sp>
      <p:sp>
        <p:nvSpPr>
          <p:cNvPr id="62" name="TextBox 61"/>
          <p:cNvSpPr txBox="1"/>
          <p:nvPr/>
        </p:nvSpPr>
        <p:spPr>
          <a:xfrm rot="18962409">
            <a:off x="5071477" y="1728532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Avenir Book"/>
              </a:rPr>
              <a:t>Green </a:t>
            </a:r>
            <a:r>
              <a:rPr lang="en-US" sz="2000" dirty="0" smtClean="0">
                <a:latin typeface="Avenir Book"/>
              </a:rPr>
              <a:t>&amp;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venir Book"/>
              </a:rPr>
              <a:t>Sky </a:t>
            </a:r>
            <a:endParaRPr lang="en-US" sz="2000" dirty="0">
              <a:solidFill>
                <a:srgbClr val="008000"/>
              </a:solidFill>
              <a:latin typeface="Avenir Book"/>
            </a:endParaRPr>
          </a:p>
        </p:txBody>
      </p:sp>
      <p:sp>
        <p:nvSpPr>
          <p:cNvPr id="63" name="TextBox 62"/>
          <p:cNvSpPr txBox="1"/>
          <p:nvPr/>
        </p:nvSpPr>
        <p:spPr>
          <a:xfrm rot="19265091">
            <a:off x="5786667" y="282435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/>
              </a:rPr>
              <a:t>Sky</a:t>
            </a:r>
            <a:r>
              <a:rPr lang="en-US" sz="2000" dirty="0" smtClean="0">
                <a:solidFill>
                  <a:srgbClr val="800000"/>
                </a:solidFill>
                <a:latin typeface="Avenir Book"/>
              </a:rPr>
              <a:t> </a:t>
            </a:r>
            <a:r>
              <a:rPr lang="en-US" sz="2000" dirty="0">
                <a:latin typeface="Avenir Book"/>
              </a:rPr>
              <a:t>&amp; </a:t>
            </a:r>
            <a:r>
              <a:rPr lang="en-US" sz="2000" dirty="0" smtClean="0">
                <a:solidFill>
                  <a:srgbClr val="800000"/>
                </a:solidFill>
                <a:latin typeface="Avenir Book"/>
              </a:rPr>
              <a:t>Red</a:t>
            </a:r>
            <a:endParaRPr lang="en-US" sz="2000" dirty="0">
              <a:solidFill>
                <a:srgbClr val="008000"/>
              </a:solidFill>
              <a:latin typeface="Avenir Book"/>
            </a:endParaRPr>
          </a:p>
        </p:txBody>
      </p:sp>
      <p:sp>
        <p:nvSpPr>
          <p:cNvPr id="64" name="TextBox 63"/>
          <p:cNvSpPr txBox="1"/>
          <p:nvPr/>
        </p:nvSpPr>
        <p:spPr>
          <a:xfrm rot="20032758">
            <a:off x="6410210" y="3902686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venir Book"/>
              </a:rPr>
              <a:t>Red &amp; </a:t>
            </a:r>
            <a:r>
              <a:rPr lang="en-US" sz="2000" dirty="0" smtClean="0">
                <a:solidFill>
                  <a:srgbClr val="660066"/>
                </a:solidFill>
                <a:latin typeface="Avenir Book"/>
              </a:rPr>
              <a:t>Purple</a:t>
            </a:r>
            <a:endParaRPr lang="en-US" sz="2000" dirty="0">
              <a:solidFill>
                <a:srgbClr val="008000"/>
              </a:solidFill>
              <a:latin typeface="Avenir Book"/>
            </a:endParaRPr>
          </a:p>
        </p:txBody>
      </p:sp>
      <p:sp>
        <p:nvSpPr>
          <p:cNvPr id="44" name="TextBox 43"/>
          <p:cNvSpPr txBox="1"/>
          <p:nvPr/>
        </p:nvSpPr>
        <p:spPr>
          <a:xfrm rot="17868197">
            <a:off x="2571617" y="942827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Book"/>
              </a:rPr>
              <a:t>Blue </a:t>
            </a:r>
            <a:r>
              <a:rPr lang="en-US" sz="2000" dirty="0" smtClean="0">
                <a:latin typeface="Avenir Book"/>
              </a:rPr>
              <a:t>&amp; </a:t>
            </a:r>
            <a:r>
              <a:rPr lang="en-US" sz="2000" dirty="0" smtClean="0">
                <a:solidFill>
                  <a:srgbClr val="FF6600"/>
                </a:solidFill>
                <a:latin typeface="Avenir Book"/>
              </a:rPr>
              <a:t>Orange</a:t>
            </a:r>
            <a:endParaRPr lang="en-US" sz="2000" dirty="0">
              <a:solidFill>
                <a:srgbClr val="008000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2902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85344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What if a region is heterogeneous in S?</a:t>
            </a:r>
            <a:endParaRPr lang="en-US" sz="3200" dirty="0">
              <a:solidFill>
                <a:srgbClr val="3964AA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91822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614333" y="1676399"/>
            <a:ext cx="3615267" cy="4038601"/>
            <a:chOff x="2192867" y="-46893"/>
            <a:chExt cx="1626870" cy="2485297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2192867" y="-46893"/>
              <a:ext cx="16933" cy="2485293"/>
            </a:xfrm>
            <a:prstGeom prst="line">
              <a:avLst/>
            </a:prstGeom>
            <a:noFill/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0" y="0"/>
            <a:ext cx="63246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rgbClr val="3964AA"/>
                </a:solidFill>
                <a:latin typeface="Avenir Book"/>
              </a:rPr>
              <a:t>Many competitors:</a:t>
            </a:r>
            <a:endParaRPr lang="en-US" sz="3200" dirty="0">
              <a:solidFill>
                <a:srgbClr val="3964AA"/>
              </a:solidFill>
              <a:latin typeface="Avenir Book"/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67268" y="1172260"/>
            <a:ext cx="7257533" cy="5609540"/>
            <a:chOff x="160" y="1724"/>
            <a:chExt cx="3036" cy="2502"/>
          </a:xfrm>
        </p:grpSpPr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>
              <a:off x="715" y="1724"/>
              <a:ext cx="0" cy="206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>
              <a:off x="715" y="3791"/>
              <a:ext cx="2481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2" name="Text Box 10"/>
            <p:cNvSpPr txBox="1">
              <a:spLocks noChangeAspect="1" noChangeArrowheads="1"/>
            </p:cNvSpPr>
            <p:nvPr/>
          </p:nvSpPr>
          <p:spPr bwMode="auto">
            <a:xfrm>
              <a:off x="1908" y="3993"/>
              <a:ext cx="222" cy="233"/>
            </a:xfrm>
            <a:prstGeom prst="rect">
              <a:avLst/>
            </a:prstGeom>
            <a:noFill/>
            <a:ln w="635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Avenir Book"/>
                </a:rPr>
                <a:t>R</a:t>
              </a:r>
              <a:r>
                <a:rPr lang="en-US" sz="2800" baseline="-25000" dirty="0" smtClean="0">
                  <a:latin typeface="Avenir Book"/>
                </a:rPr>
                <a:t>1</a:t>
              </a:r>
              <a:endParaRPr lang="en-US" sz="2800" baseline="-25000" dirty="0">
                <a:latin typeface="Avenir Book"/>
              </a:endParaRPr>
            </a:p>
          </p:txBody>
        </p:sp>
        <p:sp>
          <p:nvSpPr>
            <p:cNvPr id="14" name="Rectangle 12"/>
            <p:cNvSpPr>
              <a:spLocks noChangeAspect="1" noChangeArrowheads="1"/>
            </p:cNvSpPr>
            <p:nvPr/>
          </p:nvSpPr>
          <p:spPr bwMode="auto">
            <a:xfrm rot="16234119">
              <a:off x="151" y="2715"/>
              <a:ext cx="237" cy="219"/>
            </a:xfrm>
            <a:prstGeom prst="rect">
              <a:avLst/>
            </a:prstGeom>
            <a:noFill/>
            <a:ln w="635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Avenir Book"/>
                </a:rPr>
                <a:t>R</a:t>
              </a:r>
              <a:r>
                <a:rPr lang="en-US" sz="2800" baseline="-25000" dirty="0" smtClean="0">
                  <a:latin typeface="Avenir Book"/>
                </a:rPr>
                <a:t>2</a:t>
              </a:r>
              <a:endParaRPr lang="en-US" sz="2800" baseline="-25000" dirty="0">
                <a:latin typeface="Avenir Book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19400" y="990600"/>
            <a:ext cx="4572000" cy="2971800"/>
            <a:chOff x="2208107" y="609600"/>
            <a:chExt cx="2057400" cy="1828803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2209800" y="609600"/>
              <a:ext cx="0" cy="182880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H="1">
              <a:off x="2208107" y="2438403"/>
              <a:ext cx="2057400" cy="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3810000" y="914400"/>
            <a:ext cx="3615267" cy="4038601"/>
            <a:chOff x="2192867" y="-46893"/>
            <a:chExt cx="1626870" cy="2485297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2192867" y="-46893"/>
              <a:ext cx="16933" cy="2485293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233333" y="1295399"/>
            <a:ext cx="3615267" cy="4038601"/>
            <a:chOff x="2192867" y="-46893"/>
            <a:chExt cx="1626870" cy="2485297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2192867" y="-46893"/>
              <a:ext cx="16933" cy="2485293"/>
            </a:xfrm>
            <a:prstGeom prst="lin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3352799" y="914399"/>
            <a:ext cx="3581400" cy="3581401"/>
            <a:chOff x="2208107" y="234461"/>
            <a:chExt cx="1611630" cy="220394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2208107" y="234461"/>
              <a:ext cx="1693" cy="2203939"/>
            </a:xfrm>
            <a:prstGeom prst="lin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2438400" y="762001"/>
            <a:ext cx="3615267" cy="2743200"/>
            <a:chOff x="2192867" y="750278"/>
            <a:chExt cx="1626870" cy="1688126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2192867" y="750278"/>
              <a:ext cx="16933" cy="1688123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3" name="Straight Arrow Connector 32"/>
          <p:cNvCxnSpPr/>
          <p:nvPr/>
        </p:nvCxnSpPr>
        <p:spPr bwMode="auto">
          <a:xfrm flipH="1">
            <a:off x="2798098" y="533400"/>
            <a:ext cx="1773902" cy="2967968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2845204" y="381000"/>
            <a:ext cx="812396" cy="3100179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3335867" y="457200"/>
            <a:ext cx="2150533" cy="3505200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3382974" y="457200"/>
            <a:ext cx="3017826" cy="3485011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3810000" y="1066800"/>
            <a:ext cx="4191000" cy="3429000"/>
          </a:xfrm>
          <a:prstGeom prst="straightConnector1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3857107" y="381000"/>
            <a:ext cx="3534293" cy="4094611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4250268" y="1524000"/>
            <a:ext cx="4284132" cy="3429000"/>
          </a:xfrm>
          <a:prstGeom prst="straightConnector1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H="1">
            <a:off x="4297374" y="2667000"/>
            <a:ext cx="4389426" cy="2265811"/>
          </a:xfrm>
          <a:prstGeom prst="straightConnector1">
            <a:avLst/>
          </a:prstGeom>
          <a:noFill/>
          <a:ln w="38100" cap="flat" cmpd="sng" algn="ctr">
            <a:solidFill>
              <a:srgbClr val="800000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4631268" y="4191000"/>
            <a:ext cx="4055532" cy="1143000"/>
          </a:xfrm>
          <a:prstGeom prst="straightConnector1">
            <a:avLst/>
          </a:prstGeom>
          <a:noFill/>
          <a:ln w="38100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4678374" y="3276600"/>
            <a:ext cx="4008426" cy="2037211"/>
          </a:xfrm>
          <a:prstGeom prst="straightConnector1">
            <a:avLst/>
          </a:prstGeom>
          <a:noFill/>
          <a:ln w="38100" cap="flat" cmpd="sng" algn="ctr">
            <a:solidFill>
              <a:srgbClr val="800000"/>
            </a:solidFill>
            <a:prstDash val="sysDash"/>
            <a:round/>
            <a:headEnd type="none" w="med" len="med"/>
            <a:tailEnd type="none"/>
          </a:ln>
          <a:effectLst/>
        </p:spPr>
      </p:cxnSp>
      <p:sp>
        <p:nvSpPr>
          <p:cNvPr id="44" name="TextBox 43"/>
          <p:cNvSpPr txBox="1"/>
          <p:nvPr/>
        </p:nvSpPr>
        <p:spPr>
          <a:xfrm rot="18485761">
            <a:off x="4080877" y="102768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  <a:latin typeface="Avenir Book"/>
              </a:rPr>
              <a:t>Orange</a:t>
            </a:r>
            <a:r>
              <a:rPr lang="en-US" sz="2000" dirty="0" smtClean="0">
                <a:latin typeface="Avenir Book"/>
              </a:rPr>
              <a:t> &amp; </a:t>
            </a:r>
            <a:r>
              <a:rPr lang="en-US" sz="2000" dirty="0" smtClean="0">
                <a:solidFill>
                  <a:srgbClr val="008000"/>
                </a:solidFill>
                <a:latin typeface="Avenir Book"/>
              </a:rPr>
              <a:t>Green</a:t>
            </a:r>
            <a:endParaRPr lang="en-US" sz="2000" dirty="0">
              <a:solidFill>
                <a:srgbClr val="008000"/>
              </a:solidFill>
              <a:latin typeface="Avenir Book"/>
            </a:endParaRPr>
          </a:p>
        </p:txBody>
      </p:sp>
      <p:sp>
        <p:nvSpPr>
          <p:cNvPr id="45" name="TextBox 44"/>
          <p:cNvSpPr txBox="1"/>
          <p:nvPr/>
        </p:nvSpPr>
        <p:spPr>
          <a:xfrm rot="18962409">
            <a:off x="5071477" y="1728532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Avenir Book"/>
              </a:rPr>
              <a:t>Green </a:t>
            </a:r>
            <a:r>
              <a:rPr lang="en-US" sz="2000" dirty="0" smtClean="0">
                <a:latin typeface="Avenir Book"/>
              </a:rPr>
              <a:t>&amp;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venir Book"/>
              </a:rPr>
              <a:t>Sky </a:t>
            </a:r>
            <a:endParaRPr lang="en-US" sz="2000" dirty="0">
              <a:solidFill>
                <a:srgbClr val="008000"/>
              </a:solidFill>
              <a:latin typeface="Avenir Book"/>
            </a:endParaRPr>
          </a:p>
        </p:txBody>
      </p:sp>
      <p:sp>
        <p:nvSpPr>
          <p:cNvPr id="46" name="TextBox 45"/>
          <p:cNvSpPr txBox="1"/>
          <p:nvPr/>
        </p:nvSpPr>
        <p:spPr>
          <a:xfrm rot="19265091">
            <a:off x="5786667" y="282435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/>
              </a:rPr>
              <a:t>Sky</a:t>
            </a:r>
            <a:r>
              <a:rPr lang="en-US" sz="2000" dirty="0" smtClean="0">
                <a:solidFill>
                  <a:srgbClr val="800000"/>
                </a:solidFill>
                <a:latin typeface="Avenir Book"/>
              </a:rPr>
              <a:t> </a:t>
            </a:r>
            <a:r>
              <a:rPr lang="en-US" sz="2000" dirty="0">
                <a:latin typeface="Avenir Book"/>
              </a:rPr>
              <a:t>&amp; </a:t>
            </a:r>
            <a:r>
              <a:rPr lang="en-US" sz="2000" dirty="0" smtClean="0">
                <a:solidFill>
                  <a:srgbClr val="800000"/>
                </a:solidFill>
                <a:latin typeface="Avenir Book"/>
              </a:rPr>
              <a:t>Red</a:t>
            </a:r>
            <a:endParaRPr lang="en-US" sz="2000" dirty="0">
              <a:solidFill>
                <a:srgbClr val="008000"/>
              </a:solidFill>
              <a:latin typeface="Avenir Book"/>
            </a:endParaRPr>
          </a:p>
        </p:txBody>
      </p:sp>
      <p:sp>
        <p:nvSpPr>
          <p:cNvPr id="47" name="TextBox 46"/>
          <p:cNvSpPr txBox="1"/>
          <p:nvPr/>
        </p:nvSpPr>
        <p:spPr>
          <a:xfrm rot="17868197">
            <a:off x="2571617" y="942827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Book"/>
              </a:rPr>
              <a:t>Blue </a:t>
            </a:r>
            <a:r>
              <a:rPr lang="en-US" sz="2000" dirty="0" smtClean="0">
                <a:latin typeface="Avenir Book"/>
              </a:rPr>
              <a:t>&amp; </a:t>
            </a:r>
            <a:r>
              <a:rPr lang="en-US" sz="2000" dirty="0" smtClean="0">
                <a:solidFill>
                  <a:srgbClr val="FF6600"/>
                </a:solidFill>
                <a:latin typeface="Avenir Book"/>
              </a:rPr>
              <a:t>Orange</a:t>
            </a:r>
            <a:endParaRPr lang="en-US" sz="2000" dirty="0">
              <a:solidFill>
                <a:srgbClr val="008000"/>
              </a:solidFill>
              <a:latin typeface="Avenir Book"/>
            </a:endParaRPr>
          </a:p>
        </p:txBody>
      </p:sp>
      <p:sp>
        <p:nvSpPr>
          <p:cNvPr id="56" name="TextBox 55"/>
          <p:cNvSpPr txBox="1"/>
          <p:nvPr/>
        </p:nvSpPr>
        <p:spPr>
          <a:xfrm rot="20032758">
            <a:off x="6410210" y="3902686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venir Book"/>
              </a:rPr>
              <a:t>Red &amp; </a:t>
            </a:r>
            <a:r>
              <a:rPr lang="en-US" sz="2000" dirty="0" smtClean="0">
                <a:solidFill>
                  <a:srgbClr val="660066"/>
                </a:solidFill>
                <a:latin typeface="Avenir Book"/>
              </a:rPr>
              <a:t>Purple</a:t>
            </a:r>
            <a:endParaRPr lang="en-US" sz="2000" dirty="0">
              <a:solidFill>
                <a:srgbClr val="008000"/>
              </a:solidFill>
              <a:latin typeface="Avenir Book"/>
            </a:endParaRPr>
          </a:p>
        </p:txBody>
      </p:sp>
      <p:sp>
        <p:nvSpPr>
          <p:cNvPr id="2" name="Oval 1"/>
          <p:cNvSpPr/>
          <p:nvPr/>
        </p:nvSpPr>
        <p:spPr>
          <a:xfrm rot="2439362">
            <a:off x="4380106" y="1486657"/>
            <a:ext cx="4424227" cy="1517793"/>
          </a:xfrm>
          <a:prstGeom prst="ellipse">
            <a:avLst/>
          </a:prstGeom>
          <a:solidFill>
            <a:srgbClr val="FFF99D">
              <a:alpha val="47000"/>
            </a:srgb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88672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8534400" cy="107721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What if patches don</a:t>
            </a:r>
            <a:r>
              <a:rPr lang="fr-FR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’</a:t>
            </a:r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t come to a competitive equilibrium?</a:t>
            </a:r>
            <a:endParaRPr lang="en-US" sz="3200" dirty="0">
              <a:solidFill>
                <a:srgbClr val="3964AA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5872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963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228600" y="2667000"/>
            <a:ext cx="86868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venir Book"/>
              </a:rPr>
              <a:t>Paradox:  </a:t>
            </a:r>
          </a:p>
          <a:p>
            <a:pPr>
              <a:spcBef>
                <a:spcPct val="50000"/>
              </a:spcBef>
            </a:pPr>
            <a:endParaRPr lang="en-US" sz="3200" dirty="0">
              <a:latin typeface="Avenir Book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Avenir Book"/>
              </a:rPr>
              <a:t>1 limiting resource (Nitrogen)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Avenir Book"/>
              </a:rPr>
              <a:t>Many species of plants (persisting together)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Avenir Book"/>
              </a:rPr>
              <a:t>How is this possible?</a:t>
            </a:r>
          </a:p>
        </p:txBody>
      </p:sp>
    </p:spTree>
    <p:extLst>
      <p:ext uri="{BB962C8B-B14F-4D97-AF65-F5344CB8AC3E}">
        <p14:creationId xmlns:p14="http://schemas.microsoft.com/office/powerpoint/2010/main" val="224648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228600" y="1981200"/>
            <a:ext cx="8915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dirty="0">
                <a:latin typeface="Avenir Book"/>
              </a:rPr>
              <a:t>Disturbances open up </a:t>
            </a:r>
            <a:r>
              <a:rPr lang="en-US" sz="3200" dirty="0" smtClean="0">
                <a:latin typeface="Avenir Book"/>
              </a:rPr>
              <a:t>space. </a:t>
            </a:r>
            <a:endParaRPr lang="en-US" sz="3200" dirty="0">
              <a:latin typeface="Avenir Book"/>
            </a:endParaRP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dirty="0" smtClean="0">
                <a:latin typeface="Avenir Book"/>
              </a:rPr>
              <a:t>Good colonizers arrive first.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dirty="0" smtClean="0">
                <a:latin typeface="Avenir Book"/>
              </a:rPr>
              <a:t>Competition </a:t>
            </a:r>
            <a:r>
              <a:rPr lang="en-US" sz="3200" dirty="0">
                <a:latin typeface="Avenir Book"/>
              </a:rPr>
              <a:t>occurs as others </a:t>
            </a:r>
            <a:r>
              <a:rPr lang="en-US" sz="3200" dirty="0" smtClean="0">
                <a:latin typeface="Avenir Book"/>
              </a:rPr>
              <a:t>colonize.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dirty="0" smtClean="0">
                <a:latin typeface="Avenir Book"/>
              </a:rPr>
              <a:t>One </a:t>
            </a:r>
            <a:r>
              <a:rPr lang="en-US" sz="3200" dirty="0">
                <a:latin typeface="Avenir Book"/>
              </a:rPr>
              <a:t>species wins </a:t>
            </a:r>
            <a:r>
              <a:rPr lang="en-US" sz="3200" dirty="0" smtClean="0">
                <a:latin typeface="Avenir Book"/>
              </a:rPr>
              <a:t>(within that patch).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dirty="0" smtClean="0">
                <a:latin typeface="Avenir Book"/>
              </a:rPr>
              <a:t>“Losers” persist by colonizing recently disturbed sites.</a:t>
            </a:r>
            <a:endParaRPr lang="en-US" sz="3200" dirty="0">
              <a:latin typeface="Avenir Book"/>
            </a:endParaRPr>
          </a:p>
          <a:p>
            <a:pPr>
              <a:spcBef>
                <a:spcPct val="50000"/>
              </a:spcBef>
            </a:pPr>
            <a:r>
              <a:rPr lang="en-US" sz="3200" dirty="0" smtClean="0">
                <a:latin typeface="Avenir Book"/>
                <a:sym typeface="Wingdings" pitchFamily="2" charset="2"/>
              </a:rPr>
              <a:t></a:t>
            </a:r>
            <a:r>
              <a:rPr lang="en-US" sz="3200" dirty="0">
                <a:latin typeface="Avenir Book"/>
              </a:rPr>
              <a:t>Trade-off </a:t>
            </a:r>
            <a:r>
              <a:rPr lang="en-US" sz="3200" dirty="0" smtClean="0">
                <a:latin typeface="Avenir Book"/>
              </a:rPr>
              <a:t>b/w </a:t>
            </a:r>
            <a:r>
              <a:rPr lang="en-US" sz="3200" dirty="0">
                <a:latin typeface="Avenir Book"/>
              </a:rPr>
              <a:t>‘R*’ and colonizing ability</a:t>
            </a: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0" y="0"/>
            <a:ext cx="373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venir Book"/>
              </a:rPr>
              <a:t>Patch dynamics: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4205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374" y="0"/>
            <a:ext cx="539282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1044"/>
            <a:ext cx="5181600" cy="2885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5029811"/>
            <a:ext cx="6248400" cy="1828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0" y="0"/>
            <a:ext cx="3124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4000" dirty="0">
                <a:solidFill>
                  <a:srgbClr val="8585E0"/>
                </a:solidFill>
                <a:latin typeface="Avenir Book"/>
              </a:rPr>
              <a:t>With-in Patch:</a:t>
            </a:r>
            <a:endParaRPr lang="en-US" sz="4000" b="1" dirty="0">
              <a:solidFill>
                <a:srgbClr val="8585E0"/>
              </a:solidFill>
              <a:latin typeface="Avenir Book"/>
            </a:endParaRP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2590800" y="685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venir Book"/>
              </a:rPr>
              <a:t>Let’s look at one patch in detail:</a:t>
            </a:r>
          </a:p>
        </p:txBody>
      </p:sp>
      <p:grpSp>
        <p:nvGrpSpPr>
          <p:cNvPr id="234504" name="Group 8"/>
          <p:cNvGrpSpPr>
            <a:grpSpLocks/>
          </p:cNvGrpSpPr>
          <p:nvPr/>
        </p:nvGrpSpPr>
        <p:grpSpPr bwMode="auto">
          <a:xfrm>
            <a:off x="1295400" y="2438400"/>
            <a:ext cx="7696200" cy="3213100"/>
            <a:chOff x="1112" y="1584"/>
            <a:chExt cx="4320" cy="2024"/>
          </a:xfrm>
        </p:grpSpPr>
        <p:sp>
          <p:nvSpPr>
            <p:cNvPr id="234502" name="Line 6"/>
            <p:cNvSpPr>
              <a:spLocks noChangeShapeType="1"/>
            </p:cNvSpPr>
            <p:nvPr/>
          </p:nvSpPr>
          <p:spPr bwMode="auto">
            <a:xfrm>
              <a:off x="1112" y="1584"/>
              <a:ext cx="0" cy="20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34503" name="Line 7"/>
            <p:cNvSpPr>
              <a:spLocks noChangeShapeType="1"/>
            </p:cNvSpPr>
            <p:nvPr/>
          </p:nvSpPr>
          <p:spPr bwMode="auto">
            <a:xfrm>
              <a:off x="1112" y="3608"/>
              <a:ext cx="4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</p:grpSp>
      <p:sp>
        <p:nvSpPr>
          <p:cNvPr id="234505" name="Freeform 9"/>
          <p:cNvSpPr>
            <a:spLocks/>
          </p:cNvSpPr>
          <p:nvPr/>
        </p:nvSpPr>
        <p:spPr bwMode="auto">
          <a:xfrm>
            <a:off x="1295400" y="2243138"/>
            <a:ext cx="4225925" cy="3389312"/>
          </a:xfrm>
          <a:custGeom>
            <a:avLst/>
            <a:gdLst/>
            <a:ahLst/>
            <a:cxnLst>
              <a:cxn ang="0">
                <a:pos x="0" y="2135"/>
              </a:cxn>
              <a:cxn ang="0">
                <a:pos x="492" y="1755"/>
              </a:cxn>
              <a:cxn ang="0">
                <a:pos x="841" y="890"/>
              </a:cxn>
              <a:cxn ang="0">
                <a:pos x="1116" y="171"/>
              </a:cxn>
              <a:cxn ang="0">
                <a:pos x="1401" y="2"/>
              </a:cxn>
              <a:cxn ang="0">
                <a:pos x="1604" y="158"/>
              </a:cxn>
              <a:cxn ang="0">
                <a:pos x="1837" y="866"/>
              </a:cxn>
              <a:cxn ang="0">
                <a:pos x="2211" y="1761"/>
              </a:cxn>
              <a:cxn ang="0">
                <a:pos x="2662" y="2135"/>
              </a:cxn>
            </a:cxnLst>
            <a:rect l="0" t="0" r="r" b="b"/>
            <a:pathLst>
              <a:path w="2662" h="2135">
                <a:moveTo>
                  <a:pt x="0" y="2135"/>
                </a:moveTo>
                <a:cubicBezTo>
                  <a:pt x="81" y="2072"/>
                  <a:pt x="352" y="1962"/>
                  <a:pt x="492" y="1755"/>
                </a:cubicBezTo>
                <a:cubicBezTo>
                  <a:pt x="632" y="1548"/>
                  <a:pt x="737" y="1154"/>
                  <a:pt x="841" y="890"/>
                </a:cubicBezTo>
                <a:cubicBezTo>
                  <a:pt x="945" y="626"/>
                  <a:pt x="1023" y="319"/>
                  <a:pt x="1116" y="171"/>
                </a:cubicBezTo>
                <a:cubicBezTo>
                  <a:pt x="1209" y="23"/>
                  <a:pt x="1320" y="4"/>
                  <a:pt x="1401" y="2"/>
                </a:cubicBezTo>
                <a:cubicBezTo>
                  <a:pt x="1482" y="0"/>
                  <a:pt x="1531" y="14"/>
                  <a:pt x="1604" y="158"/>
                </a:cubicBezTo>
                <a:cubicBezTo>
                  <a:pt x="1677" y="302"/>
                  <a:pt x="1736" y="599"/>
                  <a:pt x="1837" y="866"/>
                </a:cubicBezTo>
                <a:cubicBezTo>
                  <a:pt x="1938" y="1133"/>
                  <a:pt x="2074" y="1550"/>
                  <a:pt x="2211" y="1761"/>
                </a:cubicBezTo>
                <a:cubicBezTo>
                  <a:pt x="2348" y="1972"/>
                  <a:pt x="2568" y="2057"/>
                  <a:pt x="2662" y="2135"/>
                </a:cubicBezTo>
              </a:path>
            </a:pathLst>
          </a:cu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sp>
        <p:nvSpPr>
          <p:cNvPr id="234506" name="Freeform 10"/>
          <p:cNvSpPr>
            <a:spLocks/>
          </p:cNvSpPr>
          <p:nvPr/>
        </p:nvSpPr>
        <p:spPr bwMode="auto">
          <a:xfrm>
            <a:off x="2327275" y="2243138"/>
            <a:ext cx="4225925" cy="3389312"/>
          </a:xfrm>
          <a:custGeom>
            <a:avLst/>
            <a:gdLst/>
            <a:ahLst/>
            <a:cxnLst>
              <a:cxn ang="0">
                <a:pos x="0" y="2135"/>
              </a:cxn>
              <a:cxn ang="0">
                <a:pos x="492" y="1755"/>
              </a:cxn>
              <a:cxn ang="0">
                <a:pos x="841" y="890"/>
              </a:cxn>
              <a:cxn ang="0">
                <a:pos x="1116" y="171"/>
              </a:cxn>
              <a:cxn ang="0">
                <a:pos x="1401" y="2"/>
              </a:cxn>
              <a:cxn ang="0">
                <a:pos x="1604" y="158"/>
              </a:cxn>
              <a:cxn ang="0">
                <a:pos x="1837" y="866"/>
              </a:cxn>
              <a:cxn ang="0">
                <a:pos x="2211" y="1761"/>
              </a:cxn>
              <a:cxn ang="0">
                <a:pos x="2662" y="2135"/>
              </a:cxn>
            </a:cxnLst>
            <a:rect l="0" t="0" r="r" b="b"/>
            <a:pathLst>
              <a:path w="2662" h="2135">
                <a:moveTo>
                  <a:pt x="0" y="2135"/>
                </a:moveTo>
                <a:cubicBezTo>
                  <a:pt x="81" y="2072"/>
                  <a:pt x="352" y="1962"/>
                  <a:pt x="492" y="1755"/>
                </a:cubicBezTo>
                <a:cubicBezTo>
                  <a:pt x="632" y="1548"/>
                  <a:pt x="737" y="1154"/>
                  <a:pt x="841" y="890"/>
                </a:cubicBezTo>
                <a:cubicBezTo>
                  <a:pt x="945" y="626"/>
                  <a:pt x="1023" y="319"/>
                  <a:pt x="1116" y="171"/>
                </a:cubicBezTo>
                <a:cubicBezTo>
                  <a:pt x="1209" y="23"/>
                  <a:pt x="1320" y="4"/>
                  <a:pt x="1401" y="2"/>
                </a:cubicBezTo>
                <a:cubicBezTo>
                  <a:pt x="1482" y="0"/>
                  <a:pt x="1531" y="14"/>
                  <a:pt x="1604" y="158"/>
                </a:cubicBezTo>
                <a:cubicBezTo>
                  <a:pt x="1677" y="302"/>
                  <a:pt x="1736" y="599"/>
                  <a:pt x="1837" y="866"/>
                </a:cubicBezTo>
                <a:cubicBezTo>
                  <a:pt x="1938" y="1133"/>
                  <a:pt x="2074" y="1550"/>
                  <a:pt x="2211" y="1761"/>
                </a:cubicBezTo>
                <a:cubicBezTo>
                  <a:pt x="2348" y="1972"/>
                  <a:pt x="2568" y="2057"/>
                  <a:pt x="2662" y="2135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sp>
        <p:nvSpPr>
          <p:cNvPr id="234507" name="Freeform 11"/>
          <p:cNvSpPr>
            <a:spLocks/>
          </p:cNvSpPr>
          <p:nvPr/>
        </p:nvSpPr>
        <p:spPr bwMode="auto">
          <a:xfrm>
            <a:off x="3317875" y="2243138"/>
            <a:ext cx="4225925" cy="3389312"/>
          </a:xfrm>
          <a:custGeom>
            <a:avLst/>
            <a:gdLst/>
            <a:ahLst/>
            <a:cxnLst>
              <a:cxn ang="0">
                <a:pos x="0" y="2135"/>
              </a:cxn>
              <a:cxn ang="0">
                <a:pos x="492" y="1755"/>
              </a:cxn>
              <a:cxn ang="0">
                <a:pos x="841" y="890"/>
              </a:cxn>
              <a:cxn ang="0">
                <a:pos x="1116" y="171"/>
              </a:cxn>
              <a:cxn ang="0">
                <a:pos x="1401" y="2"/>
              </a:cxn>
              <a:cxn ang="0">
                <a:pos x="1604" y="158"/>
              </a:cxn>
              <a:cxn ang="0">
                <a:pos x="1837" y="866"/>
              </a:cxn>
              <a:cxn ang="0">
                <a:pos x="2211" y="1761"/>
              </a:cxn>
              <a:cxn ang="0">
                <a:pos x="2662" y="2135"/>
              </a:cxn>
            </a:cxnLst>
            <a:rect l="0" t="0" r="r" b="b"/>
            <a:pathLst>
              <a:path w="2662" h="2135">
                <a:moveTo>
                  <a:pt x="0" y="2135"/>
                </a:moveTo>
                <a:cubicBezTo>
                  <a:pt x="81" y="2072"/>
                  <a:pt x="352" y="1962"/>
                  <a:pt x="492" y="1755"/>
                </a:cubicBezTo>
                <a:cubicBezTo>
                  <a:pt x="632" y="1548"/>
                  <a:pt x="737" y="1154"/>
                  <a:pt x="841" y="890"/>
                </a:cubicBezTo>
                <a:cubicBezTo>
                  <a:pt x="945" y="626"/>
                  <a:pt x="1023" y="319"/>
                  <a:pt x="1116" y="171"/>
                </a:cubicBezTo>
                <a:cubicBezTo>
                  <a:pt x="1209" y="23"/>
                  <a:pt x="1320" y="4"/>
                  <a:pt x="1401" y="2"/>
                </a:cubicBezTo>
                <a:cubicBezTo>
                  <a:pt x="1482" y="0"/>
                  <a:pt x="1531" y="14"/>
                  <a:pt x="1604" y="158"/>
                </a:cubicBezTo>
                <a:cubicBezTo>
                  <a:pt x="1677" y="302"/>
                  <a:pt x="1736" y="599"/>
                  <a:pt x="1837" y="866"/>
                </a:cubicBezTo>
                <a:cubicBezTo>
                  <a:pt x="1938" y="1133"/>
                  <a:pt x="2074" y="1550"/>
                  <a:pt x="2211" y="1761"/>
                </a:cubicBezTo>
                <a:cubicBezTo>
                  <a:pt x="2348" y="1972"/>
                  <a:pt x="2568" y="2057"/>
                  <a:pt x="2662" y="2135"/>
                </a:cubicBez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sp>
        <p:nvSpPr>
          <p:cNvPr id="234509" name="Freeform 13"/>
          <p:cNvSpPr>
            <a:spLocks/>
          </p:cNvSpPr>
          <p:nvPr/>
        </p:nvSpPr>
        <p:spPr bwMode="auto">
          <a:xfrm>
            <a:off x="4267200" y="2243138"/>
            <a:ext cx="4225925" cy="3389312"/>
          </a:xfrm>
          <a:custGeom>
            <a:avLst/>
            <a:gdLst/>
            <a:ahLst/>
            <a:cxnLst>
              <a:cxn ang="0">
                <a:pos x="0" y="2135"/>
              </a:cxn>
              <a:cxn ang="0">
                <a:pos x="492" y="1755"/>
              </a:cxn>
              <a:cxn ang="0">
                <a:pos x="841" y="890"/>
              </a:cxn>
              <a:cxn ang="0">
                <a:pos x="1116" y="171"/>
              </a:cxn>
              <a:cxn ang="0">
                <a:pos x="1401" y="2"/>
              </a:cxn>
              <a:cxn ang="0">
                <a:pos x="1604" y="158"/>
              </a:cxn>
              <a:cxn ang="0">
                <a:pos x="1837" y="866"/>
              </a:cxn>
              <a:cxn ang="0">
                <a:pos x="2211" y="1761"/>
              </a:cxn>
              <a:cxn ang="0">
                <a:pos x="2662" y="2135"/>
              </a:cxn>
            </a:cxnLst>
            <a:rect l="0" t="0" r="r" b="b"/>
            <a:pathLst>
              <a:path w="2662" h="2135">
                <a:moveTo>
                  <a:pt x="0" y="2135"/>
                </a:moveTo>
                <a:cubicBezTo>
                  <a:pt x="81" y="2072"/>
                  <a:pt x="352" y="1962"/>
                  <a:pt x="492" y="1755"/>
                </a:cubicBezTo>
                <a:cubicBezTo>
                  <a:pt x="632" y="1548"/>
                  <a:pt x="737" y="1154"/>
                  <a:pt x="841" y="890"/>
                </a:cubicBezTo>
                <a:cubicBezTo>
                  <a:pt x="945" y="626"/>
                  <a:pt x="1023" y="319"/>
                  <a:pt x="1116" y="171"/>
                </a:cubicBezTo>
                <a:cubicBezTo>
                  <a:pt x="1209" y="23"/>
                  <a:pt x="1320" y="4"/>
                  <a:pt x="1401" y="2"/>
                </a:cubicBezTo>
                <a:cubicBezTo>
                  <a:pt x="1482" y="0"/>
                  <a:pt x="1531" y="14"/>
                  <a:pt x="1604" y="158"/>
                </a:cubicBezTo>
                <a:cubicBezTo>
                  <a:pt x="1677" y="302"/>
                  <a:pt x="1736" y="599"/>
                  <a:pt x="1837" y="866"/>
                </a:cubicBezTo>
                <a:cubicBezTo>
                  <a:pt x="1938" y="1133"/>
                  <a:pt x="2074" y="1550"/>
                  <a:pt x="2211" y="1761"/>
                </a:cubicBezTo>
                <a:cubicBezTo>
                  <a:pt x="2348" y="1972"/>
                  <a:pt x="2568" y="2057"/>
                  <a:pt x="2662" y="2135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sp>
        <p:nvSpPr>
          <p:cNvPr id="234510" name="Freeform 14"/>
          <p:cNvSpPr>
            <a:spLocks/>
          </p:cNvSpPr>
          <p:nvPr/>
        </p:nvSpPr>
        <p:spPr bwMode="auto">
          <a:xfrm>
            <a:off x="5181600" y="2197100"/>
            <a:ext cx="3602038" cy="3435350"/>
          </a:xfrm>
          <a:custGeom>
            <a:avLst/>
            <a:gdLst/>
            <a:ahLst/>
            <a:cxnLst>
              <a:cxn ang="0">
                <a:pos x="0" y="2164"/>
              </a:cxn>
              <a:cxn ang="0">
                <a:pos x="492" y="1784"/>
              </a:cxn>
              <a:cxn ang="0">
                <a:pos x="841" y="919"/>
              </a:cxn>
              <a:cxn ang="0">
                <a:pos x="1116" y="200"/>
              </a:cxn>
              <a:cxn ang="0">
                <a:pos x="1401" y="31"/>
              </a:cxn>
              <a:cxn ang="0">
                <a:pos x="1677" y="16"/>
              </a:cxn>
              <a:cxn ang="0">
                <a:pos x="1895" y="24"/>
              </a:cxn>
              <a:cxn ang="0">
                <a:pos x="2090" y="16"/>
              </a:cxn>
              <a:cxn ang="0">
                <a:pos x="2269" y="8"/>
              </a:cxn>
            </a:cxnLst>
            <a:rect l="0" t="0" r="r" b="b"/>
            <a:pathLst>
              <a:path w="2269" h="2164">
                <a:moveTo>
                  <a:pt x="0" y="2164"/>
                </a:moveTo>
                <a:cubicBezTo>
                  <a:pt x="81" y="2101"/>
                  <a:pt x="352" y="1991"/>
                  <a:pt x="492" y="1784"/>
                </a:cubicBezTo>
                <a:cubicBezTo>
                  <a:pt x="632" y="1577"/>
                  <a:pt x="737" y="1183"/>
                  <a:pt x="841" y="919"/>
                </a:cubicBezTo>
                <a:cubicBezTo>
                  <a:pt x="945" y="655"/>
                  <a:pt x="1023" y="348"/>
                  <a:pt x="1116" y="200"/>
                </a:cubicBezTo>
                <a:cubicBezTo>
                  <a:pt x="1209" y="52"/>
                  <a:pt x="1308" y="62"/>
                  <a:pt x="1401" y="31"/>
                </a:cubicBezTo>
                <a:cubicBezTo>
                  <a:pt x="1494" y="0"/>
                  <a:pt x="1595" y="17"/>
                  <a:pt x="1677" y="16"/>
                </a:cubicBezTo>
                <a:cubicBezTo>
                  <a:pt x="1759" y="15"/>
                  <a:pt x="1826" y="24"/>
                  <a:pt x="1895" y="24"/>
                </a:cubicBezTo>
                <a:cubicBezTo>
                  <a:pt x="1964" y="24"/>
                  <a:pt x="2028" y="19"/>
                  <a:pt x="2090" y="16"/>
                </a:cubicBezTo>
                <a:cubicBezTo>
                  <a:pt x="2152" y="13"/>
                  <a:pt x="2232" y="10"/>
                  <a:pt x="2269" y="8"/>
                </a:cubicBezTo>
              </a:path>
            </a:pathLst>
          </a:custGeom>
          <a:noFill/>
          <a:ln w="25400">
            <a:solidFill>
              <a:srgbClr val="8606D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sp>
        <p:nvSpPr>
          <p:cNvPr id="234511" name="Text Box 15"/>
          <p:cNvSpPr txBox="1">
            <a:spLocks noChangeArrowheads="1"/>
          </p:cNvSpPr>
          <p:nvPr/>
        </p:nvSpPr>
        <p:spPr bwMode="auto">
          <a:xfrm>
            <a:off x="3352800" y="17526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venir Book"/>
              </a:rPr>
              <a:t>A</a:t>
            </a:r>
          </a:p>
        </p:txBody>
      </p:sp>
      <p:sp>
        <p:nvSpPr>
          <p:cNvPr id="234513" name="Text Box 17"/>
          <p:cNvSpPr txBox="1">
            <a:spLocks noChangeArrowheads="1"/>
          </p:cNvSpPr>
          <p:nvPr/>
        </p:nvSpPr>
        <p:spPr bwMode="auto">
          <a:xfrm>
            <a:off x="4343400" y="1752600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venir Book"/>
              </a:rPr>
              <a:t>B</a:t>
            </a:r>
          </a:p>
        </p:txBody>
      </p:sp>
      <p:sp>
        <p:nvSpPr>
          <p:cNvPr id="234515" name="Text Box 19"/>
          <p:cNvSpPr txBox="1">
            <a:spLocks noChangeArrowheads="1"/>
          </p:cNvSpPr>
          <p:nvPr/>
        </p:nvSpPr>
        <p:spPr bwMode="auto">
          <a:xfrm>
            <a:off x="5334000" y="17526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venir Book"/>
              </a:rPr>
              <a:t>C</a:t>
            </a:r>
          </a:p>
        </p:txBody>
      </p:sp>
      <p:sp>
        <p:nvSpPr>
          <p:cNvPr id="234516" name="Text Box 20"/>
          <p:cNvSpPr txBox="1">
            <a:spLocks noChangeArrowheads="1"/>
          </p:cNvSpPr>
          <p:nvPr/>
        </p:nvSpPr>
        <p:spPr bwMode="auto">
          <a:xfrm>
            <a:off x="6248400" y="17526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venir Book"/>
              </a:rPr>
              <a:t>D</a:t>
            </a:r>
          </a:p>
        </p:txBody>
      </p:sp>
      <p:sp>
        <p:nvSpPr>
          <p:cNvPr id="234517" name="Text Box 21"/>
          <p:cNvSpPr txBox="1">
            <a:spLocks noChangeArrowheads="1"/>
          </p:cNvSpPr>
          <p:nvPr/>
        </p:nvSpPr>
        <p:spPr bwMode="auto">
          <a:xfrm>
            <a:off x="7696200" y="17526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venir Book"/>
              </a:rPr>
              <a:t>E</a:t>
            </a:r>
          </a:p>
        </p:txBody>
      </p:sp>
      <p:sp>
        <p:nvSpPr>
          <p:cNvPr id="234518" name="Text Box 22"/>
          <p:cNvSpPr txBox="1">
            <a:spLocks noChangeArrowheads="1"/>
          </p:cNvSpPr>
          <p:nvPr/>
        </p:nvSpPr>
        <p:spPr bwMode="auto">
          <a:xfrm>
            <a:off x="4343400" y="60198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venir Book"/>
              </a:rPr>
              <a:t>Time</a:t>
            </a:r>
          </a:p>
        </p:txBody>
      </p:sp>
      <p:sp>
        <p:nvSpPr>
          <p:cNvPr id="234519" name="Text Box 23"/>
          <p:cNvSpPr txBox="1">
            <a:spLocks noChangeArrowheads="1"/>
          </p:cNvSpPr>
          <p:nvPr/>
        </p:nvSpPr>
        <p:spPr bwMode="auto">
          <a:xfrm rot="16200000">
            <a:off x="-304800" y="362459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venir Book"/>
              </a:rPr>
              <a:t>Abundance</a:t>
            </a:r>
          </a:p>
        </p:txBody>
      </p:sp>
      <p:sp>
        <p:nvSpPr>
          <p:cNvPr id="234520" name="Freeform 24"/>
          <p:cNvSpPr>
            <a:spLocks/>
          </p:cNvSpPr>
          <p:nvPr/>
        </p:nvSpPr>
        <p:spPr bwMode="auto">
          <a:xfrm>
            <a:off x="1295400" y="2286000"/>
            <a:ext cx="7772400" cy="3140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5" y="446"/>
              </a:cxn>
              <a:cxn ang="0">
                <a:pos x="935" y="937"/>
              </a:cxn>
              <a:cxn ang="0">
                <a:pos x="1753" y="1341"/>
              </a:cxn>
              <a:cxn ang="0">
                <a:pos x="2710" y="1637"/>
              </a:cxn>
              <a:cxn ang="0">
                <a:pos x="3543" y="1824"/>
              </a:cxn>
              <a:cxn ang="0">
                <a:pos x="4033" y="1910"/>
              </a:cxn>
              <a:cxn ang="0">
                <a:pos x="4656" y="1968"/>
              </a:cxn>
              <a:cxn ang="0">
                <a:pos x="4896" y="1968"/>
              </a:cxn>
            </a:cxnLst>
            <a:rect l="0" t="0" r="r" b="b"/>
            <a:pathLst>
              <a:path w="4896" h="1978">
                <a:moveTo>
                  <a:pt x="0" y="0"/>
                </a:moveTo>
                <a:cubicBezTo>
                  <a:pt x="62" y="74"/>
                  <a:pt x="219" y="290"/>
                  <a:pt x="375" y="446"/>
                </a:cubicBezTo>
                <a:cubicBezTo>
                  <a:pt x="531" y="602"/>
                  <a:pt x="705" y="788"/>
                  <a:pt x="935" y="937"/>
                </a:cubicBezTo>
                <a:cubicBezTo>
                  <a:pt x="1165" y="1086"/>
                  <a:pt x="1457" y="1224"/>
                  <a:pt x="1753" y="1341"/>
                </a:cubicBezTo>
                <a:cubicBezTo>
                  <a:pt x="2049" y="1458"/>
                  <a:pt x="2412" y="1557"/>
                  <a:pt x="2710" y="1637"/>
                </a:cubicBezTo>
                <a:cubicBezTo>
                  <a:pt x="3008" y="1717"/>
                  <a:pt x="3323" y="1779"/>
                  <a:pt x="3543" y="1824"/>
                </a:cubicBezTo>
                <a:cubicBezTo>
                  <a:pt x="3763" y="1869"/>
                  <a:pt x="3848" y="1886"/>
                  <a:pt x="4033" y="1910"/>
                </a:cubicBezTo>
                <a:cubicBezTo>
                  <a:pt x="4218" y="1934"/>
                  <a:pt x="4512" y="1958"/>
                  <a:pt x="4656" y="1968"/>
                </a:cubicBezTo>
                <a:cubicBezTo>
                  <a:pt x="4800" y="1978"/>
                  <a:pt x="4848" y="1976"/>
                  <a:pt x="4896" y="1968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sp>
        <p:nvSpPr>
          <p:cNvPr id="234522" name="Rectangle 26"/>
          <p:cNvSpPr>
            <a:spLocks noChangeArrowheads="1"/>
          </p:cNvSpPr>
          <p:nvPr/>
        </p:nvSpPr>
        <p:spPr bwMode="auto">
          <a:xfrm>
            <a:off x="2273300" y="2133600"/>
            <a:ext cx="2057400" cy="3492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234525" name="Rectangle 29"/>
          <p:cNvSpPr>
            <a:spLocks noChangeArrowheads="1"/>
          </p:cNvSpPr>
          <p:nvPr/>
        </p:nvSpPr>
        <p:spPr bwMode="auto">
          <a:xfrm>
            <a:off x="3048000" y="1752600"/>
            <a:ext cx="2209800" cy="3873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234526" name="Rectangle 30"/>
          <p:cNvSpPr>
            <a:spLocks noChangeArrowheads="1"/>
          </p:cNvSpPr>
          <p:nvPr/>
        </p:nvSpPr>
        <p:spPr bwMode="auto">
          <a:xfrm>
            <a:off x="5105400" y="1816100"/>
            <a:ext cx="2057400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234527" name="Rectangle 31"/>
          <p:cNvSpPr>
            <a:spLocks noChangeArrowheads="1"/>
          </p:cNvSpPr>
          <p:nvPr/>
        </p:nvSpPr>
        <p:spPr bwMode="auto">
          <a:xfrm>
            <a:off x="6934200" y="1828800"/>
            <a:ext cx="2057400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234528" name="Rectangle 32"/>
          <p:cNvSpPr>
            <a:spLocks noChangeArrowheads="1"/>
          </p:cNvSpPr>
          <p:nvPr/>
        </p:nvSpPr>
        <p:spPr bwMode="auto">
          <a:xfrm>
            <a:off x="2286000" y="4724400"/>
            <a:ext cx="2209800" cy="901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234529" name="Text Box 33"/>
          <p:cNvSpPr txBox="1">
            <a:spLocks noChangeArrowheads="1"/>
          </p:cNvSpPr>
          <p:nvPr/>
        </p:nvSpPr>
        <p:spPr bwMode="auto">
          <a:xfrm>
            <a:off x="1524000" y="23622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venir Book"/>
              </a:rPr>
              <a:t>Resource</a:t>
            </a:r>
          </a:p>
        </p:txBody>
      </p:sp>
      <p:sp>
        <p:nvSpPr>
          <p:cNvPr id="234530" name="Rectangle 34"/>
          <p:cNvSpPr>
            <a:spLocks noChangeArrowheads="1"/>
          </p:cNvSpPr>
          <p:nvPr/>
        </p:nvSpPr>
        <p:spPr bwMode="auto">
          <a:xfrm>
            <a:off x="533400" y="64008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latin typeface="Avenir Book"/>
              </a:rPr>
              <a:t>Note: Richness increases then decreases with time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95400" y="2252124"/>
            <a:ext cx="8382000" cy="2967649"/>
            <a:chOff x="1270000" y="2252125"/>
            <a:chExt cx="7636933" cy="523220"/>
          </a:xfrm>
        </p:grpSpPr>
        <p:sp>
          <p:nvSpPr>
            <p:cNvPr id="2" name="Freeform 1"/>
            <p:cNvSpPr/>
            <p:nvPr/>
          </p:nvSpPr>
          <p:spPr>
            <a:xfrm>
              <a:off x="1270000" y="2252125"/>
              <a:ext cx="7636933" cy="523220"/>
            </a:xfrm>
            <a:custGeom>
              <a:avLst/>
              <a:gdLst>
                <a:gd name="connsiteX0" fmla="*/ 0 w 7636933"/>
                <a:gd name="connsiteY0" fmla="*/ 2946408 h 2946408"/>
                <a:gd name="connsiteX1" fmla="*/ 3674533 w 7636933"/>
                <a:gd name="connsiteY1" fmla="*/ 8 h 2946408"/>
                <a:gd name="connsiteX2" fmla="*/ 7636933 w 7636933"/>
                <a:gd name="connsiteY2" fmla="*/ 2912542 h 2946408"/>
                <a:gd name="connsiteX3" fmla="*/ 7636933 w 7636933"/>
                <a:gd name="connsiteY3" fmla="*/ 2912542 h 294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6933" h="2946408">
                  <a:moveTo>
                    <a:pt x="0" y="2946408"/>
                  </a:moveTo>
                  <a:cubicBezTo>
                    <a:pt x="1200855" y="1476030"/>
                    <a:pt x="2401711" y="5652"/>
                    <a:pt x="3674533" y="8"/>
                  </a:cubicBezTo>
                  <a:cubicBezTo>
                    <a:pt x="4947355" y="-5636"/>
                    <a:pt x="7636933" y="2912542"/>
                    <a:pt x="7636933" y="2912542"/>
                  </a:cubicBezTo>
                  <a:lnTo>
                    <a:pt x="7636933" y="2912542"/>
                  </a:lnTo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Book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477000" y="2311836"/>
              <a:ext cx="1943947" cy="7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venir Book"/>
                </a:rPr>
                <a:t>Species diversity</a:t>
              </a:r>
              <a:endParaRPr lang="en-US" sz="2000" dirty="0">
                <a:latin typeface="Avenir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89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34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34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34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4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4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5" grpId="0" animBg="1"/>
      <p:bldP spid="234520" grpId="0" animBg="1"/>
      <p:bldP spid="234522" grpId="0" animBg="1"/>
      <p:bldP spid="234525" grpId="0" animBg="1"/>
      <p:bldP spid="234526" grpId="0" animBg="1"/>
      <p:bldP spid="234527" grpId="0" animBg="1"/>
      <p:bldP spid="234528" grpId="0" animBg="1"/>
      <p:bldP spid="234529" grpId="0"/>
      <p:bldP spid="2345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1600200" y="1158875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venir Book"/>
              </a:rPr>
              <a:t>Now look at a collection of patches (and vary disturbances) </a:t>
            </a:r>
            <a:r>
              <a:rPr lang="en-US" dirty="0">
                <a:latin typeface="Avenir Book"/>
                <a:sym typeface="Wingdings" pitchFamily="2" charset="2"/>
              </a:rPr>
              <a:t> mosaic</a:t>
            </a:r>
            <a:r>
              <a:rPr lang="en-US" dirty="0">
                <a:latin typeface="Avenir Book"/>
              </a:rPr>
              <a:t>:</a:t>
            </a:r>
          </a:p>
        </p:txBody>
      </p:sp>
      <p:grpSp>
        <p:nvGrpSpPr>
          <p:cNvPr id="235525" name="Group 5"/>
          <p:cNvGrpSpPr>
            <a:grpSpLocks/>
          </p:cNvGrpSpPr>
          <p:nvPr/>
        </p:nvGrpSpPr>
        <p:grpSpPr bwMode="auto">
          <a:xfrm>
            <a:off x="1066801" y="2209800"/>
            <a:ext cx="7696200" cy="3213100"/>
            <a:chOff x="1112" y="1584"/>
            <a:chExt cx="4320" cy="2024"/>
          </a:xfrm>
        </p:grpSpPr>
        <p:sp>
          <p:nvSpPr>
            <p:cNvPr id="235526" name="Line 6"/>
            <p:cNvSpPr>
              <a:spLocks noChangeShapeType="1"/>
            </p:cNvSpPr>
            <p:nvPr/>
          </p:nvSpPr>
          <p:spPr bwMode="auto">
            <a:xfrm>
              <a:off x="1112" y="1584"/>
              <a:ext cx="0" cy="20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35527" name="Line 7"/>
            <p:cNvSpPr>
              <a:spLocks noChangeShapeType="1"/>
            </p:cNvSpPr>
            <p:nvPr/>
          </p:nvSpPr>
          <p:spPr bwMode="auto">
            <a:xfrm>
              <a:off x="1112" y="3608"/>
              <a:ext cx="4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</p:grpSp>
      <p:sp>
        <p:nvSpPr>
          <p:cNvPr id="235538" name="Text Box 18"/>
          <p:cNvSpPr txBox="1">
            <a:spLocks noChangeArrowheads="1"/>
          </p:cNvSpPr>
          <p:nvPr/>
        </p:nvSpPr>
        <p:spPr bwMode="auto">
          <a:xfrm>
            <a:off x="4114801" y="57912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venir Book"/>
              </a:rPr>
              <a:t>Disturbances</a:t>
            </a:r>
          </a:p>
        </p:txBody>
      </p:sp>
      <p:sp>
        <p:nvSpPr>
          <p:cNvPr id="235539" name="Text Box 19"/>
          <p:cNvSpPr txBox="1">
            <a:spLocks noChangeArrowheads="1"/>
          </p:cNvSpPr>
          <p:nvPr/>
        </p:nvSpPr>
        <p:spPr bwMode="auto">
          <a:xfrm rot="16200000">
            <a:off x="-1066799" y="3332947"/>
            <a:ext cx="274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venir Book"/>
              </a:rPr>
              <a:t>Species Richness</a:t>
            </a:r>
          </a:p>
        </p:txBody>
      </p:sp>
      <p:sp>
        <p:nvSpPr>
          <p:cNvPr id="235546" name="Text Box 26"/>
          <p:cNvSpPr txBox="1">
            <a:spLocks noChangeArrowheads="1"/>
          </p:cNvSpPr>
          <p:nvPr/>
        </p:nvSpPr>
        <p:spPr bwMode="auto">
          <a:xfrm>
            <a:off x="1219201" y="21336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venir Book"/>
              </a:rPr>
              <a:t>Resources</a:t>
            </a:r>
          </a:p>
        </p:txBody>
      </p:sp>
      <p:sp>
        <p:nvSpPr>
          <p:cNvPr id="235547" name="Freeform 27"/>
          <p:cNvSpPr>
            <a:spLocks/>
          </p:cNvSpPr>
          <p:nvPr/>
        </p:nvSpPr>
        <p:spPr bwMode="auto">
          <a:xfrm>
            <a:off x="1066801" y="2652713"/>
            <a:ext cx="7772400" cy="2757487"/>
          </a:xfrm>
          <a:custGeom>
            <a:avLst/>
            <a:gdLst/>
            <a:ahLst/>
            <a:cxnLst>
              <a:cxn ang="0">
                <a:pos x="0" y="1737"/>
              </a:cxn>
              <a:cxn ang="0">
                <a:pos x="576" y="1113"/>
              </a:cxn>
              <a:cxn ang="0">
                <a:pos x="1104" y="681"/>
              </a:cxn>
              <a:cxn ang="0">
                <a:pos x="1690" y="231"/>
              </a:cxn>
              <a:cxn ang="0">
                <a:pos x="2406" y="5"/>
              </a:cxn>
              <a:cxn ang="0">
                <a:pos x="3068" y="200"/>
              </a:cxn>
              <a:cxn ang="0">
                <a:pos x="3535" y="449"/>
              </a:cxn>
              <a:cxn ang="0">
                <a:pos x="3994" y="815"/>
              </a:cxn>
              <a:cxn ang="0">
                <a:pos x="4477" y="1297"/>
              </a:cxn>
              <a:cxn ang="0">
                <a:pos x="4896" y="1737"/>
              </a:cxn>
            </a:cxnLst>
            <a:rect l="0" t="0" r="r" b="b"/>
            <a:pathLst>
              <a:path w="4896" h="1737">
                <a:moveTo>
                  <a:pt x="0" y="1737"/>
                </a:moveTo>
                <a:cubicBezTo>
                  <a:pt x="196" y="1513"/>
                  <a:pt x="392" y="1289"/>
                  <a:pt x="576" y="1113"/>
                </a:cubicBezTo>
                <a:cubicBezTo>
                  <a:pt x="760" y="937"/>
                  <a:pt x="918" y="828"/>
                  <a:pt x="1104" y="681"/>
                </a:cubicBezTo>
                <a:cubicBezTo>
                  <a:pt x="1290" y="534"/>
                  <a:pt x="1473" y="344"/>
                  <a:pt x="1690" y="231"/>
                </a:cubicBezTo>
                <a:cubicBezTo>
                  <a:pt x="1907" y="118"/>
                  <a:pt x="2176" y="10"/>
                  <a:pt x="2406" y="5"/>
                </a:cubicBezTo>
                <a:cubicBezTo>
                  <a:pt x="2636" y="0"/>
                  <a:pt x="2880" y="126"/>
                  <a:pt x="3068" y="200"/>
                </a:cubicBezTo>
                <a:cubicBezTo>
                  <a:pt x="3256" y="274"/>
                  <a:pt x="3381" y="347"/>
                  <a:pt x="3535" y="449"/>
                </a:cubicBezTo>
                <a:cubicBezTo>
                  <a:pt x="3689" y="551"/>
                  <a:pt x="3837" y="674"/>
                  <a:pt x="3994" y="815"/>
                </a:cubicBezTo>
                <a:cubicBezTo>
                  <a:pt x="4151" y="956"/>
                  <a:pt x="4327" y="1143"/>
                  <a:pt x="4477" y="1297"/>
                </a:cubicBezTo>
                <a:cubicBezTo>
                  <a:pt x="4627" y="1451"/>
                  <a:pt x="4809" y="1645"/>
                  <a:pt x="4896" y="1737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sp>
        <p:nvSpPr>
          <p:cNvPr id="235548" name="Text Box 28"/>
          <p:cNvSpPr txBox="1">
            <a:spLocks noChangeArrowheads="1"/>
          </p:cNvSpPr>
          <p:nvPr/>
        </p:nvSpPr>
        <p:spPr bwMode="auto">
          <a:xfrm>
            <a:off x="914401" y="5562600"/>
            <a:ext cx="2286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venir Book"/>
              </a:rPr>
              <a:t>Frequent, </a:t>
            </a:r>
            <a:r>
              <a:rPr lang="en-US" dirty="0" smtClean="0">
                <a:latin typeface="Avenir Book"/>
              </a:rPr>
              <a:t>large</a:t>
            </a:r>
            <a:r>
              <a:rPr lang="en-US" dirty="0">
                <a:latin typeface="Avenir Book"/>
              </a:rPr>
              <a:t>, intense</a:t>
            </a:r>
          </a:p>
        </p:txBody>
      </p:sp>
      <p:sp>
        <p:nvSpPr>
          <p:cNvPr id="235549" name="Text Box 29"/>
          <p:cNvSpPr txBox="1">
            <a:spLocks noChangeArrowheads="1"/>
          </p:cNvSpPr>
          <p:nvPr/>
        </p:nvSpPr>
        <p:spPr bwMode="auto">
          <a:xfrm>
            <a:off x="7086601" y="5562600"/>
            <a:ext cx="190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venir Book"/>
              </a:rPr>
              <a:t>Rare, small, mild</a:t>
            </a:r>
          </a:p>
        </p:txBody>
      </p:sp>
      <p:grpSp>
        <p:nvGrpSpPr>
          <p:cNvPr id="235560" name="Group 40"/>
          <p:cNvGrpSpPr>
            <a:grpSpLocks/>
          </p:cNvGrpSpPr>
          <p:nvPr/>
        </p:nvGrpSpPr>
        <p:grpSpPr bwMode="auto">
          <a:xfrm>
            <a:off x="4686301" y="2590800"/>
            <a:ext cx="228600" cy="1981200"/>
            <a:chOff x="3096" y="1824"/>
            <a:chExt cx="144" cy="1248"/>
          </a:xfrm>
        </p:grpSpPr>
        <p:sp>
          <p:nvSpPr>
            <p:cNvPr id="235552" name="Oval 32"/>
            <p:cNvSpPr>
              <a:spLocks noChangeArrowheads="1"/>
            </p:cNvSpPr>
            <p:nvPr/>
          </p:nvSpPr>
          <p:spPr bwMode="auto">
            <a:xfrm>
              <a:off x="3096" y="237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35553" name="Line 33"/>
            <p:cNvSpPr>
              <a:spLocks noChangeShapeType="1"/>
            </p:cNvSpPr>
            <p:nvPr/>
          </p:nvSpPr>
          <p:spPr bwMode="auto">
            <a:xfrm>
              <a:off x="3168" y="1824"/>
              <a:ext cx="0" cy="1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</p:grpSp>
      <p:grpSp>
        <p:nvGrpSpPr>
          <p:cNvPr id="235561" name="Group 41"/>
          <p:cNvGrpSpPr>
            <a:grpSpLocks/>
          </p:cNvGrpSpPr>
          <p:nvPr/>
        </p:nvGrpSpPr>
        <p:grpSpPr bwMode="auto">
          <a:xfrm>
            <a:off x="7848601" y="4908550"/>
            <a:ext cx="228600" cy="381000"/>
            <a:chOff x="5088" y="3284"/>
            <a:chExt cx="144" cy="240"/>
          </a:xfrm>
        </p:grpSpPr>
        <p:sp>
          <p:nvSpPr>
            <p:cNvPr id="235554" name="Oval 34"/>
            <p:cNvSpPr>
              <a:spLocks noChangeArrowheads="1"/>
            </p:cNvSpPr>
            <p:nvPr/>
          </p:nvSpPr>
          <p:spPr bwMode="auto">
            <a:xfrm>
              <a:off x="5088" y="333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35556" name="Line 36"/>
            <p:cNvSpPr>
              <a:spLocks noChangeShapeType="1"/>
            </p:cNvSpPr>
            <p:nvPr/>
          </p:nvSpPr>
          <p:spPr bwMode="auto">
            <a:xfrm>
              <a:off x="5160" y="328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</p:grpSp>
      <p:grpSp>
        <p:nvGrpSpPr>
          <p:cNvPr id="235559" name="Group 39"/>
          <p:cNvGrpSpPr>
            <a:grpSpLocks/>
          </p:cNvGrpSpPr>
          <p:nvPr/>
        </p:nvGrpSpPr>
        <p:grpSpPr bwMode="auto">
          <a:xfrm>
            <a:off x="1638301" y="2438400"/>
            <a:ext cx="228600" cy="381000"/>
            <a:chOff x="1176" y="1728"/>
            <a:chExt cx="144" cy="240"/>
          </a:xfrm>
        </p:grpSpPr>
        <p:sp>
          <p:nvSpPr>
            <p:cNvPr id="235557" name="Oval 37"/>
            <p:cNvSpPr>
              <a:spLocks noChangeArrowheads="1"/>
            </p:cNvSpPr>
            <p:nvPr/>
          </p:nvSpPr>
          <p:spPr bwMode="auto">
            <a:xfrm>
              <a:off x="1176" y="177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35558" name="Line 38"/>
            <p:cNvSpPr>
              <a:spLocks noChangeShapeType="1"/>
            </p:cNvSpPr>
            <p:nvPr/>
          </p:nvSpPr>
          <p:spPr bwMode="auto">
            <a:xfrm>
              <a:off x="1248" y="172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</p:grpSp>
      <p:sp>
        <p:nvSpPr>
          <p:cNvPr id="235562" name="Text Box 42"/>
          <p:cNvSpPr txBox="1">
            <a:spLocks noChangeArrowheads="1"/>
          </p:cNvSpPr>
          <p:nvPr/>
        </p:nvSpPr>
        <p:spPr bwMode="auto">
          <a:xfrm>
            <a:off x="1524000" y="1235075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venir Book"/>
              </a:rPr>
              <a:t>Intermediate Disturbance Hypothesis</a:t>
            </a:r>
          </a:p>
        </p:txBody>
      </p:sp>
      <p:sp>
        <p:nvSpPr>
          <p:cNvPr id="235563" name="Text Box 43"/>
          <p:cNvSpPr txBox="1">
            <a:spLocks noChangeArrowheads="1"/>
          </p:cNvSpPr>
          <p:nvPr/>
        </p:nvSpPr>
        <p:spPr bwMode="auto">
          <a:xfrm>
            <a:off x="0" y="0"/>
            <a:ext cx="3124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4000" dirty="0">
                <a:solidFill>
                  <a:srgbClr val="8585E0"/>
                </a:solidFill>
                <a:latin typeface="Avenir Book"/>
              </a:rPr>
              <a:t>Among- Patch:</a:t>
            </a:r>
            <a:endParaRPr lang="en-US" sz="4000" b="1" dirty="0">
              <a:solidFill>
                <a:srgbClr val="8585E0"/>
              </a:solidFill>
              <a:latin typeface="Avenir Book"/>
            </a:endParaRPr>
          </a:p>
        </p:txBody>
      </p:sp>
      <p:sp>
        <p:nvSpPr>
          <p:cNvPr id="235565" name="Text Box 45"/>
          <p:cNvSpPr txBox="1">
            <a:spLocks noChangeArrowheads="1"/>
          </p:cNvSpPr>
          <p:nvPr/>
        </p:nvSpPr>
        <p:spPr bwMode="auto">
          <a:xfrm>
            <a:off x="1600200" y="4343400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venir Book"/>
              </a:rPr>
              <a:t>Good colonizers</a:t>
            </a:r>
          </a:p>
        </p:txBody>
      </p:sp>
      <p:sp>
        <p:nvSpPr>
          <p:cNvPr id="235566" name="Text Box 46"/>
          <p:cNvSpPr txBox="1">
            <a:spLocks noChangeArrowheads="1"/>
          </p:cNvSpPr>
          <p:nvPr/>
        </p:nvSpPr>
        <p:spPr bwMode="auto">
          <a:xfrm>
            <a:off x="6019799" y="3886200"/>
            <a:ext cx="19812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venir Book"/>
              </a:rPr>
              <a:t>Good     </a:t>
            </a:r>
            <a:br>
              <a:rPr lang="en-US" sz="2000" dirty="0">
                <a:latin typeface="Avenir Book"/>
              </a:rPr>
            </a:br>
            <a:r>
              <a:rPr lang="en-US" sz="2000" dirty="0">
                <a:latin typeface="Avenir Book"/>
              </a:rPr>
              <a:t> competitors</a:t>
            </a:r>
          </a:p>
        </p:txBody>
      </p:sp>
    </p:spTree>
    <p:extLst>
      <p:ext uri="{BB962C8B-B14F-4D97-AF65-F5344CB8AC3E}">
        <p14:creationId xmlns:p14="http://schemas.microsoft.com/office/powerpoint/2010/main" val="17854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/>
      <p:bldP spid="235546" grpId="0"/>
      <p:bldP spid="235547" grpId="0" animBg="1"/>
      <p:bldP spid="235562" grpId="0"/>
      <p:bldP spid="235565" grpId="0"/>
      <p:bldP spid="2355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2810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Let's review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Tilman's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 classic paper: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96401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0" y="0"/>
            <a:ext cx="373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000" dirty="0">
                <a:latin typeface="Avenir Book"/>
              </a:rPr>
              <a:t>Successional patterns:</a:t>
            </a:r>
            <a:endParaRPr lang="en-US" sz="4000" b="1" dirty="0">
              <a:latin typeface="Avenir Book"/>
            </a:endParaRPr>
          </a:p>
        </p:txBody>
      </p:sp>
      <p:sp>
        <p:nvSpPr>
          <p:cNvPr id="231428" name="Line 4"/>
          <p:cNvSpPr>
            <a:spLocks noChangeShapeType="1"/>
          </p:cNvSpPr>
          <p:nvPr/>
        </p:nvSpPr>
        <p:spPr bwMode="auto">
          <a:xfrm flipH="1">
            <a:off x="152400" y="762000"/>
            <a:ext cx="4038600" cy="11430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pic>
        <p:nvPicPr>
          <p:cNvPr id="231429" name="Picture 5"/>
          <p:cNvPicPr>
            <a:picLocks noChangeAspect="1" noChangeArrowheads="1"/>
          </p:cNvPicPr>
          <p:nvPr/>
        </p:nvPicPr>
        <p:blipFill>
          <a:blip r:embed="rId2" cstate="print"/>
          <a:srcRect t="4797"/>
          <a:stretch>
            <a:fillRect/>
          </a:stretch>
        </p:blipFill>
        <p:spPr bwMode="auto">
          <a:xfrm>
            <a:off x="2667000" y="1338263"/>
            <a:ext cx="6202363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52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54138"/>
            <a:ext cx="6049963" cy="5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0" y="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000" dirty="0">
                <a:latin typeface="Avenir Book"/>
              </a:rPr>
              <a:t>Trade-off:</a:t>
            </a:r>
            <a:endParaRPr lang="en-US" sz="4000" b="1" dirty="0">
              <a:latin typeface="Avenir Book"/>
            </a:endParaRPr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 flipH="1">
            <a:off x="152400" y="304800"/>
            <a:ext cx="4038600" cy="11430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8211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0" y="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000" dirty="0">
                <a:latin typeface="Avenir Book"/>
              </a:rPr>
              <a:t>Trade-off:</a:t>
            </a:r>
            <a:endParaRPr lang="en-US" sz="4000" b="1" dirty="0">
              <a:latin typeface="Avenir Book"/>
            </a:endParaRPr>
          </a:p>
        </p:txBody>
      </p:sp>
      <p:sp>
        <p:nvSpPr>
          <p:cNvPr id="233476" name="Line 4"/>
          <p:cNvSpPr>
            <a:spLocks noChangeShapeType="1"/>
          </p:cNvSpPr>
          <p:nvPr/>
        </p:nvSpPr>
        <p:spPr bwMode="auto">
          <a:xfrm flipH="1">
            <a:off x="152400" y="304800"/>
            <a:ext cx="4038600" cy="11430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pic>
        <p:nvPicPr>
          <p:cNvPr id="2334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438" y="2057400"/>
            <a:ext cx="6811962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1371600" y="1143000"/>
            <a:ext cx="6934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venir Book"/>
              </a:rPr>
              <a:t>Two species can persist…on one resource, even when one species is best </a:t>
            </a:r>
            <a:r>
              <a:rPr lang="en-US" dirty="0" smtClean="0">
                <a:latin typeface="Avenir Book"/>
              </a:rPr>
              <a:t>competitor (if disturbances create heterogeneity)</a:t>
            </a:r>
            <a:endParaRPr lang="en-US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3948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0" y="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000" dirty="0">
                <a:latin typeface="Avenir Book"/>
              </a:rPr>
              <a:t>Trade-off:</a:t>
            </a:r>
            <a:endParaRPr lang="en-US" sz="4000" b="1" dirty="0">
              <a:latin typeface="Avenir Book"/>
            </a:endParaRPr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 flipH="1">
            <a:off x="152400" y="304800"/>
            <a:ext cx="4038600" cy="11430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675" y="1797050"/>
            <a:ext cx="7604125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2209800" y="914400"/>
            <a:ext cx="6934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venir Book"/>
              </a:rPr>
              <a:t>Many species can persist…on one </a:t>
            </a:r>
            <a:r>
              <a:rPr lang="en-US" dirty="0" smtClean="0">
                <a:latin typeface="Avenir Book"/>
              </a:rPr>
              <a:t>resource (so long as the poorest competitor is the best colonizer):</a:t>
            </a:r>
            <a:endParaRPr lang="en-US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2093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914400" y="2209800"/>
            <a:ext cx="69342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venir Book"/>
              </a:rPr>
              <a:t>Possible trade-offs with competitive ability (that promote persistence of competitors):</a:t>
            </a:r>
          </a:p>
          <a:p>
            <a:pPr algn="ctr">
              <a:spcBef>
                <a:spcPct val="50000"/>
              </a:spcBef>
            </a:pPr>
            <a:endParaRPr lang="en-US" sz="3200" dirty="0">
              <a:latin typeface="Avenir Book"/>
            </a:endParaRPr>
          </a:p>
          <a:p>
            <a:pPr algn="ctr">
              <a:spcBef>
                <a:spcPct val="50000"/>
              </a:spcBef>
            </a:pPr>
            <a:r>
              <a:rPr lang="en-US" sz="3200" dirty="0">
                <a:latin typeface="Avenir Book"/>
              </a:rPr>
              <a:t>Colonizing ability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latin typeface="Avenir Book"/>
              </a:rPr>
              <a:t>Vulnerability to disturbance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latin typeface="Avenir Book"/>
              </a:rPr>
              <a:t>Vulnerability to predators</a:t>
            </a:r>
          </a:p>
        </p:txBody>
      </p:sp>
      <p:sp>
        <p:nvSpPr>
          <p:cNvPr id="236566" name="Text Box 22"/>
          <p:cNvSpPr txBox="1">
            <a:spLocks noChangeArrowheads="1"/>
          </p:cNvSpPr>
          <p:nvPr/>
        </p:nvSpPr>
        <p:spPr bwMode="auto">
          <a:xfrm>
            <a:off x="0" y="0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000" dirty="0">
                <a:latin typeface="Avenir Book"/>
              </a:rPr>
              <a:t>Trade-offs</a:t>
            </a:r>
            <a:endParaRPr lang="en-US" sz="4000" b="1" dirty="0">
              <a:latin typeface="Avenir Book"/>
            </a:endParaRPr>
          </a:p>
        </p:txBody>
      </p:sp>
      <p:sp>
        <p:nvSpPr>
          <p:cNvPr id="236567" name="Line 23"/>
          <p:cNvSpPr>
            <a:spLocks noChangeShapeType="1"/>
          </p:cNvSpPr>
          <p:nvPr/>
        </p:nvSpPr>
        <p:spPr bwMode="auto">
          <a:xfrm flipH="1">
            <a:off x="76200" y="533400"/>
            <a:ext cx="4038600" cy="11430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7086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6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6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6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85344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Predators</a:t>
            </a:r>
            <a:endParaRPr lang="en-US" sz="3200" dirty="0">
              <a:solidFill>
                <a:srgbClr val="3964AA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2000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7"/>
          <p:cNvGrpSpPr>
            <a:grpSpLocks noChangeAspect="1"/>
          </p:cNvGrpSpPr>
          <p:nvPr/>
        </p:nvGrpSpPr>
        <p:grpSpPr bwMode="auto">
          <a:xfrm>
            <a:off x="3895680" y="1143000"/>
            <a:ext cx="1252330" cy="1120447"/>
            <a:chOff x="1758" y="2400"/>
            <a:chExt cx="838" cy="826"/>
          </a:xfrm>
        </p:grpSpPr>
        <p:sp>
          <p:nvSpPr>
            <p:cNvPr id="11" name="Oval 78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2" name="Text Box 79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>
                  <a:latin typeface="Avenir Book"/>
                </a:rPr>
                <a:t>Predator</a:t>
              </a:r>
              <a:endParaRPr lang="en-US" sz="2000" dirty="0">
                <a:latin typeface="Avenir Book"/>
              </a:endParaRPr>
            </a:p>
          </p:txBody>
        </p:sp>
      </p:grpSp>
      <p:grpSp>
        <p:nvGrpSpPr>
          <p:cNvPr id="6" name="Group 83"/>
          <p:cNvGrpSpPr>
            <a:grpSpLocks noChangeAspect="1"/>
          </p:cNvGrpSpPr>
          <p:nvPr/>
        </p:nvGrpSpPr>
        <p:grpSpPr bwMode="auto">
          <a:xfrm>
            <a:off x="1948070" y="3236473"/>
            <a:ext cx="1252330" cy="1106927"/>
            <a:chOff x="1758" y="2400"/>
            <a:chExt cx="838" cy="816"/>
          </a:xfrm>
        </p:grpSpPr>
        <p:sp>
          <p:nvSpPr>
            <p:cNvPr id="9" name="Oval 84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0" name="Text Box 85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>
                  <a:latin typeface="Avenir Book"/>
                </a:rPr>
                <a:t>Prey 1</a:t>
              </a:r>
              <a:endParaRPr lang="en-US" sz="2000" dirty="0">
                <a:latin typeface="Avenir Book"/>
              </a:endParaRPr>
            </a:p>
          </p:txBody>
        </p:sp>
      </p:grpSp>
      <p:sp>
        <p:nvSpPr>
          <p:cNvPr id="5" name="Line 82"/>
          <p:cNvSpPr>
            <a:spLocks noChangeShapeType="1"/>
          </p:cNvSpPr>
          <p:nvPr/>
        </p:nvSpPr>
        <p:spPr bwMode="auto">
          <a:xfrm rot="15158297" flipH="1">
            <a:off x="4823227" y="2490002"/>
            <a:ext cx="1372985" cy="577654"/>
          </a:xfrm>
          <a:prstGeom prst="line">
            <a:avLst/>
          </a:prstGeom>
          <a:noFill/>
          <a:ln w="38100" cmpd="sng">
            <a:solidFill>
              <a:srgbClr val="3964AA"/>
            </a:solidFill>
            <a:round/>
            <a:headEnd type="arrow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grpSp>
        <p:nvGrpSpPr>
          <p:cNvPr id="13" name="Group 83"/>
          <p:cNvGrpSpPr>
            <a:grpSpLocks noChangeAspect="1"/>
          </p:cNvGrpSpPr>
          <p:nvPr/>
        </p:nvGrpSpPr>
        <p:grpSpPr bwMode="auto">
          <a:xfrm>
            <a:off x="5758070" y="3236473"/>
            <a:ext cx="1252330" cy="1106927"/>
            <a:chOff x="1758" y="2400"/>
            <a:chExt cx="838" cy="816"/>
          </a:xfrm>
        </p:grpSpPr>
        <p:sp>
          <p:nvSpPr>
            <p:cNvPr id="14" name="Oval 84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5" name="Text Box 85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>
                  <a:latin typeface="Avenir Book"/>
                </a:rPr>
                <a:t>Prey 2</a:t>
              </a:r>
              <a:endParaRPr lang="en-US" sz="2000" dirty="0">
                <a:latin typeface="Avenir Book"/>
              </a:endParaRPr>
            </a:p>
          </p:txBody>
        </p:sp>
      </p:grpSp>
      <p:grpSp>
        <p:nvGrpSpPr>
          <p:cNvPr id="16" name="Group 83"/>
          <p:cNvGrpSpPr>
            <a:grpSpLocks noChangeAspect="1"/>
          </p:cNvGrpSpPr>
          <p:nvPr/>
        </p:nvGrpSpPr>
        <p:grpSpPr bwMode="auto">
          <a:xfrm>
            <a:off x="3895680" y="5334000"/>
            <a:ext cx="1252330" cy="1106927"/>
            <a:chOff x="1758" y="2400"/>
            <a:chExt cx="838" cy="816"/>
          </a:xfrm>
        </p:grpSpPr>
        <p:sp>
          <p:nvSpPr>
            <p:cNvPr id="17" name="Oval 84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8" name="Text Box 85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>
                  <a:latin typeface="Avenir Book"/>
                </a:rPr>
                <a:t>Resource</a:t>
              </a:r>
              <a:endParaRPr lang="en-US" sz="2000" dirty="0">
                <a:latin typeface="Avenir Book"/>
              </a:endParaRPr>
            </a:p>
          </p:txBody>
        </p:sp>
      </p:grpSp>
      <p:sp>
        <p:nvSpPr>
          <p:cNvPr id="21" name="Line 82"/>
          <p:cNvSpPr>
            <a:spLocks noChangeShapeType="1"/>
          </p:cNvSpPr>
          <p:nvPr/>
        </p:nvSpPr>
        <p:spPr bwMode="auto">
          <a:xfrm rot="15158297" flipH="1">
            <a:off x="2938981" y="4512466"/>
            <a:ext cx="1372985" cy="577654"/>
          </a:xfrm>
          <a:prstGeom prst="line">
            <a:avLst/>
          </a:prstGeom>
          <a:noFill/>
          <a:ln w="38100" cmpd="sng">
            <a:solidFill>
              <a:srgbClr val="3964AA"/>
            </a:solidFill>
            <a:round/>
            <a:headEnd type="arrow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4" name="Line 82"/>
          <p:cNvSpPr>
            <a:spLocks noChangeShapeType="1"/>
          </p:cNvSpPr>
          <p:nvPr/>
        </p:nvSpPr>
        <p:spPr bwMode="auto">
          <a:xfrm rot="20016662" flipH="1">
            <a:off x="4855256" y="4671122"/>
            <a:ext cx="1372985" cy="577654"/>
          </a:xfrm>
          <a:prstGeom prst="line">
            <a:avLst/>
          </a:prstGeom>
          <a:noFill/>
          <a:ln w="38100" cmpd="sng">
            <a:solidFill>
              <a:srgbClr val="3964AA"/>
            </a:solidFill>
            <a:round/>
            <a:headEnd type="arrow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7" name="Line 82"/>
          <p:cNvSpPr>
            <a:spLocks noChangeShapeType="1"/>
          </p:cNvSpPr>
          <p:nvPr/>
        </p:nvSpPr>
        <p:spPr bwMode="auto">
          <a:xfrm rot="20016662" flipH="1">
            <a:off x="2835570" y="2513179"/>
            <a:ext cx="1372985" cy="577654"/>
          </a:xfrm>
          <a:prstGeom prst="line">
            <a:avLst/>
          </a:prstGeom>
          <a:noFill/>
          <a:ln w="38100" cmpd="sng">
            <a:solidFill>
              <a:srgbClr val="3964AA"/>
            </a:solidFill>
            <a:round/>
            <a:headEnd type="arrow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3048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Diamond food web:</a:t>
            </a:r>
            <a:endParaRPr lang="en-US" dirty="0" smtClean="0">
              <a:latin typeface="Avenir Book"/>
              <a:cs typeface="Avenir Book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5600" y="11430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ook"/>
                <a:cs typeface="Avenir Book"/>
              </a:rPr>
              <a:t>Coexistence possible if better competitor is preferred by predator</a:t>
            </a:r>
            <a:endParaRPr lang="en-US" sz="2000" dirty="0" smtClean="0">
              <a:latin typeface="Avenir Book"/>
              <a:cs typeface="Avenir Book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3200" y="47244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ook"/>
                <a:cs typeface="Avenir Book"/>
              </a:rPr>
              <a:t>Thus one </a:t>
            </a:r>
            <a:r>
              <a:rPr lang="en-US" sz="2000" dirty="0" smtClean="0">
                <a:latin typeface="Avenir Book"/>
                <a:cs typeface="Avenir Book"/>
              </a:rPr>
              <a:t>prey is more limited by predation and the other by resource (</a:t>
            </a:r>
            <a:r>
              <a:rPr lang="en-US" sz="2000" dirty="0" smtClean="0">
                <a:latin typeface="Avenir Book"/>
                <a:cs typeface="Avenir Book"/>
              </a:rPr>
              <a:t>a form of "partitioning")</a:t>
            </a:r>
            <a:endParaRPr lang="en-US" sz="2000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10715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2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4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76200"/>
            <a:ext cx="7213600" cy="3672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14800"/>
            <a:ext cx="7112000" cy="850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876800"/>
            <a:ext cx="20193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5118100"/>
            <a:ext cx="3619500" cy="16637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457200" y="3810000"/>
            <a:ext cx="8229600" cy="0"/>
          </a:xfrm>
          <a:prstGeom prst="line">
            <a:avLst/>
          </a:prstGeom>
          <a:noFill/>
          <a:ln w="38100" cap="flat" cmpd="sng" algn="ctr">
            <a:solidFill>
              <a:srgbClr val="3964A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5207000"/>
            <a:ext cx="1460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0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 bwMode="auto">
          <a:xfrm flipV="1">
            <a:off x="1905000" y="2514600"/>
            <a:ext cx="1524000" cy="381000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514600" y="5715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venir Book"/>
                <a:cs typeface="Avenir Book"/>
              </a:rPr>
              <a:t>Preferred: 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  <a:latin typeface="Avenir Book"/>
                <a:cs typeface="Avenir Book"/>
              </a:rPr>
              <a:t>Enteromorpha</a:t>
            </a:r>
            <a:endParaRPr lang="en-US" sz="2000" i="1" dirty="0" smtClean="0">
              <a:solidFill>
                <a:schemeClr val="accent1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2827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venir Book"/>
                <a:cs typeface="Avenir Book"/>
              </a:rPr>
              <a:t>Avoided: </a:t>
            </a:r>
            <a:br>
              <a:rPr lang="en-US" sz="2000" dirty="0" smtClean="0">
                <a:solidFill>
                  <a:srgbClr val="800000"/>
                </a:solidFill>
                <a:latin typeface="Avenir Book"/>
                <a:cs typeface="Avenir Book"/>
              </a:rPr>
            </a:br>
            <a:r>
              <a:rPr lang="en-US" sz="2000" i="1" dirty="0" err="1" smtClean="0">
                <a:solidFill>
                  <a:srgbClr val="800000"/>
                </a:solidFill>
                <a:latin typeface="Avenir Book"/>
                <a:cs typeface="Avenir Book"/>
              </a:rPr>
              <a:t>Chondrus</a:t>
            </a:r>
            <a:endParaRPr lang="en-US" sz="2000" dirty="0" smtClean="0">
              <a:solidFill>
                <a:srgbClr val="800000"/>
              </a:solidFill>
              <a:latin typeface="Avenir Book"/>
              <a:cs typeface="Avenir Book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5638800" y="2286000"/>
            <a:ext cx="1219200" cy="304800"/>
          </a:xfrm>
          <a:prstGeom prst="straightConnector1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30" y="5302139"/>
            <a:ext cx="2349352" cy="157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896" y="7643"/>
            <a:ext cx="3064104" cy="2044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600200"/>
            <a:ext cx="5833788" cy="3886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2600" y="1600200"/>
            <a:ext cx="1981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F6D80"/>
                </a:solidFill>
                <a:latin typeface="Avenir Book"/>
                <a:cs typeface="Avenir Book"/>
              </a:rPr>
              <a:t>The grazer: </a:t>
            </a:r>
            <a:br>
              <a:rPr lang="en-US" sz="2000" dirty="0" smtClean="0">
                <a:solidFill>
                  <a:srgbClr val="7F6D80"/>
                </a:solidFill>
                <a:latin typeface="Avenir Book"/>
                <a:cs typeface="Avenir Book"/>
              </a:rPr>
            </a:br>
            <a:r>
              <a:rPr lang="en-US" sz="2000" i="1" dirty="0" err="1" smtClean="0">
                <a:solidFill>
                  <a:srgbClr val="7F6D80"/>
                </a:solidFill>
                <a:latin typeface="Avenir Book"/>
                <a:cs typeface="Avenir Book"/>
              </a:rPr>
              <a:t>Littorina</a:t>
            </a:r>
            <a:r>
              <a:rPr lang="en-US" sz="2000" i="1" dirty="0" smtClean="0">
                <a:solidFill>
                  <a:srgbClr val="7F6D80"/>
                </a:solidFill>
                <a:latin typeface="Avenir Book"/>
                <a:cs typeface="Avenir Book"/>
              </a:rPr>
              <a:t> </a:t>
            </a:r>
            <a:r>
              <a:rPr lang="en-US" sz="2000" i="1" dirty="0" err="1" smtClean="0">
                <a:solidFill>
                  <a:srgbClr val="7F6D80"/>
                </a:solidFill>
                <a:latin typeface="Avenir Book"/>
                <a:cs typeface="Avenir Book"/>
              </a:rPr>
              <a:t>littorea</a:t>
            </a:r>
            <a:endParaRPr lang="en-US" sz="2000" dirty="0" smtClean="0">
              <a:solidFill>
                <a:srgbClr val="7F6D8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926837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6500" y="139700"/>
            <a:ext cx="4051300" cy="6464300"/>
            <a:chOff x="2476500" y="139700"/>
            <a:chExt cx="4051300" cy="64643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6500" y="139700"/>
              <a:ext cx="3899170" cy="6108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200" y="6172200"/>
              <a:ext cx="3784600" cy="431800"/>
            </a:xfrm>
            <a:prstGeom prst="rect">
              <a:avLst/>
            </a:prstGeom>
          </p:spPr>
        </p:pic>
      </p:grpSp>
      <p:cxnSp>
        <p:nvCxnSpPr>
          <p:cNvPr id="6" name="Straight Arrow Connector 5"/>
          <p:cNvCxnSpPr/>
          <p:nvPr/>
        </p:nvCxnSpPr>
        <p:spPr bwMode="auto">
          <a:xfrm flipV="1">
            <a:off x="1905000" y="2514600"/>
            <a:ext cx="1524000" cy="381000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6200" y="24384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venir Book"/>
                <a:cs typeface="Avenir Book"/>
              </a:rPr>
              <a:t>Competitive dominant wins (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venir Book"/>
                <a:cs typeface="Avenir Book"/>
              </a:rPr>
              <a:t>Enteromorpha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venir Book"/>
                <a:cs typeface="Avenir Book"/>
              </a:rPr>
              <a:t>)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2032337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venir Book"/>
                <a:cs typeface="Avenir Book"/>
              </a:rPr>
              <a:t>Inedible species dominates (</a:t>
            </a:r>
            <a:r>
              <a:rPr lang="en-US" sz="2000" dirty="0" err="1" smtClean="0">
                <a:solidFill>
                  <a:srgbClr val="800000"/>
                </a:solidFill>
                <a:latin typeface="Avenir Book"/>
                <a:cs typeface="Avenir Book"/>
              </a:rPr>
              <a:t>Chondrus</a:t>
            </a:r>
            <a:r>
              <a:rPr lang="en-US" sz="2000" dirty="0" smtClean="0">
                <a:solidFill>
                  <a:srgbClr val="800000"/>
                </a:solidFill>
                <a:latin typeface="Avenir Book"/>
                <a:cs typeface="Avenir Book"/>
              </a:rPr>
              <a:t>)</a:t>
            </a:r>
            <a:endParaRPr lang="en-US" sz="2000" dirty="0" smtClean="0">
              <a:solidFill>
                <a:srgbClr val="800000"/>
              </a:solidFill>
              <a:latin typeface="Avenir Book"/>
              <a:cs typeface="Avenir Book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5638800" y="2286000"/>
            <a:ext cx="1219200" cy="304800"/>
          </a:xfrm>
          <a:prstGeom prst="straightConnector1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0" y="3505200"/>
            <a:ext cx="2349352" cy="157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896" y="7643"/>
            <a:ext cx="3064104" cy="2044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5485714"/>
            <a:ext cx="2057400" cy="137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42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07918"/>
            <a:ext cx="5410200" cy="3650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85181"/>
            <a:ext cx="3509034" cy="1805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52400"/>
            <a:ext cx="5130490" cy="340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3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5" y="0"/>
            <a:ext cx="4483100" cy="3341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27512"/>
            <a:ext cx="4951237" cy="360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612260"/>
            <a:ext cx="5562600" cy="32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2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19980"/>
            <a:ext cx="5486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964AA"/>
                </a:solidFill>
                <a:latin typeface="Avenir Book"/>
                <a:cs typeface="Avenir Book"/>
              </a:rPr>
              <a:t>Resource fluctuations</a:t>
            </a:r>
            <a:endParaRPr lang="en-US" dirty="0" smtClean="0">
              <a:solidFill>
                <a:srgbClr val="3964AA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113638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15857"/>
            <a:ext cx="6477000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venir Book"/>
                <a:cs typeface="Avenir Book"/>
              </a:rPr>
              <a:t>Exogenous:</a:t>
            </a:r>
          </a:p>
          <a:p>
            <a:pPr algn="l"/>
            <a:r>
              <a:rPr lang="en-US" dirty="0" smtClean="0">
                <a:latin typeface="Avenir Book"/>
                <a:cs typeface="Avenir Book"/>
              </a:rPr>
              <a:t>	Mean vs. variance specialists</a:t>
            </a:r>
          </a:p>
          <a:p>
            <a:pPr algn="l"/>
            <a:endParaRPr lang="en-US" dirty="0">
              <a:latin typeface="Avenir Book"/>
              <a:cs typeface="Avenir Book"/>
            </a:endParaRPr>
          </a:p>
          <a:p>
            <a:pPr algn="l"/>
            <a:r>
              <a:rPr lang="en-US" dirty="0" smtClean="0">
                <a:latin typeface="Avenir Book"/>
                <a:cs typeface="Avenir Book"/>
              </a:rPr>
              <a:t>Endogenous:</a:t>
            </a:r>
          </a:p>
          <a:p>
            <a:pPr algn="l"/>
            <a:r>
              <a:rPr lang="en-US" dirty="0" smtClean="0">
                <a:latin typeface="Avenir Book"/>
                <a:cs typeface="Avenir Book"/>
              </a:rPr>
              <a:t>	Limit cycles</a:t>
            </a:r>
            <a:endParaRPr lang="en-US" dirty="0" smtClean="0">
              <a:latin typeface="Avenir Book"/>
              <a:cs typeface="Avenir 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76200"/>
            <a:ext cx="6134100" cy="1675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293" y="5105400"/>
            <a:ext cx="5913650" cy="17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86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0" y="0"/>
            <a:ext cx="579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600" dirty="0" smtClean="0">
                <a:latin typeface="Avenir Book"/>
                <a:cs typeface="Avenir Book"/>
              </a:rPr>
              <a:t>Hubbell's Neutral </a:t>
            </a:r>
            <a:r>
              <a:rPr lang="en-US" sz="3600" dirty="0">
                <a:latin typeface="Avenir Book"/>
                <a:cs typeface="Avenir Book"/>
              </a:rPr>
              <a:t>theory:</a:t>
            </a: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4036" y="1066800"/>
            <a:ext cx="5791200" cy="535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Avenir Book"/>
                <a:cs typeface="Avenir Book"/>
              </a:rPr>
              <a:t>A different perspective </a:t>
            </a:r>
            <a:r>
              <a:rPr lang="en-US" sz="2000" dirty="0" smtClean="0">
                <a:latin typeface="Avenir Book"/>
                <a:cs typeface="Avenir Book"/>
              </a:rPr>
              <a:t>(analogous to Kimura's model neutral theory in evolution):</a:t>
            </a:r>
          </a:p>
          <a:p>
            <a:pPr marL="457200" indent="-457200">
              <a:spcBef>
                <a:spcPct val="50000"/>
              </a:spcBef>
            </a:pPr>
            <a:endParaRPr lang="en-US" sz="2800" dirty="0">
              <a:latin typeface="Avenir Book"/>
              <a:cs typeface="Avenir Book"/>
            </a:endParaRP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latin typeface="Avenir Book"/>
                <a:cs typeface="Avenir Book"/>
              </a:rPr>
              <a:t>Species </a:t>
            </a:r>
            <a:r>
              <a:rPr lang="en-US" sz="2400" dirty="0">
                <a:latin typeface="Avenir Book"/>
                <a:cs typeface="Avenir Book"/>
              </a:rPr>
              <a:t>are </a:t>
            </a:r>
            <a:r>
              <a:rPr lang="en-US" sz="2400" dirty="0" smtClean="0">
                <a:latin typeface="Avenir Book"/>
                <a:cs typeface="Avenir Book"/>
              </a:rPr>
              <a:t>identical: cf. niche theory</a:t>
            </a: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latin typeface="Avenir Book"/>
                <a:cs typeface="Avenir Book"/>
              </a:rPr>
              <a:t>Systems are saturated</a:t>
            </a: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latin typeface="Avenir Book"/>
                <a:cs typeface="Avenir Book"/>
              </a:rPr>
              <a:t>Random walk to extinction</a:t>
            </a:r>
            <a:endParaRPr lang="en-US" sz="2400" dirty="0">
              <a:latin typeface="Avenir Book"/>
              <a:cs typeface="Avenir Book"/>
            </a:endParaRP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Avenir Book"/>
                <a:cs typeface="Avenir Book"/>
              </a:rPr>
              <a:t>Extinction balanced by speciation</a:t>
            </a: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Avenir Book"/>
                <a:cs typeface="Avenir Book"/>
              </a:rPr>
              <a:t>Can achieve persistence of diverse communities (dynamic, no “winner”)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697" y="1066800"/>
            <a:ext cx="32893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4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0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0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0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0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0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1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8534400" cy="107721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What if competitors compete via exploitation AND interference?</a:t>
            </a:r>
            <a:endParaRPr lang="en-US" sz="3200" dirty="0">
              <a:solidFill>
                <a:srgbClr val="3964AA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031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0"/>
            <a:ext cx="9144000" cy="25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3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8534400" cy="2554545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"Vast numbers of </a:t>
            </a:r>
            <a:r>
              <a:rPr lang="en-US" sz="3200" dirty="0" err="1" smtClean="0">
                <a:solidFill>
                  <a:srgbClr val="3964AA"/>
                </a:solidFill>
                <a:latin typeface="Avenir Book"/>
                <a:cs typeface="Avenir Book"/>
              </a:rPr>
              <a:t>Corixide</a:t>
            </a:r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 were living in the water …. These ideas finally prompted the very general question as to why there are such an enormous number of animal species."</a:t>
            </a:r>
            <a:endParaRPr lang="en-US" sz="3200" dirty="0">
              <a:solidFill>
                <a:srgbClr val="3964AA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95725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500"/>
            <a:ext cx="9144000" cy="39204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33400"/>
            <a:ext cx="25146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venir Book"/>
              </a:rPr>
              <a:t>Logistic growth</a:t>
            </a:r>
            <a:endParaRPr lang="en-US" dirty="0">
              <a:solidFill>
                <a:srgbClr val="0000FF"/>
              </a:solidFill>
              <a:latin typeface="Avenir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1524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venir Book"/>
              </a:rPr>
              <a:t>Type II functional responses</a:t>
            </a:r>
            <a:endParaRPr lang="en-US" dirty="0">
              <a:solidFill>
                <a:srgbClr val="008000"/>
              </a:solidFill>
              <a:latin typeface="Avenir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571500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venir Book"/>
              </a:rPr>
              <a:t>Mortality</a:t>
            </a:r>
            <a:endParaRPr lang="en-US" dirty="0">
              <a:solidFill>
                <a:srgbClr val="FF0000"/>
              </a:solidFill>
              <a:latin typeface="Avenir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5334000"/>
            <a:ext cx="32766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venir Book"/>
              </a:rPr>
              <a:t>Interference-mediated mortality</a:t>
            </a:r>
            <a:endParaRPr lang="en-US" dirty="0">
              <a:solidFill>
                <a:srgbClr val="800000"/>
              </a:solidFill>
              <a:latin typeface="Avenir Book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960889" y="1777619"/>
            <a:ext cx="1548545" cy="891504"/>
          </a:xfrm>
          <a:custGeom>
            <a:avLst/>
            <a:gdLst>
              <a:gd name="connsiteX0" fmla="*/ 437923 w 1548545"/>
              <a:gd name="connsiteY0" fmla="*/ 891504 h 891504"/>
              <a:gd name="connsiteX1" fmla="*/ 2844 w 1548545"/>
              <a:gd name="connsiteY1" fmla="*/ 397657 h 891504"/>
              <a:gd name="connsiteX2" fmla="*/ 626065 w 1548545"/>
              <a:gd name="connsiteY2" fmla="*/ 9635 h 891504"/>
              <a:gd name="connsiteX3" fmla="*/ 1460945 w 1548545"/>
              <a:gd name="connsiteY3" fmla="*/ 162492 h 891504"/>
              <a:gd name="connsiteX4" fmla="*/ 1460945 w 1548545"/>
              <a:gd name="connsiteY4" fmla="*/ 644581 h 891504"/>
              <a:gd name="connsiteX5" fmla="*/ 908278 w 1548545"/>
              <a:gd name="connsiteY5" fmla="*/ 856229 h 891504"/>
              <a:gd name="connsiteX6" fmla="*/ 496717 w 1548545"/>
              <a:gd name="connsiteY6" fmla="*/ 856229 h 89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8545" h="891504">
                <a:moveTo>
                  <a:pt x="437923" y="891504"/>
                </a:moveTo>
                <a:cubicBezTo>
                  <a:pt x="204705" y="718069"/>
                  <a:pt x="-28513" y="544635"/>
                  <a:pt x="2844" y="397657"/>
                </a:cubicBezTo>
                <a:cubicBezTo>
                  <a:pt x="34201" y="250679"/>
                  <a:pt x="383048" y="48829"/>
                  <a:pt x="626065" y="9635"/>
                </a:cubicBezTo>
                <a:cubicBezTo>
                  <a:pt x="869082" y="-29559"/>
                  <a:pt x="1321798" y="56668"/>
                  <a:pt x="1460945" y="162492"/>
                </a:cubicBezTo>
                <a:cubicBezTo>
                  <a:pt x="1600092" y="268316"/>
                  <a:pt x="1553056" y="528958"/>
                  <a:pt x="1460945" y="644581"/>
                </a:cubicBezTo>
                <a:cubicBezTo>
                  <a:pt x="1368834" y="760204"/>
                  <a:pt x="1068983" y="820954"/>
                  <a:pt x="908278" y="856229"/>
                </a:cubicBezTo>
                <a:cubicBezTo>
                  <a:pt x="747573" y="891504"/>
                  <a:pt x="496717" y="856229"/>
                  <a:pt x="496717" y="856229"/>
                </a:cubicBezTo>
              </a:path>
            </a:pathLst>
          </a:custGeom>
          <a:ln w="38100" cmpd="sng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343400" y="3962400"/>
            <a:ext cx="990600" cy="891504"/>
          </a:xfrm>
          <a:custGeom>
            <a:avLst/>
            <a:gdLst>
              <a:gd name="connsiteX0" fmla="*/ 437923 w 1548545"/>
              <a:gd name="connsiteY0" fmla="*/ 891504 h 891504"/>
              <a:gd name="connsiteX1" fmla="*/ 2844 w 1548545"/>
              <a:gd name="connsiteY1" fmla="*/ 397657 h 891504"/>
              <a:gd name="connsiteX2" fmla="*/ 626065 w 1548545"/>
              <a:gd name="connsiteY2" fmla="*/ 9635 h 891504"/>
              <a:gd name="connsiteX3" fmla="*/ 1460945 w 1548545"/>
              <a:gd name="connsiteY3" fmla="*/ 162492 h 891504"/>
              <a:gd name="connsiteX4" fmla="*/ 1460945 w 1548545"/>
              <a:gd name="connsiteY4" fmla="*/ 644581 h 891504"/>
              <a:gd name="connsiteX5" fmla="*/ 908278 w 1548545"/>
              <a:gd name="connsiteY5" fmla="*/ 856229 h 891504"/>
              <a:gd name="connsiteX6" fmla="*/ 496717 w 1548545"/>
              <a:gd name="connsiteY6" fmla="*/ 856229 h 89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8545" h="891504">
                <a:moveTo>
                  <a:pt x="437923" y="891504"/>
                </a:moveTo>
                <a:cubicBezTo>
                  <a:pt x="204705" y="718069"/>
                  <a:pt x="-28513" y="544635"/>
                  <a:pt x="2844" y="397657"/>
                </a:cubicBezTo>
                <a:cubicBezTo>
                  <a:pt x="34201" y="250679"/>
                  <a:pt x="383048" y="48829"/>
                  <a:pt x="626065" y="9635"/>
                </a:cubicBezTo>
                <a:cubicBezTo>
                  <a:pt x="869082" y="-29559"/>
                  <a:pt x="1321798" y="56668"/>
                  <a:pt x="1460945" y="162492"/>
                </a:cubicBezTo>
                <a:cubicBezTo>
                  <a:pt x="1600092" y="268316"/>
                  <a:pt x="1553056" y="528958"/>
                  <a:pt x="1460945" y="644581"/>
                </a:cubicBezTo>
                <a:cubicBezTo>
                  <a:pt x="1368834" y="760204"/>
                  <a:pt x="1068983" y="820954"/>
                  <a:pt x="908278" y="856229"/>
                </a:cubicBezTo>
                <a:cubicBezTo>
                  <a:pt x="747573" y="891504"/>
                  <a:pt x="496717" y="856229"/>
                  <a:pt x="496717" y="856229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Freeform 16"/>
          <p:cNvSpPr/>
          <p:nvPr/>
        </p:nvSpPr>
        <p:spPr>
          <a:xfrm rot="10313014">
            <a:off x="4514077" y="1662078"/>
            <a:ext cx="1949510" cy="1407751"/>
          </a:xfrm>
          <a:custGeom>
            <a:avLst/>
            <a:gdLst>
              <a:gd name="connsiteX0" fmla="*/ 437923 w 1548545"/>
              <a:gd name="connsiteY0" fmla="*/ 891504 h 891504"/>
              <a:gd name="connsiteX1" fmla="*/ 2844 w 1548545"/>
              <a:gd name="connsiteY1" fmla="*/ 397657 h 891504"/>
              <a:gd name="connsiteX2" fmla="*/ 626065 w 1548545"/>
              <a:gd name="connsiteY2" fmla="*/ 9635 h 891504"/>
              <a:gd name="connsiteX3" fmla="*/ 1460945 w 1548545"/>
              <a:gd name="connsiteY3" fmla="*/ 162492 h 891504"/>
              <a:gd name="connsiteX4" fmla="*/ 1460945 w 1548545"/>
              <a:gd name="connsiteY4" fmla="*/ 644581 h 891504"/>
              <a:gd name="connsiteX5" fmla="*/ 908278 w 1548545"/>
              <a:gd name="connsiteY5" fmla="*/ 856229 h 891504"/>
              <a:gd name="connsiteX6" fmla="*/ 496717 w 1548545"/>
              <a:gd name="connsiteY6" fmla="*/ 856229 h 89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8545" h="891504">
                <a:moveTo>
                  <a:pt x="437923" y="891504"/>
                </a:moveTo>
                <a:cubicBezTo>
                  <a:pt x="204705" y="718069"/>
                  <a:pt x="-28513" y="544635"/>
                  <a:pt x="2844" y="397657"/>
                </a:cubicBezTo>
                <a:cubicBezTo>
                  <a:pt x="34201" y="250679"/>
                  <a:pt x="383048" y="48829"/>
                  <a:pt x="626065" y="9635"/>
                </a:cubicBezTo>
                <a:cubicBezTo>
                  <a:pt x="869082" y="-29559"/>
                  <a:pt x="1321798" y="56668"/>
                  <a:pt x="1460945" y="162492"/>
                </a:cubicBezTo>
                <a:cubicBezTo>
                  <a:pt x="1600092" y="268316"/>
                  <a:pt x="1553056" y="528958"/>
                  <a:pt x="1460945" y="644581"/>
                </a:cubicBezTo>
                <a:cubicBezTo>
                  <a:pt x="1368834" y="760204"/>
                  <a:pt x="1068983" y="820954"/>
                  <a:pt x="908278" y="856229"/>
                </a:cubicBezTo>
                <a:cubicBezTo>
                  <a:pt x="747573" y="891504"/>
                  <a:pt x="496717" y="856229"/>
                  <a:pt x="496717" y="856229"/>
                </a:cubicBezTo>
              </a:path>
            </a:pathLst>
          </a:custGeom>
          <a:ln w="38100" cmpd="sng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334000" y="3962400"/>
            <a:ext cx="1319945" cy="891504"/>
          </a:xfrm>
          <a:custGeom>
            <a:avLst/>
            <a:gdLst>
              <a:gd name="connsiteX0" fmla="*/ 437923 w 1548545"/>
              <a:gd name="connsiteY0" fmla="*/ 891504 h 891504"/>
              <a:gd name="connsiteX1" fmla="*/ 2844 w 1548545"/>
              <a:gd name="connsiteY1" fmla="*/ 397657 h 891504"/>
              <a:gd name="connsiteX2" fmla="*/ 626065 w 1548545"/>
              <a:gd name="connsiteY2" fmla="*/ 9635 h 891504"/>
              <a:gd name="connsiteX3" fmla="*/ 1460945 w 1548545"/>
              <a:gd name="connsiteY3" fmla="*/ 162492 h 891504"/>
              <a:gd name="connsiteX4" fmla="*/ 1460945 w 1548545"/>
              <a:gd name="connsiteY4" fmla="*/ 644581 h 891504"/>
              <a:gd name="connsiteX5" fmla="*/ 908278 w 1548545"/>
              <a:gd name="connsiteY5" fmla="*/ 856229 h 891504"/>
              <a:gd name="connsiteX6" fmla="*/ 496717 w 1548545"/>
              <a:gd name="connsiteY6" fmla="*/ 856229 h 89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8545" h="891504">
                <a:moveTo>
                  <a:pt x="437923" y="891504"/>
                </a:moveTo>
                <a:cubicBezTo>
                  <a:pt x="204705" y="718069"/>
                  <a:pt x="-28513" y="544635"/>
                  <a:pt x="2844" y="397657"/>
                </a:cubicBezTo>
                <a:cubicBezTo>
                  <a:pt x="34201" y="250679"/>
                  <a:pt x="383048" y="48829"/>
                  <a:pt x="626065" y="9635"/>
                </a:cubicBezTo>
                <a:cubicBezTo>
                  <a:pt x="869082" y="-29559"/>
                  <a:pt x="1321798" y="56668"/>
                  <a:pt x="1460945" y="162492"/>
                </a:cubicBezTo>
                <a:cubicBezTo>
                  <a:pt x="1600092" y="268316"/>
                  <a:pt x="1553056" y="528958"/>
                  <a:pt x="1460945" y="644581"/>
                </a:cubicBezTo>
                <a:cubicBezTo>
                  <a:pt x="1368834" y="760204"/>
                  <a:pt x="1068983" y="820954"/>
                  <a:pt x="908278" y="856229"/>
                </a:cubicBezTo>
                <a:cubicBezTo>
                  <a:pt x="747573" y="891504"/>
                  <a:pt x="496717" y="856229"/>
                  <a:pt x="496717" y="856229"/>
                </a:cubicBezTo>
              </a:path>
            </a:pathLst>
          </a:custGeom>
          <a:ln w="38100" cmpd="sng">
            <a:solidFill>
              <a:srgbClr val="8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Freeform 18"/>
          <p:cNvSpPr/>
          <p:nvPr/>
        </p:nvSpPr>
        <p:spPr>
          <a:xfrm rot="10313014">
            <a:off x="2223213" y="3711971"/>
            <a:ext cx="1949510" cy="1407751"/>
          </a:xfrm>
          <a:custGeom>
            <a:avLst/>
            <a:gdLst>
              <a:gd name="connsiteX0" fmla="*/ 437923 w 1548545"/>
              <a:gd name="connsiteY0" fmla="*/ 891504 h 891504"/>
              <a:gd name="connsiteX1" fmla="*/ 2844 w 1548545"/>
              <a:gd name="connsiteY1" fmla="*/ 397657 h 891504"/>
              <a:gd name="connsiteX2" fmla="*/ 626065 w 1548545"/>
              <a:gd name="connsiteY2" fmla="*/ 9635 h 891504"/>
              <a:gd name="connsiteX3" fmla="*/ 1460945 w 1548545"/>
              <a:gd name="connsiteY3" fmla="*/ 162492 h 891504"/>
              <a:gd name="connsiteX4" fmla="*/ 1460945 w 1548545"/>
              <a:gd name="connsiteY4" fmla="*/ 644581 h 891504"/>
              <a:gd name="connsiteX5" fmla="*/ 908278 w 1548545"/>
              <a:gd name="connsiteY5" fmla="*/ 856229 h 891504"/>
              <a:gd name="connsiteX6" fmla="*/ 496717 w 1548545"/>
              <a:gd name="connsiteY6" fmla="*/ 856229 h 89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8545" h="891504">
                <a:moveTo>
                  <a:pt x="437923" y="891504"/>
                </a:moveTo>
                <a:cubicBezTo>
                  <a:pt x="204705" y="718069"/>
                  <a:pt x="-28513" y="544635"/>
                  <a:pt x="2844" y="397657"/>
                </a:cubicBezTo>
                <a:cubicBezTo>
                  <a:pt x="34201" y="250679"/>
                  <a:pt x="383048" y="48829"/>
                  <a:pt x="626065" y="9635"/>
                </a:cubicBezTo>
                <a:cubicBezTo>
                  <a:pt x="869082" y="-29559"/>
                  <a:pt x="1321798" y="56668"/>
                  <a:pt x="1460945" y="162492"/>
                </a:cubicBezTo>
                <a:cubicBezTo>
                  <a:pt x="1600092" y="268316"/>
                  <a:pt x="1553056" y="528958"/>
                  <a:pt x="1460945" y="644581"/>
                </a:cubicBezTo>
                <a:cubicBezTo>
                  <a:pt x="1368834" y="760204"/>
                  <a:pt x="1068983" y="820954"/>
                  <a:pt x="908278" y="856229"/>
                </a:cubicBezTo>
                <a:cubicBezTo>
                  <a:pt x="747573" y="891504"/>
                  <a:pt x="496717" y="856229"/>
                  <a:pt x="496717" y="856229"/>
                </a:cubicBezTo>
              </a:path>
            </a:pathLst>
          </a:custGeom>
          <a:ln w="38100" cmpd="sng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2057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venir Book"/>
                <a:cs typeface="Avenir Book"/>
              </a:rPr>
              <a:t>Resource</a:t>
            </a:r>
            <a:endParaRPr lang="en-US" dirty="0" smtClean="0">
              <a:latin typeface="Avenir Book"/>
              <a:cs typeface="Avenir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4124980"/>
            <a:ext cx="23622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venir Book"/>
                <a:cs typeface="Avenir Book"/>
              </a:rPr>
              <a:t>     Consumer</a:t>
            </a:r>
            <a:endParaRPr lang="en-US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4628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8534400" cy="107721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How does this change our basic 2-consumer model?</a:t>
            </a:r>
            <a:endParaRPr lang="en-US" sz="3200" dirty="0">
              <a:solidFill>
                <a:srgbClr val="3964AA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75896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5" name="Group 3"/>
          <p:cNvGrpSpPr>
            <a:grpSpLocks/>
          </p:cNvGrpSpPr>
          <p:nvPr/>
        </p:nvGrpSpPr>
        <p:grpSpPr bwMode="auto">
          <a:xfrm>
            <a:off x="426275" y="2362200"/>
            <a:ext cx="5795138" cy="4116623"/>
            <a:chOff x="992" y="1488"/>
            <a:chExt cx="2560" cy="2138"/>
          </a:xfrm>
        </p:grpSpPr>
        <p:sp>
          <p:nvSpPr>
            <p:cNvPr id="212996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12997" name="Line 5"/>
            <p:cNvSpPr>
              <a:spLocks noChangeShapeType="1"/>
            </p:cNvSpPr>
            <p:nvPr/>
          </p:nvSpPr>
          <p:spPr bwMode="auto">
            <a:xfrm>
              <a:off x="1632" y="3264"/>
              <a:ext cx="19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12998" name="Text Box 6"/>
            <p:cNvSpPr txBox="1">
              <a:spLocks noChangeArrowheads="1"/>
            </p:cNvSpPr>
            <p:nvPr/>
          </p:nvSpPr>
          <p:spPr bwMode="auto">
            <a:xfrm>
              <a:off x="2294" y="3218"/>
              <a:ext cx="22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 smtClean="0">
                  <a:latin typeface="Avenir Book"/>
                  <a:cs typeface="Avenir Book"/>
                </a:rPr>
                <a:t>R</a:t>
              </a:r>
              <a:endParaRPr lang="en-US" sz="4000" baseline="-16000" dirty="0">
                <a:latin typeface="Avenir Book"/>
                <a:cs typeface="Avenir Book"/>
              </a:endParaRPr>
            </a:p>
          </p:txBody>
        </p:sp>
        <p:sp>
          <p:nvSpPr>
            <p:cNvPr id="212999" name="Text Box 7"/>
            <p:cNvSpPr txBox="1">
              <a:spLocks noChangeArrowheads="1"/>
            </p:cNvSpPr>
            <p:nvPr/>
          </p:nvSpPr>
          <p:spPr bwMode="auto">
            <a:xfrm rot="16200000">
              <a:off x="1012" y="2373"/>
              <a:ext cx="30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 smtClean="0">
                  <a:latin typeface="Avenir Book"/>
                  <a:cs typeface="Avenir Book"/>
                </a:rPr>
                <a:t>N</a:t>
              </a:r>
              <a:endParaRPr lang="en-US" sz="4000" baseline="-16000" dirty="0">
                <a:latin typeface="Avenir Book"/>
                <a:cs typeface="Avenir Book"/>
              </a:endParaRPr>
            </a:p>
          </p:txBody>
        </p:sp>
      </p:grp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0" y="0"/>
            <a:ext cx="2971800" cy="1569660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3964AA"/>
                </a:solidFill>
                <a:latin typeface="Avenir Book"/>
              </a:rPr>
              <a:t>Consumer-resource phase plane:</a:t>
            </a:r>
            <a:endParaRPr lang="en-US" sz="3200" dirty="0">
              <a:solidFill>
                <a:srgbClr val="3964AA"/>
              </a:solidFill>
              <a:latin typeface="Avenir Book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95800" y="2286000"/>
            <a:ext cx="2514600" cy="3505200"/>
            <a:chOff x="4495800" y="2286000"/>
            <a:chExt cx="2514600" cy="3505200"/>
          </a:xfrm>
        </p:grpSpPr>
        <p:sp>
          <p:nvSpPr>
            <p:cNvPr id="212994" name="Line 2"/>
            <p:cNvSpPr>
              <a:spLocks noChangeShapeType="1"/>
            </p:cNvSpPr>
            <p:nvPr/>
          </p:nvSpPr>
          <p:spPr bwMode="auto">
            <a:xfrm>
              <a:off x="4495800" y="22860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13004" name="Text Box 12"/>
            <p:cNvSpPr txBox="1">
              <a:spLocks noChangeArrowheads="1"/>
            </p:cNvSpPr>
            <p:nvPr/>
          </p:nvSpPr>
          <p:spPr bwMode="auto">
            <a:xfrm>
              <a:off x="4495800" y="2438400"/>
              <a:ext cx="2514600" cy="51911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venir Book"/>
                </a:rPr>
                <a:t>dN</a:t>
              </a:r>
              <a:r>
                <a:rPr lang="en-US" baseline="-25000" dirty="0">
                  <a:solidFill>
                    <a:srgbClr val="FF0000"/>
                  </a:solidFill>
                  <a:latin typeface="Avenir Book"/>
                </a:rPr>
                <a:t>2</a:t>
              </a:r>
              <a:r>
                <a:rPr lang="en-US" dirty="0" smtClean="0">
                  <a:solidFill>
                    <a:srgbClr val="FF0000"/>
                  </a:solidFill>
                  <a:latin typeface="Avenir Book"/>
                </a:rPr>
                <a:t>/</a:t>
              </a:r>
              <a:r>
                <a:rPr lang="en-US" dirty="0" err="1" smtClean="0">
                  <a:solidFill>
                    <a:srgbClr val="FF0000"/>
                  </a:solidFill>
                  <a:latin typeface="Avenir Book"/>
                </a:rPr>
                <a:t>dt</a:t>
              </a:r>
              <a:r>
                <a:rPr lang="en-US" dirty="0">
                  <a:solidFill>
                    <a:srgbClr val="FF0000"/>
                  </a:solidFill>
                  <a:latin typeface="Avenir Book"/>
                </a:rPr>
                <a:t>=0</a:t>
              </a:r>
            </a:p>
          </p:txBody>
        </p:sp>
      </p:grpSp>
      <p:sp>
        <p:nvSpPr>
          <p:cNvPr id="213006" name="Line 14"/>
          <p:cNvSpPr>
            <a:spLocks noChangeShapeType="1"/>
          </p:cNvSpPr>
          <p:nvPr/>
        </p:nvSpPr>
        <p:spPr bwMode="auto">
          <a:xfrm>
            <a:off x="1828800" y="2895600"/>
            <a:ext cx="4419600" cy="2895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304800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</a:rPr>
              <a:t>Without interference (g=0) or handling costs (h=0)</a:t>
            </a:r>
            <a:endParaRPr lang="en-US" dirty="0">
              <a:latin typeface="Avenir Book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181600" y="4891087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venir Book"/>
              </a:rPr>
              <a:t>dR</a:t>
            </a:r>
            <a:r>
              <a:rPr lang="en-US" dirty="0" smtClean="0">
                <a:solidFill>
                  <a:srgbClr val="0000FF"/>
                </a:solidFill>
                <a:latin typeface="Avenir Book"/>
              </a:rPr>
              <a:t>/</a:t>
            </a:r>
            <a:r>
              <a:rPr lang="en-US" dirty="0" err="1" smtClean="0">
                <a:solidFill>
                  <a:srgbClr val="0000FF"/>
                </a:solidFill>
                <a:latin typeface="Avenir Book"/>
              </a:rPr>
              <a:t>dt</a:t>
            </a:r>
            <a:r>
              <a:rPr lang="en-US" dirty="0">
                <a:solidFill>
                  <a:srgbClr val="0000FF"/>
                </a:solidFill>
                <a:latin typeface="Avenir Book"/>
              </a:rPr>
              <a:t>=0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9800" y="1828800"/>
            <a:ext cx="2514600" cy="3936999"/>
            <a:chOff x="2209800" y="1828800"/>
            <a:chExt cx="2514600" cy="3936999"/>
          </a:xfrm>
        </p:grpSpPr>
        <p:sp>
          <p:nvSpPr>
            <p:cNvPr id="22" name="Line 2"/>
            <p:cNvSpPr>
              <a:spLocks noChangeShapeType="1"/>
            </p:cNvSpPr>
            <p:nvPr/>
          </p:nvSpPr>
          <p:spPr bwMode="auto">
            <a:xfrm>
              <a:off x="3124200" y="2260599"/>
              <a:ext cx="0" cy="35052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>
                <a:solidFill>
                  <a:srgbClr val="800000"/>
                </a:solidFill>
                <a:latin typeface="Avenir Book"/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2209800" y="1828800"/>
              <a:ext cx="2514600" cy="51911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  <a:latin typeface="Avenir Book"/>
                </a:rPr>
                <a:t>dN</a:t>
              </a:r>
              <a:r>
                <a:rPr lang="en-US" baseline="-25000" dirty="0">
                  <a:solidFill>
                    <a:srgbClr val="800000"/>
                  </a:solidFill>
                  <a:latin typeface="Avenir Book"/>
                </a:rPr>
                <a:t>1</a:t>
              </a:r>
              <a:r>
                <a:rPr lang="en-US" dirty="0" smtClean="0">
                  <a:solidFill>
                    <a:srgbClr val="800000"/>
                  </a:solidFill>
                  <a:latin typeface="Avenir Book"/>
                </a:rPr>
                <a:t>/</a:t>
              </a:r>
              <a:r>
                <a:rPr lang="en-US" dirty="0" err="1" smtClean="0">
                  <a:solidFill>
                    <a:srgbClr val="800000"/>
                  </a:solidFill>
                  <a:latin typeface="Avenir Book"/>
                </a:rPr>
                <a:t>dt</a:t>
              </a:r>
              <a:r>
                <a:rPr lang="en-US" dirty="0">
                  <a:solidFill>
                    <a:srgbClr val="800000"/>
                  </a:solidFill>
                  <a:latin typeface="Avenir Book"/>
                </a:rPr>
                <a:t>=0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733800" y="633478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/>
              </a:rPr>
              <a:t>W</a:t>
            </a:r>
            <a:r>
              <a:rPr lang="en-US" dirty="0" smtClean="0">
                <a:latin typeface="Avenir Book"/>
              </a:rPr>
              <a:t>ho </a:t>
            </a:r>
            <a:r>
              <a:rPr lang="en-US" dirty="0" smtClean="0">
                <a:latin typeface="Avenir Book"/>
              </a:rPr>
              <a:t>will "win"?</a:t>
            </a:r>
            <a:endParaRPr lang="en-US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49960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8534400" cy="107721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Our picture isn't sufficient – we really need a 3-d phase plane…</a:t>
            </a:r>
            <a:endParaRPr lang="en-US" sz="3200" dirty="0">
              <a:solidFill>
                <a:srgbClr val="3964AA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4444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368300"/>
            <a:ext cx="67310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8534400" cy="107721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Now let there be </a:t>
            </a:r>
            <a:r>
              <a:rPr lang="en-US" sz="3200" dirty="0" err="1" smtClean="0">
                <a:solidFill>
                  <a:srgbClr val="3964AA"/>
                </a:solidFill>
                <a:latin typeface="Avenir Book"/>
                <a:cs typeface="Avenir Book"/>
              </a:rPr>
              <a:t>INTRAspecific</a:t>
            </a:r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 interference…</a:t>
            </a:r>
            <a:endParaRPr lang="en-US" sz="3200" dirty="0">
              <a:solidFill>
                <a:srgbClr val="3964AA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26984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0" y="0"/>
            <a:ext cx="2971800" cy="1569660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3964AA"/>
                </a:solidFill>
                <a:latin typeface="Avenir Book"/>
              </a:rPr>
              <a:t>Consumer-resource phase plane:</a:t>
            </a:r>
            <a:endParaRPr lang="en-US" sz="3200" dirty="0">
              <a:solidFill>
                <a:srgbClr val="3964AA"/>
              </a:solidFill>
              <a:latin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265093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</a:rPr>
              <a:t>With interference (g&gt;0) but still no handling costs (h=0).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380672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venir Book"/>
              </a:rPr>
              <a:t>Let sp. 1 have the lowest f/</a:t>
            </a:r>
            <a:r>
              <a:rPr lang="en-US" sz="2000" dirty="0" err="1">
                <a:latin typeface="Avenir Book"/>
              </a:rPr>
              <a:t>ab</a:t>
            </a:r>
            <a:r>
              <a:rPr lang="en-US" sz="2000" dirty="0">
                <a:latin typeface="Avenir Book"/>
              </a:rPr>
              <a:t> (i.e., invasion threshold):</a:t>
            </a:r>
          </a:p>
          <a:p>
            <a:pPr algn="l"/>
            <a:r>
              <a:rPr lang="en-US" sz="2000" dirty="0" smtClean="0">
                <a:latin typeface="Avenir Book"/>
              </a:rPr>
              <a:t>How can another consumer invade?</a:t>
            </a:r>
            <a:endParaRPr lang="en-US" sz="2000" dirty="0">
              <a:latin typeface="Avenir Book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 flipH="1">
            <a:off x="4114800" y="2209800"/>
            <a:ext cx="3200400" cy="289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1188275" y="1676400"/>
            <a:ext cx="5795138" cy="4800160"/>
            <a:chOff x="992" y="1488"/>
            <a:chExt cx="2560" cy="2493"/>
          </a:xfrm>
        </p:grpSpPr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1632" y="3264"/>
              <a:ext cx="19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2465" y="3573"/>
              <a:ext cx="22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 smtClean="0">
                  <a:latin typeface="Avenir Book"/>
                  <a:cs typeface="Avenir Book"/>
                </a:rPr>
                <a:t>R</a:t>
              </a:r>
              <a:endParaRPr lang="en-US" sz="4000" baseline="-16000" dirty="0">
                <a:latin typeface="Avenir Book"/>
                <a:cs typeface="Avenir Book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 rot="16200000">
              <a:off x="1012" y="2373"/>
              <a:ext cx="30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 smtClean="0">
                  <a:latin typeface="Avenir Book"/>
                  <a:cs typeface="Avenir Book"/>
                </a:rPr>
                <a:t>N</a:t>
              </a:r>
              <a:endParaRPr lang="en-US" sz="4000" baseline="-16000" dirty="0">
                <a:latin typeface="Avenir Book"/>
                <a:cs typeface="Avenir Book"/>
              </a:endParaRPr>
            </a:p>
          </p:txBody>
        </p:sp>
      </p:grp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257800" y="1752600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ook"/>
              </a:rPr>
              <a:t>dN</a:t>
            </a:r>
            <a:r>
              <a:rPr lang="en-US" baseline="-25000" dirty="0">
                <a:solidFill>
                  <a:srgbClr val="FF0000"/>
                </a:solidFill>
                <a:latin typeface="Avenir Book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Avenir Book"/>
              </a:rPr>
              <a:t>/</a:t>
            </a:r>
            <a:r>
              <a:rPr lang="en-US" dirty="0" err="1" smtClean="0">
                <a:solidFill>
                  <a:srgbClr val="FF0000"/>
                </a:solidFill>
                <a:latin typeface="Avenir Book"/>
              </a:rPr>
              <a:t>dt</a:t>
            </a:r>
            <a:r>
              <a:rPr lang="en-US" dirty="0">
                <a:solidFill>
                  <a:srgbClr val="FF0000"/>
                </a:solidFill>
                <a:latin typeface="Avenir Book"/>
              </a:rPr>
              <a:t>=0</a:t>
            </a: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2590800" y="2209800"/>
            <a:ext cx="4419600" cy="2895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943600" y="4205287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venir Book"/>
              </a:rPr>
              <a:t>dR</a:t>
            </a:r>
            <a:r>
              <a:rPr lang="en-US" dirty="0" smtClean="0">
                <a:solidFill>
                  <a:srgbClr val="0000FF"/>
                </a:solidFill>
                <a:latin typeface="Avenir Book"/>
              </a:rPr>
              <a:t>/</a:t>
            </a:r>
            <a:r>
              <a:rPr lang="en-US" dirty="0" err="1" smtClean="0">
                <a:solidFill>
                  <a:srgbClr val="0000FF"/>
                </a:solidFill>
                <a:latin typeface="Avenir Book"/>
              </a:rPr>
              <a:t>dt</a:t>
            </a:r>
            <a:r>
              <a:rPr lang="en-US" dirty="0">
                <a:solidFill>
                  <a:srgbClr val="0000FF"/>
                </a:solidFill>
                <a:latin typeface="Avenir Book"/>
              </a:rPr>
              <a:t>=0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5334000" y="4013199"/>
            <a:ext cx="0" cy="1066800"/>
          </a:xfrm>
          <a:prstGeom prst="line">
            <a:avLst/>
          </a:prstGeom>
          <a:noFill/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657600" y="5105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Avenir Book"/>
              </a:rPr>
              <a:t>f</a:t>
            </a:r>
            <a:r>
              <a:rPr lang="en-US" sz="2000" baseline="-25000" dirty="0" smtClean="0">
                <a:latin typeface="Avenir Book"/>
              </a:rPr>
              <a:t>1</a:t>
            </a:r>
            <a:r>
              <a:rPr lang="en-US" sz="2000" dirty="0" smtClean="0">
                <a:latin typeface="Avenir Book"/>
              </a:rPr>
              <a:t>/a</a:t>
            </a:r>
            <a:r>
              <a:rPr lang="en-US" sz="2000" baseline="-25000" dirty="0" smtClean="0">
                <a:latin typeface="Avenir Book"/>
              </a:rPr>
              <a:t> 1</a:t>
            </a:r>
            <a:r>
              <a:rPr lang="en-US" sz="2000" dirty="0" smtClean="0">
                <a:latin typeface="Avenir Book"/>
              </a:rPr>
              <a:t>b</a:t>
            </a:r>
            <a:r>
              <a:rPr lang="en-US" sz="2000" baseline="-25000" dirty="0" smtClean="0">
                <a:latin typeface="Avenir Book"/>
              </a:rPr>
              <a:t>1</a:t>
            </a:r>
            <a:r>
              <a:rPr lang="en-US" sz="2000" dirty="0" smtClean="0">
                <a:latin typeface="Avenir Book"/>
              </a:rPr>
              <a:t>         R</a:t>
            </a:r>
            <a:r>
              <a:rPr lang="en-US" sz="2000" baseline="30000" dirty="0" smtClean="0">
                <a:latin typeface="Avenir Book"/>
              </a:rPr>
              <a:t>*</a:t>
            </a:r>
            <a:r>
              <a:rPr lang="en-US" sz="2000" baseline="-25000" dirty="0" smtClean="0">
                <a:latin typeface="Avenir Book"/>
              </a:rPr>
              <a:t>1</a:t>
            </a:r>
            <a:endParaRPr lang="en-US" sz="2000" baseline="-25000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33914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Line 2"/>
          <p:cNvSpPr>
            <a:spLocks noChangeShapeType="1"/>
          </p:cNvSpPr>
          <p:nvPr/>
        </p:nvSpPr>
        <p:spPr bwMode="auto">
          <a:xfrm flipH="1">
            <a:off x="4114800" y="2209800"/>
            <a:ext cx="3200400" cy="289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grpSp>
        <p:nvGrpSpPr>
          <p:cNvPr id="212995" name="Group 3"/>
          <p:cNvGrpSpPr>
            <a:grpSpLocks/>
          </p:cNvGrpSpPr>
          <p:nvPr/>
        </p:nvGrpSpPr>
        <p:grpSpPr bwMode="auto">
          <a:xfrm>
            <a:off x="1188275" y="1676400"/>
            <a:ext cx="5795138" cy="4800160"/>
            <a:chOff x="992" y="1488"/>
            <a:chExt cx="2560" cy="2493"/>
          </a:xfrm>
        </p:grpSpPr>
        <p:sp>
          <p:nvSpPr>
            <p:cNvPr id="212996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12997" name="Line 5"/>
            <p:cNvSpPr>
              <a:spLocks noChangeShapeType="1"/>
            </p:cNvSpPr>
            <p:nvPr/>
          </p:nvSpPr>
          <p:spPr bwMode="auto">
            <a:xfrm>
              <a:off x="1632" y="3264"/>
              <a:ext cx="19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12998" name="Text Box 6"/>
            <p:cNvSpPr txBox="1">
              <a:spLocks noChangeArrowheads="1"/>
            </p:cNvSpPr>
            <p:nvPr/>
          </p:nvSpPr>
          <p:spPr bwMode="auto">
            <a:xfrm>
              <a:off x="2465" y="3573"/>
              <a:ext cx="22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 smtClean="0">
                  <a:latin typeface="Avenir Book"/>
                  <a:cs typeface="Avenir Book"/>
                </a:rPr>
                <a:t>R</a:t>
              </a:r>
              <a:endParaRPr lang="en-US" sz="4000" baseline="-16000" dirty="0">
                <a:latin typeface="Avenir Book"/>
                <a:cs typeface="Avenir Book"/>
              </a:endParaRPr>
            </a:p>
          </p:txBody>
        </p:sp>
        <p:sp>
          <p:nvSpPr>
            <p:cNvPr id="212999" name="Text Box 7"/>
            <p:cNvSpPr txBox="1">
              <a:spLocks noChangeArrowheads="1"/>
            </p:cNvSpPr>
            <p:nvPr/>
          </p:nvSpPr>
          <p:spPr bwMode="auto">
            <a:xfrm rot="16200000">
              <a:off x="1012" y="2373"/>
              <a:ext cx="30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 smtClean="0">
                  <a:latin typeface="Avenir Book"/>
                  <a:cs typeface="Avenir Book"/>
                </a:rPr>
                <a:t>N</a:t>
              </a:r>
              <a:endParaRPr lang="en-US" sz="4000" baseline="-16000" dirty="0">
                <a:latin typeface="Avenir Book"/>
                <a:cs typeface="Avenir Book"/>
              </a:endParaRPr>
            </a:p>
          </p:txBody>
        </p:sp>
      </p:grp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0" y="0"/>
            <a:ext cx="2971800" cy="1569660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3964AA"/>
                </a:solidFill>
                <a:latin typeface="Avenir Book"/>
              </a:rPr>
              <a:t>Consumer-resource phase plane:</a:t>
            </a:r>
            <a:endParaRPr lang="en-US" sz="3200" dirty="0">
              <a:solidFill>
                <a:srgbClr val="3964AA"/>
              </a:solidFill>
              <a:latin typeface="Avenir Book"/>
            </a:endParaRP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5257800" y="1752600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ook"/>
              </a:rPr>
              <a:t>dN</a:t>
            </a:r>
            <a:r>
              <a:rPr lang="en-US" baseline="-25000" dirty="0">
                <a:solidFill>
                  <a:srgbClr val="FF0000"/>
                </a:solidFill>
                <a:latin typeface="Avenir Book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Avenir Book"/>
              </a:rPr>
              <a:t>/</a:t>
            </a:r>
            <a:r>
              <a:rPr lang="en-US" dirty="0" err="1" smtClean="0">
                <a:solidFill>
                  <a:srgbClr val="FF0000"/>
                </a:solidFill>
                <a:latin typeface="Avenir Book"/>
              </a:rPr>
              <a:t>dt</a:t>
            </a:r>
            <a:r>
              <a:rPr lang="en-US" dirty="0">
                <a:solidFill>
                  <a:srgbClr val="FF0000"/>
                </a:solidFill>
                <a:latin typeface="Avenir Book"/>
              </a:rPr>
              <a:t>=0</a:t>
            </a:r>
          </a:p>
        </p:txBody>
      </p:sp>
      <p:sp>
        <p:nvSpPr>
          <p:cNvPr id="213006" name="Line 14"/>
          <p:cNvSpPr>
            <a:spLocks noChangeShapeType="1"/>
          </p:cNvSpPr>
          <p:nvPr/>
        </p:nvSpPr>
        <p:spPr bwMode="auto">
          <a:xfrm>
            <a:off x="2590800" y="2209800"/>
            <a:ext cx="4419600" cy="2895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943600" y="4205287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venir Book"/>
              </a:rPr>
              <a:t>dR</a:t>
            </a:r>
            <a:r>
              <a:rPr lang="en-US" dirty="0" smtClean="0">
                <a:solidFill>
                  <a:srgbClr val="0000FF"/>
                </a:solidFill>
                <a:latin typeface="Avenir Book"/>
              </a:rPr>
              <a:t>/</a:t>
            </a:r>
            <a:r>
              <a:rPr lang="en-US" dirty="0" err="1" smtClean="0">
                <a:solidFill>
                  <a:srgbClr val="0000FF"/>
                </a:solidFill>
                <a:latin typeface="Avenir Book"/>
              </a:rPr>
              <a:t>dt</a:t>
            </a:r>
            <a:r>
              <a:rPr lang="en-US" dirty="0">
                <a:solidFill>
                  <a:srgbClr val="0000FF"/>
                </a:solidFill>
                <a:latin typeface="Avenir Book"/>
              </a:rPr>
              <a:t>=0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334000" y="4013199"/>
            <a:ext cx="0" cy="1066800"/>
          </a:xfrm>
          <a:prstGeom prst="line">
            <a:avLst/>
          </a:prstGeom>
          <a:noFill/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657600" y="5105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Avenir Book"/>
              </a:rPr>
              <a:t>f</a:t>
            </a:r>
            <a:r>
              <a:rPr lang="en-US" sz="2000" baseline="-25000" dirty="0" smtClean="0">
                <a:latin typeface="Avenir Book"/>
              </a:rPr>
              <a:t>1</a:t>
            </a:r>
            <a:r>
              <a:rPr lang="en-US" sz="2000" dirty="0" smtClean="0">
                <a:latin typeface="Avenir Book"/>
              </a:rPr>
              <a:t>/a</a:t>
            </a:r>
            <a:r>
              <a:rPr lang="en-US" sz="2000" baseline="-25000" dirty="0" smtClean="0">
                <a:latin typeface="Avenir Book"/>
              </a:rPr>
              <a:t> 1</a:t>
            </a:r>
            <a:r>
              <a:rPr lang="en-US" sz="2000" dirty="0" smtClean="0">
                <a:latin typeface="Avenir Book"/>
              </a:rPr>
              <a:t>b</a:t>
            </a:r>
            <a:r>
              <a:rPr lang="en-US" sz="2000" baseline="-25000" dirty="0" smtClean="0">
                <a:latin typeface="Avenir Book"/>
              </a:rPr>
              <a:t>1</a:t>
            </a:r>
            <a:r>
              <a:rPr lang="en-US" sz="2000" dirty="0" smtClean="0">
                <a:latin typeface="Avenir Book"/>
              </a:rPr>
              <a:t>         R</a:t>
            </a:r>
            <a:r>
              <a:rPr lang="en-US" sz="2000" baseline="30000" dirty="0" smtClean="0">
                <a:latin typeface="Avenir Book"/>
              </a:rPr>
              <a:t>*</a:t>
            </a:r>
            <a:r>
              <a:rPr lang="en-US" sz="2000" baseline="-25000" dirty="0" smtClean="0">
                <a:latin typeface="Avenir Book"/>
              </a:rPr>
              <a:t>1</a:t>
            </a:r>
            <a:endParaRPr lang="en-US" sz="2000" baseline="-25000" dirty="0">
              <a:latin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3332" y="381000"/>
            <a:ext cx="603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</a:rPr>
              <a:t>For species 2 to invade: f</a:t>
            </a:r>
            <a:r>
              <a:rPr lang="en-US" baseline="-25000" dirty="0">
                <a:latin typeface="Avenir Book"/>
              </a:rPr>
              <a:t>2</a:t>
            </a:r>
            <a:r>
              <a:rPr lang="en-US" dirty="0" smtClean="0">
                <a:latin typeface="Avenir Book"/>
              </a:rPr>
              <a:t>/a</a:t>
            </a:r>
            <a:r>
              <a:rPr lang="en-US" baseline="-25000" dirty="0" smtClean="0">
                <a:latin typeface="Avenir Book"/>
              </a:rPr>
              <a:t>2</a:t>
            </a:r>
            <a:r>
              <a:rPr lang="en-US" dirty="0" smtClean="0">
                <a:latin typeface="Avenir Book"/>
              </a:rPr>
              <a:t>b</a:t>
            </a:r>
            <a:r>
              <a:rPr lang="en-US" baseline="-25000" dirty="0" smtClean="0">
                <a:latin typeface="Avenir Book"/>
              </a:rPr>
              <a:t>2</a:t>
            </a:r>
            <a:r>
              <a:rPr lang="en-US" dirty="0" smtClean="0">
                <a:latin typeface="Avenir Book"/>
              </a:rPr>
              <a:t> &lt; R</a:t>
            </a:r>
            <a:r>
              <a:rPr lang="en-US" baseline="30000" dirty="0" smtClean="0">
                <a:latin typeface="Avenir Book"/>
              </a:rPr>
              <a:t>*</a:t>
            </a:r>
            <a:r>
              <a:rPr lang="en-US" baseline="-25000" dirty="0" smtClean="0">
                <a:latin typeface="Avenir Book"/>
              </a:rPr>
              <a:t>1</a:t>
            </a:r>
            <a:endParaRPr lang="en-US" baseline="-25000" dirty="0">
              <a:latin typeface="Avenir Book"/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4419601" y="5105399"/>
            <a:ext cx="838200" cy="609601"/>
          </a:xfrm>
          <a:prstGeom prst="down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52906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85344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Let's look at this in 3-d…</a:t>
            </a:r>
            <a:endParaRPr lang="en-US" sz="3200" dirty="0">
              <a:solidFill>
                <a:srgbClr val="3964AA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29675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1206500"/>
            <a:ext cx="6832600" cy="557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65500" cy="305435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6145995" y="3124200"/>
            <a:ext cx="712005" cy="1981200"/>
          </a:xfrm>
          <a:prstGeom prst="line">
            <a:avLst/>
          </a:prstGeom>
          <a:noFill/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486400" y="7620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venir Book"/>
              </a:rPr>
              <a:t>Three species equilibria where the </a:t>
            </a:r>
            <a:r>
              <a:rPr lang="en-US" dirty="0" err="1" smtClean="0">
                <a:solidFill>
                  <a:srgbClr val="0000FF"/>
                </a:solidFill>
                <a:latin typeface="Avenir Book"/>
              </a:rPr>
              <a:t>isoplanes</a:t>
            </a:r>
            <a:r>
              <a:rPr lang="en-US" dirty="0" smtClean="0">
                <a:solidFill>
                  <a:srgbClr val="0000FF"/>
                </a:solidFill>
                <a:latin typeface="Avenir Book"/>
              </a:rPr>
              <a:t> intersect:</a:t>
            </a:r>
            <a:endParaRPr lang="en-US" dirty="0">
              <a:solidFill>
                <a:srgbClr val="0000FF"/>
              </a:solidFill>
              <a:latin typeface="Avenir Book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60333" y="3733800"/>
            <a:ext cx="2650067" cy="1972732"/>
            <a:chOff x="4360333" y="3733800"/>
            <a:chExt cx="2650067" cy="1972732"/>
          </a:xfrm>
        </p:grpSpPr>
        <p:cxnSp>
          <p:nvCxnSpPr>
            <p:cNvPr id="6" name="Straight Connector 5"/>
            <p:cNvCxnSpPr/>
            <p:nvPr/>
          </p:nvCxnSpPr>
          <p:spPr bwMode="auto">
            <a:xfrm flipV="1">
              <a:off x="4360333" y="3733800"/>
              <a:ext cx="2650067" cy="1972732"/>
            </a:xfrm>
            <a:prstGeom prst="line">
              <a:avLst/>
            </a:prstGeom>
            <a:noFill/>
            <a:ln w="3810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010400" y="3733800"/>
              <a:ext cx="0" cy="914400"/>
            </a:xfrm>
            <a:prstGeom prst="line">
              <a:avLst/>
            </a:prstGeom>
            <a:noFill/>
            <a:ln w="3175" cap="flat" cmpd="sng" algn="ctr">
              <a:solidFill>
                <a:srgbClr val="FFF99D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Oval 11"/>
          <p:cNvSpPr/>
          <p:nvPr/>
        </p:nvSpPr>
        <p:spPr>
          <a:xfrm>
            <a:off x="6426458" y="4038600"/>
            <a:ext cx="152400" cy="155448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67803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8534400" cy="107721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Let's explore a few of those issues for a guild of competitors…</a:t>
            </a:r>
            <a:endParaRPr lang="en-US" sz="3200" dirty="0">
              <a:solidFill>
                <a:srgbClr val="3964AA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8040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3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4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04800" y="2362200"/>
            <a:ext cx="8534400" cy="3108543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Therefore, interference enables multiple consumers to coexist on a single resource</a:t>
            </a:r>
          </a:p>
          <a:p>
            <a:endParaRPr lang="en-US" sz="3200" dirty="0">
              <a:solidFill>
                <a:srgbClr val="3964AA"/>
              </a:solidFill>
              <a:latin typeface="Avenir Book"/>
              <a:cs typeface="Avenir Book"/>
            </a:endParaRPr>
          </a:p>
          <a:p>
            <a:r>
              <a:rPr lang="en-US" sz="2400" dirty="0" smtClean="0">
                <a:solidFill>
                  <a:srgbClr val="3964AA"/>
                </a:solidFill>
                <a:latin typeface="Avenir Book"/>
                <a:cs typeface="Avenir Book"/>
              </a:rPr>
              <a:t>(creates "intra&gt;inter"; analogous </a:t>
            </a:r>
            <a:r>
              <a:rPr lang="en-US" sz="2400" dirty="0" smtClean="0">
                <a:solidFill>
                  <a:srgbClr val="3964AA"/>
                </a:solidFill>
                <a:latin typeface="Avenir Book"/>
                <a:cs typeface="Avenir Book"/>
              </a:rPr>
              <a:t>to each species having it's own unique resource (partitioning) or specialized predator (apparent competition</a:t>
            </a:r>
            <a:r>
              <a:rPr lang="en-US" sz="2400" dirty="0" smtClean="0">
                <a:solidFill>
                  <a:srgbClr val="3964AA"/>
                </a:solidFill>
                <a:latin typeface="Avenir Book"/>
                <a:cs typeface="Avenir Book"/>
              </a:rPr>
              <a:t>))</a:t>
            </a:r>
            <a:endParaRPr lang="en-US" sz="2400" dirty="0">
              <a:solidFill>
                <a:srgbClr val="3964AA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155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8534400" cy="3293209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Resource partitioning (niche divergence):  "intra&gt;inter"</a:t>
            </a:r>
          </a:p>
          <a:p>
            <a:pPr marL="514350" indent="-514350">
              <a:buAutoNum type="arabicParenR"/>
            </a:pPr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Environmental heterogeneity</a:t>
            </a:r>
          </a:p>
          <a:p>
            <a:pPr marL="514350" indent="-514350">
              <a:buAutoNum type="arabicParenR"/>
            </a:pPr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Disturbance </a:t>
            </a:r>
          </a:p>
          <a:p>
            <a:pPr marL="514350" indent="-514350">
              <a:buAutoNum type="arabicParenR"/>
            </a:pPr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Interference competition</a:t>
            </a:r>
            <a:endParaRPr lang="en-US" sz="3200" dirty="0">
              <a:solidFill>
                <a:srgbClr val="3964AA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59238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538133" y="1295400"/>
            <a:ext cx="3615267" cy="4038601"/>
            <a:chOff x="2192867" y="-46893"/>
            <a:chExt cx="1626870" cy="2485297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2192867" y="-46893"/>
              <a:ext cx="16933" cy="2485293"/>
            </a:xfrm>
            <a:prstGeom prst="line">
              <a:avLst/>
            </a:prstGeom>
            <a:noFill/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0" y="0"/>
            <a:ext cx="63246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rgbClr val="3964AA"/>
                </a:solidFill>
                <a:latin typeface="Avenir Book"/>
              </a:rPr>
              <a:t>Many competitors:</a:t>
            </a:r>
            <a:endParaRPr lang="en-US" sz="3200" dirty="0">
              <a:solidFill>
                <a:srgbClr val="3964AA"/>
              </a:solidFill>
              <a:latin typeface="Avenir Book"/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67268" y="1172260"/>
            <a:ext cx="7257533" cy="5609540"/>
            <a:chOff x="160" y="1724"/>
            <a:chExt cx="3036" cy="2502"/>
          </a:xfrm>
        </p:grpSpPr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>
              <a:off x="715" y="1724"/>
              <a:ext cx="0" cy="206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>
              <a:off x="715" y="3791"/>
              <a:ext cx="2481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2" name="Text Box 10"/>
            <p:cNvSpPr txBox="1">
              <a:spLocks noChangeAspect="1" noChangeArrowheads="1"/>
            </p:cNvSpPr>
            <p:nvPr/>
          </p:nvSpPr>
          <p:spPr bwMode="auto">
            <a:xfrm>
              <a:off x="1908" y="3993"/>
              <a:ext cx="222" cy="233"/>
            </a:xfrm>
            <a:prstGeom prst="rect">
              <a:avLst/>
            </a:prstGeom>
            <a:noFill/>
            <a:ln w="635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Avenir Book"/>
                </a:rPr>
                <a:t>R</a:t>
              </a:r>
              <a:r>
                <a:rPr lang="en-US" sz="2800" baseline="-25000" dirty="0" smtClean="0">
                  <a:latin typeface="Avenir Book"/>
                </a:rPr>
                <a:t>1</a:t>
              </a:r>
              <a:endParaRPr lang="en-US" sz="2800" baseline="-25000" dirty="0">
                <a:latin typeface="Avenir Book"/>
              </a:endParaRPr>
            </a:p>
          </p:txBody>
        </p:sp>
        <p:sp>
          <p:nvSpPr>
            <p:cNvPr id="14" name="Rectangle 12"/>
            <p:cNvSpPr>
              <a:spLocks noChangeAspect="1" noChangeArrowheads="1"/>
            </p:cNvSpPr>
            <p:nvPr/>
          </p:nvSpPr>
          <p:spPr bwMode="auto">
            <a:xfrm rot="16234119">
              <a:off x="151" y="2715"/>
              <a:ext cx="237" cy="219"/>
            </a:xfrm>
            <a:prstGeom prst="rect">
              <a:avLst/>
            </a:prstGeom>
            <a:noFill/>
            <a:ln w="635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Avenir Book"/>
                </a:rPr>
                <a:t>R</a:t>
              </a:r>
              <a:r>
                <a:rPr lang="en-US" sz="2800" baseline="-25000" dirty="0" smtClean="0">
                  <a:latin typeface="Avenir Book"/>
                </a:rPr>
                <a:t>2</a:t>
              </a:r>
              <a:endParaRPr lang="en-US" sz="2800" baseline="-25000" dirty="0">
                <a:latin typeface="Avenir Book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48000" y="838200"/>
            <a:ext cx="4572000" cy="2971800"/>
            <a:chOff x="2208107" y="609600"/>
            <a:chExt cx="2057400" cy="1828803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2209800" y="609600"/>
              <a:ext cx="0" cy="182880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H="1">
              <a:off x="2208107" y="2438403"/>
              <a:ext cx="2057400" cy="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3962400" y="1066800"/>
            <a:ext cx="3615267" cy="4038601"/>
            <a:chOff x="2192867" y="-46893"/>
            <a:chExt cx="1626870" cy="2485297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2192867" y="-46893"/>
              <a:ext cx="16933" cy="2485293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57133" y="762000"/>
            <a:ext cx="3615267" cy="4038601"/>
            <a:chOff x="2192867" y="-46893"/>
            <a:chExt cx="1626870" cy="2485297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2192867" y="-46893"/>
              <a:ext cx="16933" cy="2485293"/>
            </a:xfrm>
            <a:prstGeom prst="lin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3124200" y="914400"/>
            <a:ext cx="3615267" cy="4038601"/>
            <a:chOff x="2192867" y="-46893"/>
            <a:chExt cx="1626870" cy="2485297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2192867" y="-46893"/>
              <a:ext cx="16933" cy="2485293"/>
            </a:xfrm>
            <a:prstGeom prst="lin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2438400" y="1447799"/>
            <a:ext cx="3615267" cy="4038601"/>
            <a:chOff x="2192867" y="-46893"/>
            <a:chExt cx="1626870" cy="2485297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2192867" y="-46893"/>
              <a:ext cx="16933" cy="2485293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5181600" y="838200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</a:rPr>
              <a:t>Assuming the dynamics of these 6 species is described fully by the R* framework…what will the outcome be?</a:t>
            </a:r>
            <a:endParaRPr lang="en-US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93209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8534400" cy="107721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How can we modify this picture to facilitate coexistence?</a:t>
            </a:r>
            <a:endParaRPr lang="en-US" sz="3200" dirty="0">
              <a:solidFill>
                <a:srgbClr val="3964AA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91822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614333" y="1676399"/>
            <a:ext cx="3615267" cy="4038601"/>
            <a:chOff x="2192867" y="-46893"/>
            <a:chExt cx="1626870" cy="2485297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2192867" y="-46893"/>
              <a:ext cx="16933" cy="2485293"/>
            </a:xfrm>
            <a:prstGeom prst="line">
              <a:avLst/>
            </a:prstGeom>
            <a:noFill/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0" y="0"/>
            <a:ext cx="63246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rgbClr val="3964AA"/>
                </a:solidFill>
                <a:latin typeface="Avenir Book"/>
              </a:rPr>
              <a:t>Many competitors:</a:t>
            </a:r>
            <a:endParaRPr lang="en-US" sz="3200" dirty="0">
              <a:solidFill>
                <a:srgbClr val="3964AA"/>
              </a:solidFill>
              <a:latin typeface="Avenir Book"/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67268" y="1172260"/>
            <a:ext cx="7257533" cy="5609540"/>
            <a:chOff x="160" y="1724"/>
            <a:chExt cx="3036" cy="2502"/>
          </a:xfrm>
        </p:grpSpPr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>
              <a:off x="715" y="1724"/>
              <a:ext cx="0" cy="206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>
              <a:off x="715" y="3791"/>
              <a:ext cx="2481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2" name="Text Box 10"/>
            <p:cNvSpPr txBox="1">
              <a:spLocks noChangeAspect="1" noChangeArrowheads="1"/>
            </p:cNvSpPr>
            <p:nvPr/>
          </p:nvSpPr>
          <p:spPr bwMode="auto">
            <a:xfrm>
              <a:off x="1908" y="3993"/>
              <a:ext cx="222" cy="233"/>
            </a:xfrm>
            <a:prstGeom prst="rect">
              <a:avLst/>
            </a:prstGeom>
            <a:noFill/>
            <a:ln w="635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Avenir Book"/>
                </a:rPr>
                <a:t>R</a:t>
              </a:r>
              <a:r>
                <a:rPr lang="en-US" sz="2800" baseline="-25000" dirty="0" smtClean="0">
                  <a:latin typeface="Avenir Book"/>
                </a:rPr>
                <a:t>1</a:t>
              </a:r>
              <a:endParaRPr lang="en-US" sz="2800" baseline="-25000" dirty="0">
                <a:latin typeface="Avenir Book"/>
              </a:endParaRPr>
            </a:p>
          </p:txBody>
        </p:sp>
        <p:sp>
          <p:nvSpPr>
            <p:cNvPr id="14" name="Rectangle 12"/>
            <p:cNvSpPr>
              <a:spLocks noChangeAspect="1" noChangeArrowheads="1"/>
            </p:cNvSpPr>
            <p:nvPr/>
          </p:nvSpPr>
          <p:spPr bwMode="auto">
            <a:xfrm rot="16234119">
              <a:off x="151" y="2715"/>
              <a:ext cx="237" cy="219"/>
            </a:xfrm>
            <a:prstGeom prst="rect">
              <a:avLst/>
            </a:prstGeom>
            <a:noFill/>
            <a:ln w="635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Avenir Book"/>
                </a:rPr>
                <a:t>R</a:t>
              </a:r>
              <a:r>
                <a:rPr lang="en-US" sz="2800" baseline="-25000" dirty="0" smtClean="0">
                  <a:latin typeface="Avenir Book"/>
                </a:rPr>
                <a:t>2</a:t>
              </a:r>
              <a:endParaRPr lang="en-US" sz="2800" baseline="-25000" dirty="0">
                <a:latin typeface="Avenir Book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19400" y="990600"/>
            <a:ext cx="4572000" cy="2971800"/>
            <a:chOff x="2208107" y="609600"/>
            <a:chExt cx="2057400" cy="1828803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2209800" y="609600"/>
              <a:ext cx="0" cy="182880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H="1">
              <a:off x="2208107" y="2438403"/>
              <a:ext cx="2057400" cy="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3810000" y="914400"/>
            <a:ext cx="3615267" cy="4038601"/>
            <a:chOff x="2192867" y="-46893"/>
            <a:chExt cx="1626870" cy="2485297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2192867" y="-46893"/>
              <a:ext cx="16933" cy="2485293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233333" y="1295399"/>
            <a:ext cx="3615267" cy="4038601"/>
            <a:chOff x="2192867" y="-46893"/>
            <a:chExt cx="1626870" cy="2485297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2192867" y="-46893"/>
              <a:ext cx="16933" cy="2485293"/>
            </a:xfrm>
            <a:prstGeom prst="lin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3352799" y="914399"/>
            <a:ext cx="3581400" cy="3581401"/>
            <a:chOff x="2208107" y="234461"/>
            <a:chExt cx="1611630" cy="220394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2208107" y="234461"/>
              <a:ext cx="1693" cy="2203939"/>
            </a:xfrm>
            <a:prstGeom prst="lin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2438400" y="762001"/>
            <a:ext cx="3615267" cy="2743200"/>
            <a:chOff x="2192867" y="750278"/>
            <a:chExt cx="1626870" cy="1688126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2192867" y="750278"/>
              <a:ext cx="16933" cy="1688123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 flipV="1">
              <a:off x="2208107" y="2438403"/>
              <a:ext cx="1611630" cy="1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5181600" y="152400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</a:rPr>
              <a:t>Assume a trade-off in R*</a:t>
            </a:r>
          </a:p>
          <a:p>
            <a:endParaRPr lang="en-US" dirty="0" smtClean="0">
              <a:latin typeface="Avenir Book"/>
            </a:endParaRPr>
          </a:p>
          <a:p>
            <a:r>
              <a:rPr lang="en-US" dirty="0" smtClean="0">
                <a:latin typeface="Avenir Book"/>
              </a:rPr>
              <a:t>How many species could co-exist now?</a:t>
            </a:r>
            <a:endParaRPr lang="en-US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60923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00FF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Avenir Book"/>
            <a:cs typeface="Avenir Book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3687</TotalTime>
  <Words>908</Words>
  <Application>Microsoft Macintosh PowerPoint</Application>
  <PresentationFormat>On-screen Show (4:3)</PresentationFormat>
  <Paragraphs>181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Default Design</vt:lpstr>
      <vt:lpstr>Ecology 8310 Population (and Community) Ecology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Georgia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Osenberg</dc:creator>
  <cp:keywords/>
  <dc:description/>
  <cp:lastModifiedBy>Craig Osenberg</cp:lastModifiedBy>
  <cp:revision>125</cp:revision>
  <dcterms:created xsi:type="dcterms:W3CDTF">2004-02-10T17:04:18Z</dcterms:created>
  <dcterms:modified xsi:type="dcterms:W3CDTF">2016-10-20T13:30:49Z</dcterms:modified>
  <cp:category/>
</cp:coreProperties>
</file>