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55" r:id="rId3"/>
    <p:sldId id="356" r:id="rId4"/>
    <p:sldId id="358" r:id="rId5"/>
    <p:sldId id="360" r:id="rId6"/>
    <p:sldId id="357" r:id="rId7"/>
    <p:sldId id="361" r:id="rId8"/>
    <p:sldId id="398" r:id="rId9"/>
    <p:sldId id="354" r:id="rId10"/>
    <p:sldId id="362" r:id="rId11"/>
    <p:sldId id="363" r:id="rId12"/>
    <p:sldId id="402" r:id="rId13"/>
    <p:sldId id="367" r:id="rId14"/>
    <p:sldId id="373" r:id="rId15"/>
    <p:sldId id="366" r:id="rId16"/>
    <p:sldId id="364" r:id="rId17"/>
    <p:sldId id="365" r:id="rId18"/>
    <p:sldId id="368" r:id="rId19"/>
    <p:sldId id="369" r:id="rId20"/>
    <p:sldId id="370" r:id="rId21"/>
    <p:sldId id="372" r:id="rId22"/>
    <p:sldId id="371" r:id="rId23"/>
    <p:sldId id="374" r:id="rId24"/>
    <p:sldId id="375" r:id="rId25"/>
    <p:sldId id="376" r:id="rId26"/>
    <p:sldId id="403" r:id="rId27"/>
    <p:sldId id="377" r:id="rId28"/>
    <p:sldId id="359" r:id="rId29"/>
    <p:sldId id="401" r:id="rId30"/>
    <p:sldId id="378" r:id="rId31"/>
    <p:sldId id="381" r:id="rId32"/>
    <p:sldId id="382" r:id="rId33"/>
    <p:sldId id="383" r:id="rId34"/>
    <p:sldId id="380" r:id="rId35"/>
    <p:sldId id="385" r:id="rId36"/>
    <p:sldId id="387" r:id="rId37"/>
    <p:sldId id="388" r:id="rId38"/>
    <p:sldId id="390" r:id="rId39"/>
    <p:sldId id="386" r:id="rId40"/>
    <p:sldId id="394" r:id="rId41"/>
    <p:sldId id="391" r:id="rId42"/>
    <p:sldId id="393" r:id="rId43"/>
    <p:sldId id="397" r:id="rId44"/>
    <p:sldId id="389" r:id="rId45"/>
    <p:sldId id="405" r:id="rId46"/>
    <p:sldId id="406" r:id="rId47"/>
    <p:sldId id="404" r:id="rId48"/>
    <p:sldId id="407" r:id="rId49"/>
    <p:sldId id="392" r:id="rId50"/>
    <p:sldId id="39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F47"/>
    <a:srgbClr val="ECC112"/>
    <a:srgbClr val="214C09"/>
    <a:srgbClr val="BD0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15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Book"/>
              </a:defRPr>
            </a:lvl1pPr>
          </a:lstStyle>
          <a:p>
            <a:fld id="{B992822E-8C00-0545-865E-9A2E39CD8374}" type="datetimeFigureOut">
              <a:rPr lang="en-US" smtClean="0"/>
              <a:pPr/>
              <a:t>9/20/16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Book"/>
              </a:defRPr>
            </a:lvl1pPr>
          </a:lstStyle>
          <a:p>
            <a:fld id="{A4EA21EB-591E-144E-AF05-295D2F63B5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9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venir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venir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venir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venir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venir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Foraging</a:t>
            </a:r>
            <a:r>
              <a:rPr lang="en-US" baseline="0" dirty="0" smtClean="0"/>
              <a:t> theory had it's hay-day in 1970's and early 80's.  Not common today, but the basis of the theory remains with us; engrained in how we model systems and think about consumer-resource interactions and spatial dynamics.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3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i.e., it's 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esimate</a:t>
            </a:r>
            <a:r>
              <a:rPr lang="en-US" baseline="0" dirty="0" smtClean="0"/>
              <a:t> of "limitation" </a:t>
            </a:r>
            <a:r>
              <a:rPr lang="en-US" baseline="0" dirty="0" err="1" smtClean="0"/>
              <a:t>sensu</a:t>
            </a:r>
            <a:r>
              <a:rPr lang="en-US" baseline="0" dirty="0" smtClean="0"/>
              <a:t> are old discussions:  it takes an infinitesimal change (S) and translates it (linearly) into a total change based on the perturbation applied (via the observed difference in vital rates).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5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demographic compensation require negative correlations?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7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sensitivity</a:t>
            </a:r>
            <a:r>
              <a:rPr lang="en-US" baseline="0" dirty="0" smtClean="0"/>
              <a:t> decrease variance?  Note that they observe this inverse relationship (see bottom figure).  They argue that this is due to a form of selection, in which more sensitive parameters should show reduced variance – this is confusing to me, but I think analogous to the argument that trait traits that are most closely related to fitness should show small variances    I'm just not sure how that variance is "acted upon" – what takes a sensitive rate and makes it less variable?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44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</a:t>
            </a:r>
            <a:r>
              <a:rPr lang="en-US" dirty="0" err="1" smtClean="0"/>
              <a:t>Mittelbach</a:t>
            </a:r>
            <a:r>
              <a:rPr lang="en-US" dirty="0" smtClean="0"/>
              <a:t> and </a:t>
            </a:r>
            <a:r>
              <a:rPr lang="en-US" dirty="0" err="1" smtClean="0"/>
              <a:t>Chesson</a:t>
            </a:r>
            <a:r>
              <a:rPr lang="en-US" dirty="0" smtClean="0"/>
              <a:t> and</a:t>
            </a:r>
            <a:r>
              <a:rPr lang="en-US" baseline="0" dirty="0" smtClean="0"/>
              <a:t> Osenberg scenario…  Juvenile production vs. Adults…. And Adult production vs. juveniles…. At equilibrium it must be true that </a:t>
            </a:r>
            <a:r>
              <a:rPr lang="en-US" baseline="0" dirty="0" err="1" smtClean="0"/>
              <a:t>Fec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Surv</a:t>
            </a:r>
            <a:r>
              <a:rPr lang="en-US" baseline="0" dirty="0" smtClean="0"/>
              <a:t> are inversely related…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7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4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</a:t>
            </a:r>
            <a:r>
              <a:rPr lang="en-US" dirty="0" err="1" smtClean="0"/>
              <a:t>treefrog</a:t>
            </a:r>
            <a:r>
              <a:rPr lang="en-US" dirty="0" smtClean="0"/>
              <a:t> (GA state frog)</a:t>
            </a:r>
          </a:p>
          <a:p>
            <a:r>
              <a:rPr lang="en-US" dirty="0" smtClean="0"/>
              <a:t>Space // time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6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low 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if our traits now are</a:t>
            </a:r>
            <a:r>
              <a:rPr lang="en-US" baseline="0" dirty="0" smtClean="0"/>
              <a:t> vital rates, such as fecundity and survival</a:t>
            </a:r>
            <a:r>
              <a:rPr lang="is-IS" baseline="0" dirty="0" smtClean="0"/>
              <a:t>…..Does this expectation make sense?  No, b/c of trade-offs.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9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because of greater resource availability?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6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 deteriorating environment (hi N; low food), Daphnia forego repro, but "protect" survival.  Suggesting energy that was once allocated to both maintenance and repro, now only gets used to support maintenance.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0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Frankly, this</a:t>
            </a:r>
            <a:r>
              <a:rPr lang="en-US" baseline="0" dirty="0" smtClean="0"/>
              <a:t> presentation was opaque to me or obvious.  If you keep the yellow line fixed and change the green on, of course, the range will increase.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LTRE = "life table response experiment"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79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now. We need to take these matrix elements</a:t>
            </a:r>
            <a:r>
              <a:rPr lang="en-US" baseline="0" dirty="0" smtClean="0"/>
              <a:t> and come up with GROWTH, SURVIVAL, FECUNDITY, GERMINATION, SHRINKAGE, as well as K and H (i.e., growth or shrinkage by &gt;1 step)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5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5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1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fld id="{D8098EE6-1AA3-7242-A466-3EB7572AAF8F}" type="datetimeFigureOut">
              <a:rPr lang="en-US" smtClean="0"/>
              <a:pPr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fld id="{968D8FF4-F297-AB4F-9C9D-1FB3FECCA5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0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emf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5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venir Book"/>
              </a:rPr>
              <a:t>Ecology 8310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cs typeface="Avenir Book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venir Book"/>
              </a:rPr>
              <a:t>Population (and Community) Ecology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venir Book"/>
            </a:endParaRPr>
          </a:p>
        </p:txBody>
      </p:sp>
      <p:pic>
        <p:nvPicPr>
          <p:cNvPr id="5" name="Picture 4" descr="C:\Users\osenberg\AppData\Local\Microsoft\Windows\Temporary Internet Files\Content.Outlook\GWG773IU\moua puta 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772"/>
            <a:ext cx="9144000" cy="631146"/>
          </a:xfrm>
          <a:prstGeom prst="rect">
            <a:avLst/>
          </a:prstGeom>
          <a:noFill/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4315"/>
            <a:ext cx="9144000" cy="3207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1765" y="5797176"/>
            <a:ext cx="7664823" cy="1284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6240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Demographic Compensation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090" y="1805255"/>
            <a:ext cx="50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venir Book"/>
              </a:rPr>
              <a:t>Density – mediated </a:t>
            </a:r>
            <a:br>
              <a:rPr lang="en-US" sz="2800" dirty="0" smtClean="0">
                <a:latin typeface="Avenir Book"/>
              </a:rPr>
            </a:br>
            <a:r>
              <a:rPr lang="en-US" sz="2800" dirty="0" smtClean="0">
                <a:latin typeface="Avenir Book"/>
              </a:rPr>
              <a:t>(e.g., sunfish)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1254" y="3526124"/>
            <a:ext cx="4973456" cy="2516549"/>
            <a:chOff x="509956" y="1356189"/>
            <a:chExt cx="8265330" cy="5269184"/>
          </a:xfrm>
        </p:grpSpPr>
        <p:sp>
          <p:nvSpPr>
            <p:cNvPr id="8" name="Rectangle 7"/>
            <p:cNvSpPr/>
            <p:nvPr/>
          </p:nvSpPr>
          <p:spPr>
            <a:xfrm>
              <a:off x="916846" y="1356189"/>
              <a:ext cx="7159085" cy="23099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59006" y="1786949"/>
              <a:ext cx="2872815" cy="1430917"/>
              <a:chOff x="1159006" y="1786949"/>
              <a:chExt cx="2872815" cy="143091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159006" y="1824690"/>
                <a:ext cx="2872815" cy="13931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Book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00482" y="1786949"/>
                <a:ext cx="1886443" cy="1353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venir Book"/>
                  </a:rPr>
                  <a:t>Small Bluegill</a:t>
                </a:r>
                <a:endParaRPr lang="en-US" dirty="0">
                  <a:latin typeface="Avenir Book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837786" y="1786949"/>
              <a:ext cx="2872815" cy="1435369"/>
              <a:chOff x="4837786" y="1786949"/>
              <a:chExt cx="2872815" cy="143536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837786" y="1829142"/>
                <a:ext cx="2872815" cy="13931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Book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790141" y="1786949"/>
                <a:ext cx="1886443" cy="135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venir Book"/>
                  </a:rPr>
                  <a:t>Large Bluegill</a:t>
                </a:r>
                <a:endParaRPr lang="en-US" dirty="0">
                  <a:latin typeface="Avenir Book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031821" y="2243876"/>
              <a:ext cx="805965" cy="1232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036261" y="2803133"/>
              <a:ext cx="805965" cy="1232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509956" y="4541522"/>
              <a:ext cx="2872815" cy="1985533"/>
              <a:chOff x="1159006" y="1824690"/>
              <a:chExt cx="2872815" cy="198553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59006" y="1824690"/>
                <a:ext cx="2872815" cy="13931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Book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28707" y="1876943"/>
                <a:ext cx="2379641" cy="193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venir Book"/>
                  </a:rPr>
                  <a:t>Littoral Invertebrates</a:t>
                </a:r>
                <a:endParaRPr lang="en-US" dirty="0">
                  <a:latin typeface="Avenir Book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902471" y="4545974"/>
              <a:ext cx="2872815" cy="1393176"/>
              <a:chOff x="1159006" y="1824690"/>
              <a:chExt cx="2872815" cy="139317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59006" y="1824690"/>
                <a:ext cx="2872815" cy="13931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Book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79045" y="2081754"/>
                <a:ext cx="2478961" cy="773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venir Book"/>
                  </a:rPr>
                  <a:t>Zooplankton</a:t>
                </a:r>
                <a:endParaRPr lang="en-US" dirty="0">
                  <a:latin typeface="Avenir Book"/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1679097" y="3222318"/>
              <a:ext cx="386669" cy="1272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218166" y="3276086"/>
              <a:ext cx="334078" cy="1272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420304" y="3240234"/>
              <a:ext cx="386669" cy="1272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6959373" y="3244686"/>
              <a:ext cx="334078" cy="1272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Up Arrow 18"/>
            <p:cNvSpPr/>
            <p:nvPr/>
          </p:nvSpPr>
          <p:spPr>
            <a:xfrm rot="19470107">
              <a:off x="7608719" y="5401381"/>
              <a:ext cx="431539" cy="1223992"/>
            </a:xfrm>
            <a:prstGeom prst="up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005" y="1494120"/>
            <a:ext cx="4078776" cy="51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4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Demographic Compensation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7137" y="2387961"/>
            <a:ext cx="735826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latin typeface="Avenir Book"/>
              </a:rPr>
              <a:t>Other drivers of negative correlations: </a:t>
            </a:r>
            <a:br>
              <a:rPr lang="en-US" sz="2800" dirty="0" smtClean="0">
                <a:latin typeface="Avenir Book"/>
              </a:rPr>
            </a:br>
            <a:endParaRPr lang="en-US" sz="2800" dirty="0" smtClean="0">
              <a:latin typeface="Avenir Book"/>
            </a:endParaRP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Genetic architecture</a:t>
            </a:r>
            <a:br>
              <a:rPr lang="en-US" sz="2800" dirty="0" smtClean="0">
                <a:latin typeface="Avenir Book"/>
              </a:rPr>
            </a:br>
            <a:endParaRPr lang="en-US" sz="2800" dirty="0" smtClean="0">
              <a:latin typeface="Avenir Book"/>
            </a:endParaRP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Biochemical processes </a:t>
            </a:r>
            <a:br>
              <a:rPr lang="en-US" sz="2800" dirty="0" smtClean="0">
                <a:latin typeface="Avenir Book"/>
              </a:rPr>
            </a:br>
            <a:endParaRPr lang="en-US" sz="2800" dirty="0" smtClean="0">
              <a:latin typeface="Avenir Book"/>
            </a:endParaRP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Energetic constraints</a:t>
            </a:r>
          </a:p>
        </p:txBody>
      </p:sp>
    </p:spTree>
    <p:extLst>
      <p:ext uri="{BB962C8B-B14F-4D97-AF65-F5344CB8AC3E}">
        <p14:creationId xmlns:p14="http://schemas.microsoft.com/office/powerpoint/2010/main" val="237469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8853" y="2774021"/>
            <a:ext cx="634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Let's consider two traits (very simplistically)</a:t>
            </a:r>
            <a:r>
              <a:rPr lang="is-IS" sz="2400" dirty="0" smtClean="0">
                <a:solidFill>
                  <a:schemeClr val="tx2"/>
                </a:solidFill>
                <a:latin typeface="Avenir Book"/>
              </a:rPr>
              <a:t>…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659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52400" y="427321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Fitness landscapes 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04800" y="143437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76803" y="2181414"/>
            <a:ext cx="5259296" cy="3780117"/>
            <a:chOff x="463175" y="2330824"/>
            <a:chExt cx="5259296" cy="37801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3176" y="2330824"/>
              <a:ext cx="0" cy="3780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3175" y="6110941"/>
              <a:ext cx="5259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5916687" y="2076825"/>
            <a:ext cx="1270000" cy="1001139"/>
          </a:xfrm>
          <a:custGeom>
            <a:avLst/>
            <a:gdLst>
              <a:gd name="connsiteX0" fmla="*/ 0 w 1270000"/>
              <a:gd name="connsiteY0" fmla="*/ 0 h 1001139"/>
              <a:gd name="connsiteX1" fmla="*/ 14941 w 1270000"/>
              <a:gd name="connsiteY1" fmla="*/ 134471 h 1001139"/>
              <a:gd name="connsiteX2" fmla="*/ 59765 w 1270000"/>
              <a:gd name="connsiteY2" fmla="*/ 268941 h 1001139"/>
              <a:gd name="connsiteX3" fmla="*/ 74706 w 1270000"/>
              <a:gd name="connsiteY3" fmla="*/ 313765 h 1001139"/>
              <a:gd name="connsiteX4" fmla="*/ 89647 w 1270000"/>
              <a:gd name="connsiteY4" fmla="*/ 358589 h 1001139"/>
              <a:gd name="connsiteX5" fmla="*/ 149412 w 1270000"/>
              <a:gd name="connsiteY5" fmla="*/ 433294 h 1001139"/>
              <a:gd name="connsiteX6" fmla="*/ 194235 w 1270000"/>
              <a:gd name="connsiteY6" fmla="*/ 522941 h 1001139"/>
              <a:gd name="connsiteX7" fmla="*/ 283882 w 1270000"/>
              <a:gd name="connsiteY7" fmla="*/ 582706 h 1001139"/>
              <a:gd name="connsiteX8" fmla="*/ 328706 w 1270000"/>
              <a:gd name="connsiteY8" fmla="*/ 612589 h 1001139"/>
              <a:gd name="connsiteX9" fmla="*/ 373529 w 1270000"/>
              <a:gd name="connsiteY9" fmla="*/ 672353 h 1001139"/>
              <a:gd name="connsiteX10" fmla="*/ 418353 w 1270000"/>
              <a:gd name="connsiteY10" fmla="*/ 702236 h 1001139"/>
              <a:gd name="connsiteX11" fmla="*/ 478117 w 1270000"/>
              <a:gd name="connsiteY11" fmla="*/ 747059 h 1001139"/>
              <a:gd name="connsiteX12" fmla="*/ 567765 w 1270000"/>
              <a:gd name="connsiteY12" fmla="*/ 806824 h 1001139"/>
              <a:gd name="connsiteX13" fmla="*/ 687294 w 1270000"/>
              <a:gd name="connsiteY13" fmla="*/ 836706 h 1001139"/>
              <a:gd name="connsiteX14" fmla="*/ 776941 w 1270000"/>
              <a:gd name="connsiteY14" fmla="*/ 866589 h 1001139"/>
              <a:gd name="connsiteX15" fmla="*/ 836706 w 1270000"/>
              <a:gd name="connsiteY15" fmla="*/ 896471 h 1001139"/>
              <a:gd name="connsiteX16" fmla="*/ 1016000 w 1270000"/>
              <a:gd name="connsiteY16" fmla="*/ 941294 h 1001139"/>
              <a:gd name="connsiteX17" fmla="*/ 1075765 w 1270000"/>
              <a:gd name="connsiteY17" fmla="*/ 956236 h 1001139"/>
              <a:gd name="connsiteX18" fmla="*/ 1150470 w 1270000"/>
              <a:gd name="connsiteY18" fmla="*/ 971177 h 1001139"/>
              <a:gd name="connsiteX19" fmla="*/ 1270000 w 1270000"/>
              <a:gd name="connsiteY19" fmla="*/ 1001059 h 100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70000" h="1001139">
                <a:moveTo>
                  <a:pt x="0" y="0"/>
                </a:moveTo>
                <a:cubicBezTo>
                  <a:pt x="4980" y="44824"/>
                  <a:pt x="6096" y="90247"/>
                  <a:pt x="14941" y="134471"/>
                </a:cubicBezTo>
                <a:cubicBezTo>
                  <a:pt x="14946" y="134496"/>
                  <a:pt x="52290" y="246517"/>
                  <a:pt x="59765" y="268941"/>
                </a:cubicBezTo>
                <a:lnTo>
                  <a:pt x="74706" y="313765"/>
                </a:lnTo>
                <a:cubicBezTo>
                  <a:pt x="79686" y="328706"/>
                  <a:pt x="80911" y="345485"/>
                  <a:pt x="89647" y="358589"/>
                </a:cubicBezTo>
                <a:cubicBezTo>
                  <a:pt x="127343" y="415133"/>
                  <a:pt x="106831" y="390715"/>
                  <a:pt x="149412" y="433294"/>
                </a:cubicBezTo>
                <a:cubicBezTo>
                  <a:pt x="160070" y="465267"/>
                  <a:pt x="166975" y="499088"/>
                  <a:pt x="194235" y="522941"/>
                </a:cubicBezTo>
                <a:cubicBezTo>
                  <a:pt x="221263" y="546591"/>
                  <a:pt x="254000" y="562784"/>
                  <a:pt x="283882" y="582706"/>
                </a:cubicBezTo>
                <a:cubicBezTo>
                  <a:pt x="298823" y="592667"/>
                  <a:pt x="317932" y="598223"/>
                  <a:pt x="328706" y="612589"/>
                </a:cubicBezTo>
                <a:cubicBezTo>
                  <a:pt x="343647" y="632510"/>
                  <a:pt x="355921" y="654745"/>
                  <a:pt x="373529" y="672353"/>
                </a:cubicBezTo>
                <a:cubicBezTo>
                  <a:pt x="386227" y="685051"/>
                  <a:pt x="403741" y="691798"/>
                  <a:pt x="418353" y="702236"/>
                </a:cubicBezTo>
                <a:cubicBezTo>
                  <a:pt x="438616" y="716710"/>
                  <a:pt x="458987" y="731117"/>
                  <a:pt x="478117" y="747059"/>
                </a:cubicBezTo>
                <a:cubicBezTo>
                  <a:pt x="523702" y="785046"/>
                  <a:pt x="495476" y="782727"/>
                  <a:pt x="567765" y="806824"/>
                </a:cubicBezTo>
                <a:cubicBezTo>
                  <a:pt x="606727" y="819811"/>
                  <a:pt x="648332" y="823719"/>
                  <a:pt x="687294" y="836706"/>
                </a:cubicBezTo>
                <a:cubicBezTo>
                  <a:pt x="717176" y="846667"/>
                  <a:pt x="748768" y="852502"/>
                  <a:pt x="776941" y="866589"/>
                </a:cubicBezTo>
                <a:cubicBezTo>
                  <a:pt x="796863" y="876550"/>
                  <a:pt x="815576" y="889428"/>
                  <a:pt x="836706" y="896471"/>
                </a:cubicBezTo>
                <a:cubicBezTo>
                  <a:pt x="836716" y="896474"/>
                  <a:pt x="986113" y="933822"/>
                  <a:pt x="1016000" y="941294"/>
                </a:cubicBezTo>
                <a:cubicBezTo>
                  <a:pt x="1035922" y="946275"/>
                  <a:pt x="1055629" y="952209"/>
                  <a:pt x="1075765" y="956236"/>
                </a:cubicBezTo>
                <a:cubicBezTo>
                  <a:pt x="1100667" y="961216"/>
                  <a:pt x="1125970" y="964495"/>
                  <a:pt x="1150470" y="971177"/>
                </a:cubicBezTo>
                <a:cubicBezTo>
                  <a:pt x="1271588" y="1004209"/>
                  <a:pt x="1201655" y="1001059"/>
                  <a:pt x="1270000" y="1001059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75393" y="2076825"/>
            <a:ext cx="2166470" cy="2181667"/>
          </a:xfrm>
          <a:custGeom>
            <a:avLst/>
            <a:gdLst>
              <a:gd name="connsiteX0" fmla="*/ 0 w 2166470"/>
              <a:gd name="connsiteY0" fmla="*/ 0 h 2181667"/>
              <a:gd name="connsiteX1" fmla="*/ 59764 w 2166470"/>
              <a:gd name="connsiteY1" fmla="*/ 194236 h 2181667"/>
              <a:gd name="connsiteX2" fmla="*/ 119529 w 2166470"/>
              <a:gd name="connsiteY2" fmla="*/ 239059 h 2181667"/>
              <a:gd name="connsiteX3" fmla="*/ 194235 w 2166470"/>
              <a:gd name="connsiteY3" fmla="*/ 388471 h 2181667"/>
              <a:gd name="connsiteX4" fmla="*/ 239059 w 2166470"/>
              <a:gd name="connsiteY4" fmla="*/ 463177 h 2181667"/>
              <a:gd name="connsiteX5" fmla="*/ 268941 w 2166470"/>
              <a:gd name="connsiteY5" fmla="*/ 522941 h 2181667"/>
              <a:gd name="connsiteX6" fmla="*/ 463176 w 2166470"/>
              <a:gd name="connsiteY6" fmla="*/ 687294 h 2181667"/>
              <a:gd name="connsiteX7" fmla="*/ 597647 w 2166470"/>
              <a:gd name="connsiteY7" fmla="*/ 851647 h 2181667"/>
              <a:gd name="connsiteX8" fmla="*/ 642470 w 2166470"/>
              <a:gd name="connsiteY8" fmla="*/ 896471 h 2181667"/>
              <a:gd name="connsiteX9" fmla="*/ 672353 w 2166470"/>
              <a:gd name="connsiteY9" fmla="*/ 956236 h 2181667"/>
              <a:gd name="connsiteX10" fmla="*/ 702235 w 2166470"/>
              <a:gd name="connsiteY10" fmla="*/ 1001059 h 2181667"/>
              <a:gd name="connsiteX11" fmla="*/ 747059 w 2166470"/>
              <a:gd name="connsiteY11" fmla="*/ 1120589 h 2181667"/>
              <a:gd name="connsiteX12" fmla="*/ 806823 w 2166470"/>
              <a:gd name="connsiteY12" fmla="*/ 1210236 h 2181667"/>
              <a:gd name="connsiteX13" fmla="*/ 836706 w 2166470"/>
              <a:gd name="connsiteY13" fmla="*/ 1255059 h 2181667"/>
              <a:gd name="connsiteX14" fmla="*/ 911411 w 2166470"/>
              <a:gd name="connsiteY14" fmla="*/ 1344706 h 2181667"/>
              <a:gd name="connsiteX15" fmla="*/ 941294 w 2166470"/>
              <a:gd name="connsiteY15" fmla="*/ 1374589 h 2181667"/>
              <a:gd name="connsiteX16" fmla="*/ 971176 w 2166470"/>
              <a:gd name="connsiteY16" fmla="*/ 1434353 h 2181667"/>
              <a:gd name="connsiteX17" fmla="*/ 1045882 w 2166470"/>
              <a:gd name="connsiteY17" fmla="*/ 1509059 h 2181667"/>
              <a:gd name="connsiteX18" fmla="*/ 1165411 w 2166470"/>
              <a:gd name="connsiteY18" fmla="*/ 1658471 h 2181667"/>
              <a:gd name="connsiteX19" fmla="*/ 1210235 w 2166470"/>
              <a:gd name="connsiteY19" fmla="*/ 1703294 h 2181667"/>
              <a:gd name="connsiteX20" fmla="*/ 1240117 w 2166470"/>
              <a:gd name="connsiteY20" fmla="*/ 1748118 h 2181667"/>
              <a:gd name="connsiteX21" fmla="*/ 1284941 w 2166470"/>
              <a:gd name="connsiteY21" fmla="*/ 1763059 h 2181667"/>
              <a:gd name="connsiteX22" fmla="*/ 1389529 w 2166470"/>
              <a:gd name="connsiteY22" fmla="*/ 1837765 h 2181667"/>
              <a:gd name="connsiteX23" fmla="*/ 1509059 w 2166470"/>
              <a:gd name="connsiteY23" fmla="*/ 1882589 h 2181667"/>
              <a:gd name="connsiteX24" fmla="*/ 1568823 w 2166470"/>
              <a:gd name="connsiteY24" fmla="*/ 1912471 h 2181667"/>
              <a:gd name="connsiteX25" fmla="*/ 1628588 w 2166470"/>
              <a:gd name="connsiteY25" fmla="*/ 1957294 h 2181667"/>
              <a:gd name="connsiteX26" fmla="*/ 1778000 w 2166470"/>
              <a:gd name="connsiteY26" fmla="*/ 2046941 h 2181667"/>
              <a:gd name="connsiteX27" fmla="*/ 1807882 w 2166470"/>
              <a:gd name="connsiteY27" fmla="*/ 2091765 h 2181667"/>
              <a:gd name="connsiteX28" fmla="*/ 1912470 w 2166470"/>
              <a:gd name="connsiteY28" fmla="*/ 2136589 h 2181667"/>
              <a:gd name="connsiteX29" fmla="*/ 2017059 w 2166470"/>
              <a:gd name="connsiteY29" fmla="*/ 2181412 h 2181667"/>
              <a:gd name="connsiteX30" fmla="*/ 2091764 w 2166470"/>
              <a:gd name="connsiteY30" fmla="*/ 2166471 h 2181667"/>
              <a:gd name="connsiteX31" fmla="*/ 2166470 w 2166470"/>
              <a:gd name="connsiteY31" fmla="*/ 2166471 h 2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66470" h="2181667">
                <a:moveTo>
                  <a:pt x="0" y="0"/>
                </a:moveTo>
                <a:cubicBezTo>
                  <a:pt x="19921" y="64745"/>
                  <a:pt x="29469" y="133647"/>
                  <a:pt x="59764" y="194236"/>
                </a:cubicBezTo>
                <a:cubicBezTo>
                  <a:pt x="70900" y="216509"/>
                  <a:pt x="105355" y="218585"/>
                  <a:pt x="119529" y="239059"/>
                </a:cubicBezTo>
                <a:cubicBezTo>
                  <a:pt x="151224" y="284841"/>
                  <a:pt x="165586" y="340724"/>
                  <a:pt x="194235" y="388471"/>
                </a:cubicBezTo>
                <a:cubicBezTo>
                  <a:pt x="209176" y="413373"/>
                  <a:pt x="224956" y="437791"/>
                  <a:pt x="239059" y="463177"/>
                </a:cubicBezTo>
                <a:cubicBezTo>
                  <a:pt x="249876" y="482647"/>
                  <a:pt x="255267" y="505360"/>
                  <a:pt x="268941" y="522941"/>
                </a:cubicBezTo>
                <a:cubicBezTo>
                  <a:pt x="360328" y="640438"/>
                  <a:pt x="341687" y="565805"/>
                  <a:pt x="463176" y="687294"/>
                </a:cubicBezTo>
                <a:cubicBezTo>
                  <a:pt x="670218" y="894336"/>
                  <a:pt x="464519" y="674143"/>
                  <a:pt x="597647" y="851647"/>
                </a:cubicBezTo>
                <a:cubicBezTo>
                  <a:pt x="610325" y="868551"/>
                  <a:pt x="630188" y="879277"/>
                  <a:pt x="642470" y="896471"/>
                </a:cubicBezTo>
                <a:cubicBezTo>
                  <a:pt x="655416" y="914595"/>
                  <a:pt x="661302" y="936898"/>
                  <a:pt x="672353" y="956236"/>
                </a:cubicBezTo>
                <a:cubicBezTo>
                  <a:pt x="681262" y="971827"/>
                  <a:pt x="692274" y="986118"/>
                  <a:pt x="702235" y="1001059"/>
                </a:cubicBezTo>
                <a:cubicBezTo>
                  <a:pt x="713669" y="1035361"/>
                  <a:pt x="731742" y="1092509"/>
                  <a:pt x="747059" y="1120589"/>
                </a:cubicBezTo>
                <a:cubicBezTo>
                  <a:pt x="764256" y="1152118"/>
                  <a:pt x="786901" y="1180354"/>
                  <a:pt x="806823" y="1210236"/>
                </a:cubicBezTo>
                <a:cubicBezTo>
                  <a:pt x="816784" y="1225177"/>
                  <a:pt x="824009" y="1242361"/>
                  <a:pt x="836706" y="1255059"/>
                </a:cubicBezTo>
                <a:cubicBezTo>
                  <a:pt x="943187" y="1361542"/>
                  <a:pt x="828200" y="1240693"/>
                  <a:pt x="911411" y="1344706"/>
                </a:cubicBezTo>
                <a:cubicBezTo>
                  <a:pt x="920211" y="1355706"/>
                  <a:pt x="933480" y="1362868"/>
                  <a:pt x="941294" y="1374589"/>
                </a:cubicBezTo>
                <a:cubicBezTo>
                  <a:pt x="953649" y="1393121"/>
                  <a:pt x="957502" y="1416772"/>
                  <a:pt x="971176" y="1434353"/>
                </a:cubicBezTo>
                <a:cubicBezTo>
                  <a:pt x="992797" y="1462151"/>
                  <a:pt x="1023882" y="1481559"/>
                  <a:pt x="1045882" y="1509059"/>
                </a:cubicBezTo>
                <a:cubicBezTo>
                  <a:pt x="1085725" y="1558863"/>
                  <a:pt x="1120311" y="1613372"/>
                  <a:pt x="1165411" y="1658471"/>
                </a:cubicBezTo>
                <a:cubicBezTo>
                  <a:pt x="1180352" y="1673412"/>
                  <a:pt x="1196708" y="1687061"/>
                  <a:pt x="1210235" y="1703294"/>
                </a:cubicBezTo>
                <a:cubicBezTo>
                  <a:pt x="1221731" y="1717089"/>
                  <a:pt x="1226095" y="1736900"/>
                  <a:pt x="1240117" y="1748118"/>
                </a:cubicBezTo>
                <a:cubicBezTo>
                  <a:pt x="1252415" y="1757957"/>
                  <a:pt x="1270000" y="1758079"/>
                  <a:pt x="1284941" y="1763059"/>
                </a:cubicBezTo>
                <a:cubicBezTo>
                  <a:pt x="1298476" y="1773211"/>
                  <a:pt x="1367681" y="1826841"/>
                  <a:pt x="1389529" y="1837765"/>
                </a:cubicBezTo>
                <a:cubicBezTo>
                  <a:pt x="1513331" y="1899666"/>
                  <a:pt x="1418548" y="1843798"/>
                  <a:pt x="1509059" y="1882589"/>
                </a:cubicBezTo>
                <a:cubicBezTo>
                  <a:pt x="1529531" y="1891363"/>
                  <a:pt x="1549936" y="1900667"/>
                  <a:pt x="1568823" y="1912471"/>
                </a:cubicBezTo>
                <a:cubicBezTo>
                  <a:pt x="1589940" y="1925669"/>
                  <a:pt x="1608188" y="1943014"/>
                  <a:pt x="1628588" y="1957294"/>
                </a:cubicBezTo>
                <a:cubicBezTo>
                  <a:pt x="1718741" y="2020401"/>
                  <a:pt x="1697291" y="2006587"/>
                  <a:pt x="1778000" y="2046941"/>
                </a:cubicBezTo>
                <a:cubicBezTo>
                  <a:pt x="1787961" y="2061882"/>
                  <a:pt x="1795184" y="2079067"/>
                  <a:pt x="1807882" y="2091765"/>
                </a:cubicBezTo>
                <a:cubicBezTo>
                  <a:pt x="1842275" y="2126158"/>
                  <a:pt x="1866752" y="2125159"/>
                  <a:pt x="1912470" y="2136589"/>
                </a:cubicBezTo>
                <a:cubicBezTo>
                  <a:pt x="1949068" y="2160987"/>
                  <a:pt x="1968818" y="2181412"/>
                  <a:pt x="2017059" y="2181412"/>
                </a:cubicBezTo>
                <a:cubicBezTo>
                  <a:pt x="2042454" y="2181412"/>
                  <a:pt x="2066862" y="2171451"/>
                  <a:pt x="2091764" y="2166471"/>
                </a:cubicBezTo>
                <a:cubicBezTo>
                  <a:pt x="2147153" y="2184934"/>
                  <a:pt x="2122501" y="2188455"/>
                  <a:pt x="2166470" y="2166471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29510" y="2046943"/>
            <a:ext cx="3511177" cy="3024825"/>
          </a:xfrm>
          <a:custGeom>
            <a:avLst/>
            <a:gdLst>
              <a:gd name="connsiteX0" fmla="*/ 0 w 3511177"/>
              <a:gd name="connsiteY0" fmla="*/ 0 h 3024825"/>
              <a:gd name="connsiteX1" fmla="*/ 59765 w 3511177"/>
              <a:gd name="connsiteY1" fmla="*/ 956235 h 3024825"/>
              <a:gd name="connsiteX2" fmla="*/ 89647 w 3511177"/>
              <a:gd name="connsiteY2" fmla="*/ 1045882 h 3024825"/>
              <a:gd name="connsiteX3" fmla="*/ 119530 w 3511177"/>
              <a:gd name="connsiteY3" fmla="*/ 1180353 h 3024825"/>
              <a:gd name="connsiteX4" fmla="*/ 164353 w 3511177"/>
              <a:gd name="connsiteY4" fmla="*/ 1329765 h 3024825"/>
              <a:gd name="connsiteX5" fmla="*/ 179294 w 3511177"/>
              <a:gd name="connsiteY5" fmla="*/ 1389529 h 3024825"/>
              <a:gd name="connsiteX6" fmla="*/ 268942 w 3511177"/>
              <a:gd name="connsiteY6" fmla="*/ 1524000 h 3024825"/>
              <a:gd name="connsiteX7" fmla="*/ 298824 w 3511177"/>
              <a:gd name="connsiteY7" fmla="*/ 1568823 h 3024825"/>
              <a:gd name="connsiteX8" fmla="*/ 418353 w 3511177"/>
              <a:gd name="connsiteY8" fmla="*/ 1658471 h 3024825"/>
              <a:gd name="connsiteX9" fmla="*/ 493059 w 3511177"/>
              <a:gd name="connsiteY9" fmla="*/ 1778000 h 3024825"/>
              <a:gd name="connsiteX10" fmla="*/ 552824 w 3511177"/>
              <a:gd name="connsiteY10" fmla="*/ 1867647 h 3024825"/>
              <a:gd name="connsiteX11" fmla="*/ 597647 w 3511177"/>
              <a:gd name="connsiteY11" fmla="*/ 1942353 h 3024825"/>
              <a:gd name="connsiteX12" fmla="*/ 642471 w 3511177"/>
              <a:gd name="connsiteY12" fmla="*/ 1972235 h 3024825"/>
              <a:gd name="connsiteX13" fmla="*/ 762000 w 3511177"/>
              <a:gd name="connsiteY13" fmla="*/ 2106706 h 3024825"/>
              <a:gd name="connsiteX14" fmla="*/ 851647 w 3511177"/>
              <a:gd name="connsiteY14" fmla="*/ 2151529 h 3024825"/>
              <a:gd name="connsiteX15" fmla="*/ 941294 w 3511177"/>
              <a:gd name="connsiteY15" fmla="*/ 2226235 h 3024825"/>
              <a:gd name="connsiteX16" fmla="*/ 1135530 w 3511177"/>
              <a:gd name="connsiteY16" fmla="*/ 2300941 h 3024825"/>
              <a:gd name="connsiteX17" fmla="*/ 1195294 w 3511177"/>
              <a:gd name="connsiteY17" fmla="*/ 2360706 h 3024825"/>
              <a:gd name="connsiteX18" fmla="*/ 1284942 w 3511177"/>
              <a:gd name="connsiteY18" fmla="*/ 2390588 h 3024825"/>
              <a:gd name="connsiteX19" fmla="*/ 1434353 w 3511177"/>
              <a:gd name="connsiteY19" fmla="*/ 2480235 h 3024825"/>
              <a:gd name="connsiteX20" fmla="*/ 1434353 w 3511177"/>
              <a:gd name="connsiteY20" fmla="*/ 2480235 h 3024825"/>
              <a:gd name="connsiteX21" fmla="*/ 1553883 w 3511177"/>
              <a:gd name="connsiteY21" fmla="*/ 2569882 h 3024825"/>
              <a:gd name="connsiteX22" fmla="*/ 1613647 w 3511177"/>
              <a:gd name="connsiteY22" fmla="*/ 2599765 h 3024825"/>
              <a:gd name="connsiteX23" fmla="*/ 1643530 w 3511177"/>
              <a:gd name="connsiteY23" fmla="*/ 2629647 h 3024825"/>
              <a:gd name="connsiteX24" fmla="*/ 1837765 w 3511177"/>
              <a:gd name="connsiteY24" fmla="*/ 2659529 h 3024825"/>
              <a:gd name="connsiteX25" fmla="*/ 1987177 w 3511177"/>
              <a:gd name="connsiteY25" fmla="*/ 2734235 h 3024825"/>
              <a:gd name="connsiteX26" fmla="*/ 2061883 w 3511177"/>
              <a:gd name="connsiteY26" fmla="*/ 2779059 h 3024825"/>
              <a:gd name="connsiteX27" fmla="*/ 2151530 w 3511177"/>
              <a:gd name="connsiteY27" fmla="*/ 2808941 h 3024825"/>
              <a:gd name="connsiteX28" fmla="*/ 2226236 w 3511177"/>
              <a:gd name="connsiteY28" fmla="*/ 2853765 h 3024825"/>
              <a:gd name="connsiteX29" fmla="*/ 2271059 w 3511177"/>
              <a:gd name="connsiteY29" fmla="*/ 2883647 h 3024825"/>
              <a:gd name="connsiteX30" fmla="*/ 2330824 w 3511177"/>
              <a:gd name="connsiteY30" fmla="*/ 2898588 h 3024825"/>
              <a:gd name="connsiteX31" fmla="*/ 2435412 w 3511177"/>
              <a:gd name="connsiteY31" fmla="*/ 2928471 h 3024825"/>
              <a:gd name="connsiteX32" fmla="*/ 2569883 w 3511177"/>
              <a:gd name="connsiteY32" fmla="*/ 2958353 h 3024825"/>
              <a:gd name="connsiteX33" fmla="*/ 2629647 w 3511177"/>
              <a:gd name="connsiteY33" fmla="*/ 2973294 h 3024825"/>
              <a:gd name="connsiteX34" fmla="*/ 2779059 w 3511177"/>
              <a:gd name="connsiteY34" fmla="*/ 2988235 h 3024825"/>
              <a:gd name="connsiteX35" fmla="*/ 2913530 w 3511177"/>
              <a:gd name="connsiteY35" fmla="*/ 2988235 h 3024825"/>
              <a:gd name="connsiteX36" fmla="*/ 3197412 w 3511177"/>
              <a:gd name="connsiteY36" fmla="*/ 3018118 h 3024825"/>
              <a:gd name="connsiteX37" fmla="*/ 3272118 w 3511177"/>
              <a:gd name="connsiteY37" fmla="*/ 3003176 h 3024825"/>
              <a:gd name="connsiteX38" fmla="*/ 3511177 w 3511177"/>
              <a:gd name="connsiteY38" fmla="*/ 3003176 h 302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511177" h="3024825">
                <a:moveTo>
                  <a:pt x="0" y="0"/>
                </a:moveTo>
                <a:cubicBezTo>
                  <a:pt x="19922" y="318745"/>
                  <a:pt x="32491" y="638035"/>
                  <a:pt x="59765" y="956235"/>
                </a:cubicBezTo>
                <a:cubicBezTo>
                  <a:pt x="62455" y="987619"/>
                  <a:pt x="81531" y="1015447"/>
                  <a:pt x="89647" y="1045882"/>
                </a:cubicBezTo>
                <a:cubicBezTo>
                  <a:pt x="101478" y="1090249"/>
                  <a:pt x="109909" y="1135455"/>
                  <a:pt x="119530" y="1180353"/>
                </a:cubicBezTo>
                <a:cubicBezTo>
                  <a:pt x="154940" y="1345598"/>
                  <a:pt x="108977" y="1163636"/>
                  <a:pt x="164353" y="1329765"/>
                </a:cubicBezTo>
                <a:cubicBezTo>
                  <a:pt x="170847" y="1349246"/>
                  <a:pt x="170111" y="1371162"/>
                  <a:pt x="179294" y="1389529"/>
                </a:cubicBezTo>
                <a:lnTo>
                  <a:pt x="268942" y="1524000"/>
                </a:lnTo>
                <a:cubicBezTo>
                  <a:pt x="278903" y="1538941"/>
                  <a:pt x="284459" y="1558049"/>
                  <a:pt x="298824" y="1568823"/>
                </a:cubicBezTo>
                <a:lnTo>
                  <a:pt x="418353" y="1658471"/>
                </a:lnTo>
                <a:cubicBezTo>
                  <a:pt x="443255" y="1698314"/>
                  <a:pt x="467834" y="1738361"/>
                  <a:pt x="493059" y="1778000"/>
                </a:cubicBezTo>
                <a:cubicBezTo>
                  <a:pt x="493097" y="1778059"/>
                  <a:pt x="552788" y="1867587"/>
                  <a:pt x="552824" y="1867647"/>
                </a:cubicBezTo>
                <a:cubicBezTo>
                  <a:pt x="567765" y="1892549"/>
                  <a:pt x="578748" y="1920304"/>
                  <a:pt x="597647" y="1942353"/>
                </a:cubicBezTo>
                <a:cubicBezTo>
                  <a:pt x="609333" y="1955987"/>
                  <a:pt x="627530" y="1962274"/>
                  <a:pt x="642471" y="1972235"/>
                </a:cubicBezTo>
                <a:cubicBezTo>
                  <a:pt x="694775" y="2050691"/>
                  <a:pt x="688256" y="2062459"/>
                  <a:pt x="762000" y="2106706"/>
                </a:cubicBezTo>
                <a:cubicBezTo>
                  <a:pt x="790648" y="2123895"/>
                  <a:pt x="821765" y="2136588"/>
                  <a:pt x="851647" y="2151529"/>
                </a:cubicBezTo>
                <a:cubicBezTo>
                  <a:pt x="881194" y="2181076"/>
                  <a:pt x="902663" y="2208405"/>
                  <a:pt x="941294" y="2226235"/>
                </a:cubicBezTo>
                <a:cubicBezTo>
                  <a:pt x="1026598" y="2265606"/>
                  <a:pt x="1062934" y="2276743"/>
                  <a:pt x="1135530" y="2300941"/>
                </a:cubicBezTo>
                <a:cubicBezTo>
                  <a:pt x="1155451" y="2320863"/>
                  <a:pt x="1171136" y="2346211"/>
                  <a:pt x="1195294" y="2360706"/>
                </a:cubicBezTo>
                <a:cubicBezTo>
                  <a:pt x="1222304" y="2376912"/>
                  <a:pt x="1256768" y="2376501"/>
                  <a:pt x="1284942" y="2390588"/>
                </a:cubicBezTo>
                <a:cubicBezTo>
                  <a:pt x="1336891" y="2416562"/>
                  <a:pt x="1384549" y="2450353"/>
                  <a:pt x="1434353" y="2480235"/>
                </a:cubicBezTo>
                <a:lnTo>
                  <a:pt x="1434353" y="2480235"/>
                </a:lnTo>
                <a:cubicBezTo>
                  <a:pt x="1474196" y="2510117"/>
                  <a:pt x="1509337" y="2547608"/>
                  <a:pt x="1553883" y="2569882"/>
                </a:cubicBezTo>
                <a:cubicBezTo>
                  <a:pt x="1573804" y="2579843"/>
                  <a:pt x="1595115" y="2587410"/>
                  <a:pt x="1613647" y="2599765"/>
                </a:cubicBezTo>
                <a:cubicBezTo>
                  <a:pt x="1625368" y="2607579"/>
                  <a:pt x="1630930" y="2623347"/>
                  <a:pt x="1643530" y="2629647"/>
                </a:cubicBezTo>
                <a:cubicBezTo>
                  <a:pt x="1680501" y="2648132"/>
                  <a:pt x="1829039" y="2658559"/>
                  <a:pt x="1837765" y="2659529"/>
                </a:cubicBezTo>
                <a:cubicBezTo>
                  <a:pt x="1887569" y="2684431"/>
                  <a:pt x="1939430" y="2705586"/>
                  <a:pt x="1987177" y="2734235"/>
                </a:cubicBezTo>
                <a:cubicBezTo>
                  <a:pt x="2012079" y="2749176"/>
                  <a:pt x="2035445" y="2767042"/>
                  <a:pt x="2061883" y="2779059"/>
                </a:cubicBezTo>
                <a:cubicBezTo>
                  <a:pt x="2090558" y="2792093"/>
                  <a:pt x="2122855" y="2795907"/>
                  <a:pt x="2151530" y="2808941"/>
                </a:cubicBezTo>
                <a:cubicBezTo>
                  <a:pt x="2177968" y="2820958"/>
                  <a:pt x="2201610" y="2838373"/>
                  <a:pt x="2226236" y="2853765"/>
                </a:cubicBezTo>
                <a:cubicBezTo>
                  <a:pt x="2241463" y="2863282"/>
                  <a:pt x="2254554" y="2876574"/>
                  <a:pt x="2271059" y="2883647"/>
                </a:cubicBezTo>
                <a:cubicBezTo>
                  <a:pt x="2289933" y="2891736"/>
                  <a:pt x="2311013" y="2893185"/>
                  <a:pt x="2330824" y="2898588"/>
                </a:cubicBezTo>
                <a:cubicBezTo>
                  <a:pt x="2365804" y="2908128"/>
                  <a:pt x="2400432" y="2918931"/>
                  <a:pt x="2435412" y="2928471"/>
                </a:cubicBezTo>
                <a:cubicBezTo>
                  <a:pt x="2515567" y="2950332"/>
                  <a:pt x="2480293" y="2938444"/>
                  <a:pt x="2569883" y="2958353"/>
                </a:cubicBezTo>
                <a:cubicBezTo>
                  <a:pt x="2589928" y="2962808"/>
                  <a:pt x="2609319" y="2970390"/>
                  <a:pt x="2629647" y="2973294"/>
                </a:cubicBezTo>
                <a:cubicBezTo>
                  <a:pt x="2679196" y="2980372"/>
                  <a:pt x="2729255" y="2983255"/>
                  <a:pt x="2779059" y="2988235"/>
                </a:cubicBezTo>
                <a:cubicBezTo>
                  <a:pt x="2952424" y="3031576"/>
                  <a:pt x="2708668" y="2979699"/>
                  <a:pt x="2913530" y="2988235"/>
                </a:cubicBezTo>
                <a:cubicBezTo>
                  <a:pt x="3008598" y="2992196"/>
                  <a:pt x="3197412" y="3018118"/>
                  <a:pt x="3197412" y="3018118"/>
                </a:cubicBezTo>
                <a:cubicBezTo>
                  <a:pt x="3222314" y="3013137"/>
                  <a:pt x="3246723" y="3003176"/>
                  <a:pt x="3272118" y="3003176"/>
                </a:cubicBezTo>
                <a:cubicBezTo>
                  <a:pt x="3523872" y="3003176"/>
                  <a:pt x="3413758" y="3051887"/>
                  <a:pt x="3511177" y="3003176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17424" y="2061884"/>
            <a:ext cx="4702600" cy="3646164"/>
          </a:xfrm>
          <a:custGeom>
            <a:avLst/>
            <a:gdLst>
              <a:gd name="connsiteX0" fmla="*/ 25969 w 4702600"/>
              <a:gd name="connsiteY0" fmla="*/ 0 h 3646164"/>
              <a:gd name="connsiteX1" fmla="*/ 25969 w 4702600"/>
              <a:gd name="connsiteY1" fmla="*/ 732118 h 3646164"/>
              <a:gd name="connsiteX2" fmla="*/ 70792 w 4702600"/>
              <a:gd name="connsiteY2" fmla="*/ 896471 h 3646164"/>
              <a:gd name="connsiteX3" fmla="*/ 85733 w 4702600"/>
              <a:gd name="connsiteY3" fmla="*/ 986118 h 3646164"/>
              <a:gd name="connsiteX4" fmla="*/ 115616 w 4702600"/>
              <a:gd name="connsiteY4" fmla="*/ 1120588 h 3646164"/>
              <a:gd name="connsiteX5" fmla="*/ 145498 w 4702600"/>
              <a:gd name="connsiteY5" fmla="*/ 1210235 h 3646164"/>
              <a:gd name="connsiteX6" fmla="*/ 160439 w 4702600"/>
              <a:gd name="connsiteY6" fmla="*/ 1270000 h 3646164"/>
              <a:gd name="connsiteX7" fmla="*/ 235145 w 4702600"/>
              <a:gd name="connsiteY7" fmla="*/ 1449294 h 3646164"/>
              <a:gd name="connsiteX8" fmla="*/ 265028 w 4702600"/>
              <a:gd name="connsiteY8" fmla="*/ 1538941 h 3646164"/>
              <a:gd name="connsiteX9" fmla="*/ 324792 w 4702600"/>
              <a:gd name="connsiteY9" fmla="*/ 1628588 h 3646164"/>
              <a:gd name="connsiteX10" fmla="*/ 384557 w 4702600"/>
              <a:gd name="connsiteY10" fmla="*/ 1748118 h 3646164"/>
              <a:gd name="connsiteX11" fmla="*/ 429380 w 4702600"/>
              <a:gd name="connsiteY11" fmla="*/ 1822824 h 3646164"/>
              <a:gd name="connsiteX12" fmla="*/ 459263 w 4702600"/>
              <a:gd name="connsiteY12" fmla="*/ 1897530 h 3646164"/>
              <a:gd name="connsiteX13" fmla="*/ 489145 w 4702600"/>
              <a:gd name="connsiteY13" fmla="*/ 1957294 h 3646164"/>
              <a:gd name="connsiteX14" fmla="*/ 533969 w 4702600"/>
              <a:gd name="connsiteY14" fmla="*/ 2032000 h 3646164"/>
              <a:gd name="connsiteX15" fmla="*/ 563851 w 4702600"/>
              <a:gd name="connsiteY15" fmla="*/ 2091765 h 3646164"/>
              <a:gd name="connsiteX16" fmla="*/ 623616 w 4702600"/>
              <a:gd name="connsiteY16" fmla="*/ 2166471 h 3646164"/>
              <a:gd name="connsiteX17" fmla="*/ 698322 w 4702600"/>
              <a:gd name="connsiteY17" fmla="*/ 2271059 h 3646164"/>
              <a:gd name="connsiteX18" fmla="*/ 743145 w 4702600"/>
              <a:gd name="connsiteY18" fmla="*/ 2300941 h 3646164"/>
              <a:gd name="connsiteX19" fmla="*/ 847733 w 4702600"/>
              <a:gd name="connsiteY19" fmla="*/ 2330824 h 3646164"/>
              <a:gd name="connsiteX20" fmla="*/ 892557 w 4702600"/>
              <a:gd name="connsiteY20" fmla="*/ 2345765 h 3646164"/>
              <a:gd name="connsiteX21" fmla="*/ 1071851 w 4702600"/>
              <a:gd name="connsiteY21" fmla="*/ 2480235 h 3646164"/>
              <a:gd name="connsiteX22" fmla="*/ 1221263 w 4702600"/>
              <a:gd name="connsiteY22" fmla="*/ 2569882 h 3646164"/>
              <a:gd name="connsiteX23" fmla="*/ 1310910 w 4702600"/>
              <a:gd name="connsiteY23" fmla="*/ 2614706 h 3646164"/>
              <a:gd name="connsiteX24" fmla="*/ 1415498 w 4702600"/>
              <a:gd name="connsiteY24" fmla="*/ 2689412 h 3646164"/>
              <a:gd name="connsiteX25" fmla="*/ 1505145 w 4702600"/>
              <a:gd name="connsiteY25" fmla="*/ 2734235 h 3646164"/>
              <a:gd name="connsiteX26" fmla="*/ 1594792 w 4702600"/>
              <a:gd name="connsiteY26" fmla="*/ 2764118 h 3646164"/>
              <a:gd name="connsiteX27" fmla="*/ 1714322 w 4702600"/>
              <a:gd name="connsiteY27" fmla="*/ 2838824 h 3646164"/>
              <a:gd name="connsiteX28" fmla="*/ 1818910 w 4702600"/>
              <a:gd name="connsiteY28" fmla="*/ 2913530 h 3646164"/>
              <a:gd name="connsiteX29" fmla="*/ 1878675 w 4702600"/>
              <a:gd name="connsiteY29" fmla="*/ 2928471 h 3646164"/>
              <a:gd name="connsiteX30" fmla="*/ 1953380 w 4702600"/>
              <a:gd name="connsiteY30" fmla="*/ 2973294 h 3646164"/>
              <a:gd name="connsiteX31" fmla="*/ 2013145 w 4702600"/>
              <a:gd name="connsiteY31" fmla="*/ 2988235 h 3646164"/>
              <a:gd name="connsiteX32" fmla="*/ 2117733 w 4702600"/>
              <a:gd name="connsiteY32" fmla="*/ 3033059 h 3646164"/>
              <a:gd name="connsiteX33" fmla="*/ 2192439 w 4702600"/>
              <a:gd name="connsiteY33" fmla="*/ 3062941 h 3646164"/>
              <a:gd name="connsiteX34" fmla="*/ 2252204 w 4702600"/>
              <a:gd name="connsiteY34" fmla="*/ 3107765 h 3646164"/>
              <a:gd name="connsiteX35" fmla="*/ 2386675 w 4702600"/>
              <a:gd name="connsiteY35" fmla="*/ 3167530 h 3646164"/>
              <a:gd name="connsiteX36" fmla="*/ 2580910 w 4702600"/>
              <a:gd name="connsiteY36" fmla="*/ 3287059 h 3646164"/>
              <a:gd name="connsiteX37" fmla="*/ 2685498 w 4702600"/>
              <a:gd name="connsiteY37" fmla="*/ 3346824 h 3646164"/>
              <a:gd name="connsiteX38" fmla="*/ 2984322 w 4702600"/>
              <a:gd name="connsiteY38" fmla="*/ 3451412 h 3646164"/>
              <a:gd name="connsiteX39" fmla="*/ 3163616 w 4702600"/>
              <a:gd name="connsiteY39" fmla="*/ 3481294 h 3646164"/>
              <a:gd name="connsiteX40" fmla="*/ 3238322 w 4702600"/>
              <a:gd name="connsiteY40" fmla="*/ 3466353 h 3646164"/>
              <a:gd name="connsiteX41" fmla="*/ 3402675 w 4702600"/>
              <a:gd name="connsiteY41" fmla="*/ 3481294 h 3646164"/>
              <a:gd name="connsiteX42" fmla="*/ 3641733 w 4702600"/>
              <a:gd name="connsiteY42" fmla="*/ 3526118 h 3646164"/>
              <a:gd name="connsiteX43" fmla="*/ 3925616 w 4702600"/>
              <a:gd name="connsiteY43" fmla="*/ 3570941 h 3646164"/>
              <a:gd name="connsiteX44" fmla="*/ 4075028 w 4702600"/>
              <a:gd name="connsiteY44" fmla="*/ 3600824 h 3646164"/>
              <a:gd name="connsiteX45" fmla="*/ 4149733 w 4702600"/>
              <a:gd name="connsiteY45" fmla="*/ 3615765 h 3646164"/>
              <a:gd name="connsiteX46" fmla="*/ 4284204 w 4702600"/>
              <a:gd name="connsiteY46" fmla="*/ 3630706 h 3646164"/>
              <a:gd name="connsiteX47" fmla="*/ 4403733 w 4702600"/>
              <a:gd name="connsiteY47" fmla="*/ 3630706 h 3646164"/>
              <a:gd name="connsiteX48" fmla="*/ 4612910 w 4702600"/>
              <a:gd name="connsiteY48" fmla="*/ 3615765 h 3646164"/>
              <a:gd name="connsiteX49" fmla="*/ 4702557 w 4702600"/>
              <a:gd name="connsiteY49" fmla="*/ 3615765 h 36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02600" h="3646164">
                <a:moveTo>
                  <a:pt x="25969" y="0"/>
                </a:moveTo>
                <a:cubicBezTo>
                  <a:pt x="-11134" y="296829"/>
                  <a:pt x="-6089" y="208496"/>
                  <a:pt x="25969" y="732118"/>
                </a:cubicBezTo>
                <a:cubicBezTo>
                  <a:pt x="33776" y="859639"/>
                  <a:pt x="52794" y="815480"/>
                  <a:pt x="70792" y="896471"/>
                </a:cubicBezTo>
                <a:cubicBezTo>
                  <a:pt x="77364" y="926044"/>
                  <a:pt x="80314" y="956312"/>
                  <a:pt x="85733" y="986118"/>
                </a:cubicBezTo>
                <a:cubicBezTo>
                  <a:pt x="92294" y="1022201"/>
                  <a:pt x="104549" y="1083699"/>
                  <a:pt x="115616" y="1120588"/>
                </a:cubicBezTo>
                <a:cubicBezTo>
                  <a:pt x="124667" y="1150758"/>
                  <a:pt x="137859" y="1179677"/>
                  <a:pt x="145498" y="1210235"/>
                </a:cubicBezTo>
                <a:cubicBezTo>
                  <a:pt x="150478" y="1230157"/>
                  <a:pt x="152541" y="1251045"/>
                  <a:pt x="160439" y="1270000"/>
                </a:cubicBezTo>
                <a:cubicBezTo>
                  <a:pt x="298837" y="1602157"/>
                  <a:pt x="177386" y="1256766"/>
                  <a:pt x="235145" y="1449294"/>
                </a:cubicBezTo>
                <a:cubicBezTo>
                  <a:pt x="244196" y="1479464"/>
                  <a:pt x="250941" y="1510768"/>
                  <a:pt x="265028" y="1538941"/>
                </a:cubicBezTo>
                <a:cubicBezTo>
                  <a:pt x="281089" y="1571063"/>
                  <a:pt x="324792" y="1628588"/>
                  <a:pt x="324792" y="1628588"/>
                </a:cubicBezTo>
                <a:cubicBezTo>
                  <a:pt x="359130" y="1731599"/>
                  <a:pt x="332402" y="1695962"/>
                  <a:pt x="384557" y="1748118"/>
                </a:cubicBezTo>
                <a:cubicBezTo>
                  <a:pt x="431467" y="1888848"/>
                  <a:pt x="363752" y="1707974"/>
                  <a:pt x="429380" y="1822824"/>
                </a:cubicBezTo>
                <a:cubicBezTo>
                  <a:pt x="442687" y="1846111"/>
                  <a:pt x="448370" y="1873021"/>
                  <a:pt x="459263" y="1897530"/>
                </a:cubicBezTo>
                <a:cubicBezTo>
                  <a:pt x="468309" y="1917883"/>
                  <a:pt x="478328" y="1937824"/>
                  <a:pt x="489145" y="1957294"/>
                </a:cubicBezTo>
                <a:cubicBezTo>
                  <a:pt x="503248" y="1982680"/>
                  <a:pt x="519866" y="2006614"/>
                  <a:pt x="533969" y="2032000"/>
                </a:cubicBezTo>
                <a:cubicBezTo>
                  <a:pt x="544786" y="2051470"/>
                  <a:pt x="551496" y="2073233"/>
                  <a:pt x="563851" y="2091765"/>
                </a:cubicBezTo>
                <a:cubicBezTo>
                  <a:pt x="581540" y="2118299"/>
                  <a:pt x="605328" y="2140346"/>
                  <a:pt x="623616" y="2166471"/>
                </a:cubicBezTo>
                <a:cubicBezTo>
                  <a:pt x="662344" y="2221797"/>
                  <a:pt x="654376" y="2235903"/>
                  <a:pt x="698322" y="2271059"/>
                </a:cubicBezTo>
                <a:cubicBezTo>
                  <a:pt x="712344" y="2282276"/>
                  <a:pt x="727084" y="2292911"/>
                  <a:pt x="743145" y="2300941"/>
                </a:cubicBezTo>
                <a:cubicBezTo>
                  <a:pt x="767022" y="2312879"/>
                  <a:pt x="825400" y="2324443"/>
                  <a:pt x="847733" y="2330824"/>
                </a:cubicBezTo>
                <a:cubicBezTo>
                  <a:pt x="862877" y="2335151"/>
                  <a:pt x="877616" y="2340785"/>
                  <a:pt x="892557" y="2345765"/>
                </a:cubicBezTo>
                <a:cubicBezTo>
                  <a:pt x="958011" y="2398128"/>
                  <a:pt x="998687" y="2432894"/>
                  <a:pt x="1071851" y="2480235"/>
                </a:cubicBezTo>
                <a:cubicBezTo>
                  <a:pt x="1120614" y="2511787"/>
                  <a:pt x="1171459" y="2540000"/>
                  <a:pt x="1221263" y="2569882"/>
                </a:cubicBezTo>
                <a:cubicBezTo>
                  <a:pt x="1249911" y="2587071"/>
                  <a:pt x="1282262" y="2597517"/>
                  <a:pt x="1310910" y="2614706"/>
                </a:cubicBezTo>
                <a:cubicBezTo>
                  <a:pt x="1407982" y="2672950"/>
                  <a:pt x="1333412" y="2643809"/>
                  <a:pt x="1415498" y="2689412"/>
                </a:cubicBezTo>
                <a:cubicBezTo>
                  <a:pt x="1444703" y="2705637"/>
                  <a:pt x="1474306" y="2721385"/>
                  <a:pt x="1505145" y="2734235"/>
                </a:cubicBezTo>
                <a:cubicBezTo>
                  <a:pt x="1534221" y="2746350"/>
                  <a:pt x="1566619" y="2750031"/>
                  <a:pt x="1594792" y="2764118"/>
                </a:cubicBezTo>
                <a:cubicBezTo>
                  <a:pt x="1636817" y="2785130"/>
                  <a:pt x="1676734" y="2810633"/>
                  <a:pt x="1714322" y="2838824"/>
                </a:cubicBezTo>
                <a:cubicBezTo>
                  <a:pt x="1721124" y="2843925"/>
                  <a:pt x="1801919" y="2906248"/>
                  <a:pt x="1818910" y="2913530"/>
                </a:cubicBezTo>
                <a:cubicBezTo>
                  <a:pt x="1837784" y="2921619"/>
                  <a:pt x="1858753" y="2923491"/>
                  <a:pt x="1878675" y="2928471"/>
                </a:cubicBezTo>
                <a:cubicBezTo>
                  <a:pt x="1903577" y="2943412"/>
                  <a:pt x="1926843" y="2961500"/>
                  <a:pt x="1953380" y="2973294"/>
                </a:cubicBezTo>
                <a:cubicBezTo>
                  <a:pt x="1972145" y="2981634"/>
                  <a:pt x="1993400" y="2982594"/>
                  <a:pt x="2013145" y="2988235"/>
                </a:cubicBezTo>
                <a:cubicBezTo>
                  <a:pt x="2077587" y="3006647"/>
                  <a:pt x="2046020" y="3001187"/>
                  <a:pt x="2117733" y="3033059"/>
                </a:cubicBezTo>
                <a:cubicBezTo>
                  <a:pt x="2142242" y="3043952"/>
                  <a:pt x="2168994" y="3049916"/>
                  <a:pt x="2192439" y="3062941"/>
                </a:cubicBezTo>
                <a:cubicBezTo>
                  <a:pt x="2214207" y="3075035"/>
                  <a:pt x="2231087" y="3094567"/>
                  <a:pt x="2252204" y="3107765"/>
                </a:cubicBezTo>
                <a:cubicBezTo>
                  <a:pt x="2362625" y="3176778"/>
                  <a:pt x="2259178" y="3096698"/>
                  <a:pt x="2386675" y="3167530"/>
                </a:cubicBezTo>
                <a:cubicBezTo>
                  <a:pt x="2453130" y="3204450"/>
                  <a:pt x="2515721" y="3247946"/>
                  <a:pt x="2580910" y="3287059"/>
                </a:cubicBezTo>
                <a:cubicBezTo>
                  <a:pt x="2615341" y="3307718"/>
                  <a:pt x="2648217" y="3331912"/>
                  <a:pt x="2685498" y="3346824"/>
                </a:cubicBezTo>
                <a:cubicBezTo>
                  <a:pt x="2776652" y="3383285"/>
                  <a:pt x="2901140" y="3434776"/>
                  <a:pt x="2984322" y="3451412"/>
                </a:cubicBezTo>
                <a:cubicBezTo>
                  <a:pt x="3093561" y="3473259"/>
                  <a:pt x="3033888" y="3462762"/>
                  <a:pt x="3163616" y="3481294"/>
                </a:cubicBezTo>
                <a:cubicBezTo>
                  <a:pt x="3188518" y="3476314"/>
                  <a:pt x="3212927" y="3466353"/>
                  <a:pt x="3238322" y="3466353"/>
                </a:cubicBezTo>
                <a:cubicBezTo>
                  <a:pt x="3293332" y="3466353"/>
                  <a:pt x="3348127" y="3474179"/>
                  <a:pt x="3402675" y="3481294"/>
                </a:cubicBezTo>
                <a:cubicBezTo>
                  <a:pt x="3629310" y="3510855"/>
                  <a:pt x="3514009" y="3497735"/>
                  <a:pt x="3641733" y="3526118"/>
                </a:cubicBezTo>
                <a:cubicBezTo>
                  <a:pt x="3859013" y="3574402"/>
                  <a:pt x="3487424" y="3483301"/>
                  <a:pt x="3925616" y="3570941"/>
                </a:cubicBezTo>
                <a:lnTo>
                  <a:pt x="4075028" y="3600824"/>
                </a:lnTo>
                <a:cubicBezTo>
                  <a:pt x="4099930" y="3605804"/>
                  <a:pt x="4124494" y="3612961"/>
                  <a:pt x="4149733" y="3615765"/>
                </a:cubicBezTo>
                <a:lnTo>
                  <a:pt x="4284204" y="3630706"/>
                </a:lnTo>
                <a:cubicBezTo>
                  <a:pt x="4394540" y="3658290"/>
                  <a:pt x="4293398" y="3642965"/>
                  <a:pt x="4403733" y="3630706"/>
                </a:cubicBezTo>
                <a:cubicBezTo>
                  <a:pt x="4473209" y="3622987"/>
                  <a:pt x="4543184" y="3620745"/>
                  <a:pt x="4612910" y="3615765"/>
                </a:cubicBezTo>
                <a:cubicBezTo>
                  <a:pt x="4707470" y="3631525"/>
                  <a:pt x="4702557" y="3661001"/>
                  <a:pt x="4702557" y="3615765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85573" y="2061884"/>
            <a:ext cx="5155114" cy="3765177"/>
          </a:xfrm>
          <a:custGeom>
            <a:avLst/>
            <a:gdLst>
              <a:gd name="connsiteX0" fmla="*/ 45231 w 5155114"/>
              <a:gd name="connsiteY0" fmla="*/ 0 h 3765177"/>
              <a:gd name="connsiteX1" fmla="*/ 408 w 5155114"/>
              <a:gd name="connsiteY1" fmla="*/ 433294 h 3765177"/>
              <a:gd name="connsiteX2" fmla="*/ 30290 w 5155114"/>
              <a:gd name="connsiteY2" fmla="*/ 1419412 h 3765177"/>
              <a:gd name="connsiteX3" fmla="*/ 45231 w 5155114"/>
              <a:gd name="connsiteY3" fmla="*/ 1479177 h 3765177"/>
              <a:gd name="connsiteX4" fmla="*/ 60173 w 5155114"/>
              <a:gd name="connsiteY4" fmla="*/ 1598706 h 3765177"/>
              <a:gd name="connsiteX5" fmla="*/ 90055 w 5155114"/>
              <a:gd name="connsiteY5" fmla="*/ 1778000 h 3765177"/>
              <a:gd name="connsiteX6" fmla="*/ 134879 w 5155114"/>
              <a:gd name="connsiteY6" fmla="*/ 2151530 h 3765177"/>
              <a:gd name="connsiteX7" fmla="*/ 149820 w 5155114"/>
              <a:gd name="connsiteY7" fmla="*/ 2256118 h 3765177"/>
              <a:gd name="connsiteX8" fmla="*/ 194643 w 5155114"/>
              <a:gd name="connsiteY8" fmla="*/ 2390588 h 3765177"/>
              <a:gd name="connsiteX9" fmla="*/ 284290 w 5155114"/>
              <a:gd name="connsiteY9" fmla="*/ 2599765 h 3765177"/>
              <a:gd name="connsiteX10" fmla="*/ 403820 w 5155114"/>
              <a:gd name="connsiteY10" fmla="*/ 2943412 h 3765177"/>
              <a:gd name="connsiteX11" fmla="*/ 448643 w 5155114"/>
              <a:gd name="connsiteY11" fmla="*/ 3018118 h 3765177"/>
              <a:gd name="connsiteX12" fmla="*/ 493467 w 5155114"/>
              <a:gd name="connsiteY12" fmla="*/ 3077882 h 3765177"/>
              <a:gd name="connsiteX13" fmla="*/ 568173 w 5155114"/>
              <a:gd name="connsiteY13" fmla="*/ 3182471 h 3765177"/>
              <a:gd name="connsiteX14" fmla="*/ 642879 w 5155114"/>
              <a:gd name="connsiteY14" fmla="*/ 3257177 h 3765177"/>
              <a:gd name="connsiteX15" fmla="*/ 732526 w 5155114"/>
              <a:gd name="connsiteY15" fmla="*/ 3272118 h 3765177"/>
              <a:gd name="connsiteX16" fmla="*/ 852055 w 5155114"/>
              <a:gd name="connsiteY16" fmla="*/ 3272118 h 3765177"/>
              <a:gd name="connsiteX17" fmla="*/ 926761 w 5155114"/>
              <a:gd name="connsiteY17" fmla="*/ 3287059 h 3765177"/>
              <a:gd name="connsiteX18" fmla="*/ 1061231 w 5155114"/>
              <a:gd name="connsiteY18" fmla="*/ 3302000 h 3765177"/>
              <a:gd name="connsiteX19" fmla="*/ 1195702 w 5155114"/>
              <a:gd name="connsiteY19" fmla="*/ 3331882 h 3765177"/>
              <a:gd name="connsiteX20" fmla="*/ 1330173 w 5155114"/>
              <a:gd name="connsiteY20" fmla="*/ 3346824 h 3765177"/>
              <a:gd name="connsiteX21" fmla="*/ 1434761 w 5155114"/>
              <a:gd name="connsiteY21" fmla="*/ 3361765 h 3765177"/>
              <a:gd name="connsiteX22" fmla="*/ 1673820 w 5155114"/>
              <a:gd name="connsiteY22" fmla="*/ 3391647 h 3765177"/>
              <a:gd name="connsiteX23" fmla="*/ 1778408 w 5155114"/>
              <a:gd name="connsiteY23" fmla="*/ 3421530 h 3765177"/>
              <a:gd name="connsiteX24" fmla="*/ 2136996 w 5155114"/>
              <a:gd name="connsiteY24" fmla="*/ 3481294 h 3765177"/>
              <a:gd name="connsiteX25" fmla="*/ 2286408 w 5155114"/>
              <a:gd name="connsiteY25" fmla="*/ 3526118 h 3765177"/>
              <a:gd name="connsiteX26" fmla="*/ 2450761 w 5155114"/>
              <a:gd name="connsiteY26" fmla="*/ 3570941 h 3765177"/>
              <a:gd name="connsiteX27" fmla="*/ 2525467 w 5155114"/>
              <a:gd name="connsiteY27" fmla="*/ 3615765 h 3765177"/>
              <a:gd name="connsiteX28" fmla="*/ 2615114 w 5155114"/>
              <a:gd name="connsiteY28" fmla="*/ 3630706 h 3765177"/>
              <a:gd name="connsiteX29" fmla="*/ 2674879 w 5155114"/>
              <a:gd name="connsiteY29" fmla="*/ 3645647 h 3765177"/>
              <a:gd name="connsiteX30" fmla="*/ 2764526 w 5155114"/>
              <a:gd name="connsiteY30" fmla="*/ 3690471 h 3765177"/>
              <a:gd name="connsiteX31" fmla="*/ 2928879 w 5155114"/>
              <a:gd name="connsiteY31" fmla="*/ 3720353 h 3765177"/>
              <a:gd name="connsiteX32" fmla="*/ 3138055 w 5155114"/>
              <a:gd name="connsiteY32" fmla="*/ 3690471 h 3765177"/>
              <a:gd name="connsiteX33" fmla="*/ 3197820 w 5155114"/>
              <a:gd name="connsiteY33" fmla="*/ 3675530 h 3765177"/>
              <a:gd name="connsiteX34" fmla="*/ 3406996 w 5155114"/>
              <a:gd name="connsiteY34" fmla="*/ 3690471 h 3765177"/>
              <a:gd name="connsiteX35" fmla="*/ 3466761 w 5155114"/>
              <a:gd name="connsiteY35" fmla="*/ 3705412 h 3765177"/>
              <a:gd name="connsiteX36" fmla="*/ 3765584 w 5155114"/>
              <a:gd name="connsiteY36" fmla="*/ 3735294 h 3765177"/>
              <a:gd name="connsiteX37" fmla="*/ 3825349 w 5155114"/>
              <a:gd name="connsiteY37" fmla="*/ 3720353 h 3765177"/>
              <a:gd name="connsiteX38" fmla="*/ 4094290 w 5155114"/>
              <a:gd name="connsiteY38" fmla="*/ 3750235 h 3765177"/>
              <a:gd name="connsiteX39" fmla="*/ 4154055 w 5155114"/>
              <a:gd name="connsiteY39" fmla="*/ 3735294 h 3765177"/>
              <a:gd name="connsiteX40" fmla="*/ 4482761 w 5155114"/>
              <a:gd name="connsiteY40" fmla="*/ 3735294 h 3765177"/>
              <a:gd name="connsiteX41" fmla="*/ 4647114 w 5155114"/>
              <a:gd name="connsiteY41" fmla="*/ 3750235 h 3765177"/>
              <a:gd name="connsiteX42" fmla="*/ 4706879 w 5155114"/>
              <a:gd name="connsiteY42" fmla="*/ 3735294 h 3765177"/>
              <a:gd name="connsiteX43" fmla="*/ 4811467 w 5155114"/>
              <a:gd name="connsiteY43" fmla="*/ 3750235 h 3765177"/>
              <a:gd name="connsiteX44" fmla="*/ 4960879 w 5155114"/>
              <a:gd name="connsiteY44" fmla="*/ 3750235 h 3765177"/>
              <a:gd name="connsiteX45" fmla="*/ 5020643 w 5155114"/>
              <a:gd name="connsiteY45" fmla="*/ 3735294 h 3765177"/>
              <a:gd name="connsiteX46" fmla="*/ 5080408 w 5155114"/>
              <a:gd name="connsiteY46" fmla="*/ 3750235 h 3765177"/>
              <a:gd name="connsiteX47" fmla="*/ 5125231 w 5155114"/>
              <a:gd name="connsiteY47" fmla="*/ 3765177 h 3765177"/>
              <a:gd name="connsiteX48" fmla="*/ 5155114 w 5155114"/>
              <a:gd name="connsiteY48" fmla="*/ 3750235 h 376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155114" h="3765177">
                <a:moveTo>
                  <a:pt x="45231" y="0"/>
                </a:moveTo>
                <a:cubicBezTo>
                  <a:pt x="30290" y="144431"/>
                  <a:pt x="1936" y="288100"/>
                  <a:pt x="408" y="433294"/>
                </a:cubicBezTo>
                <a:cubicBezTo>
                  <a:pt x="-3053" y="762133"/>
                  <a:pt x="16209" y="1090857"/>
                  <a:pt x="30290" y="1419412"/>
                </a:cubicBezTo>
                <a:cubicBezTo>
                  <a:pt x="31169" y="1439928"/>
                  <a:pt x="41855" y="1458922"/>
                  <a:pt x="45231" y="1479177"/>
                </a:cubicBezTo>
                <a:cubicBezTo>
                  <a:pt x="51832" y="1518784"/>
                  <a:pt x="54217" y="1558997"/>
                  <a:pt x="60173" y="1598706"/>
                </a:cubicBezTo>
                <a:cubicBezTo>
                  <a:pt x="69161" y="1658625"/>
                  <a:pt x="83364" y="1717782"/>
                  <a:pt x="90055" y="1778000"/>
                </a:cubicBezTo>
                <a:cubicBezTo>
                  <a:pt x="103905" y="1902653"/>
                  <a:pt x="117136" y="2027326"/>
                  <a:pt x="134879" y="2151530"/>
                </a:cubicBezTo>
                <a:cubicBezTo>
                  <a:pt x="139859" y="2186393"/>
                  <a:pt x="141279" y="2221953"/>
                  <a:pt x="149820" y="2256118"/>
                </a:cubicBezTo>
                <a:cubicBezTo>
                  <a:pt x="161279" y="2301955"/>
                  <a:pt x="177426" y="2346589"/>
                  <a:pt x="194643" y="2390588"/>
                </a:cubicBezTo>
                <a:cubicBezTo>
                  <a:pt x="222286" y="2461231"/>
                  <a:pt x="267833" y="2525712"/>
                  <a:pt x="284290" y="2599765"/>
                </a:cubicBezTo>
                <a:cubicBezTo>
                  <a:pt x="315286" y="2739241"/>
                  <a:pt x="321436" y="2806103"/>
                  <a:pt x="403820" y="2943412"/>
                </a:cubicBezTo>
                <a:cubicBezTo>
                  <a:pt x="418761" y="2968314"/>
                  <a:pt x="432534" y="2993955"/>
                  <a:pt x="448643" y="3018118"/>
                </a:cubicBezTo>
                <a:cubicBezTo>
                  <a:pt x="462456" y="3038838"/>
                  <a:pt x="480269" y="3056765"/>
                  <a:pt x="493467" y="3077882"/>
                </a:cubicBezTo>
                <a:cubicBezTo>
                  <a:pt x="604060" y="3254829"/>
                  <a:pt x="439995" y="3028658"/>
                  <a:pt x="568173" y="3182471"/>
                </a:cubicBezTo>
                <a:cubicBezTo>
                  <a:pt x="598822" y="3219249"/>
                  <a:pt x="592309" y="3240320"/>
                  <a:pt x="642879" y="3257177"/>
                </a:cubicBezTo>
                <a:cubicBezTo>
                  <a:pt x="671619" y="3266757"/>
                  <a:pt x="702644" y="3267138"/>
                  <a:pt x="732526" y="3272118"/>
                </a:cubicBezTo>
                <a:cubicBezTo>
                  <a:pt x="834985" y="3306271"/>
                  <a:pt x="707817" y="3272118"/>
                  <a:pt x="852055" y="3272118"/>
                </a:cubicBezTo>
                <a:cubicBezTo>
                  <a:pt x="877450" y="3272118"/>
                  <a:pt x="901621" y="3283468"/>
                  <a:pt x="926761" y="3287059"/>
                </a:cubicBezTo>
                <a:cubicBezTo>
                  <a:pt x="971407" y="3293437"/>
                  <a:pt x="1016745" y="3294586"/>
                  <a:pt x="1061231" y="3302000"/>
                </a:cubicBezTo>
                <a:cubicBezTo>
                  <a:pt x="1106523" y="3309549"/>
                  <a:pt x="1150410" y="3324333"/>
                  <a:pt x="1195702" y="3331882"/>
                </a:cubicBezTo>
                <a:cubicBezTo>
                  <a:pt x="1240188" y="3339296"/>
                  <a:pt x="1285422" y="3341230"/>
                  <a:pt x="1330173" y="3346824"/>
                </a:cubicBezTo>
                <a:cubicBezTo>
                  <a:pt x="1365118" y="3351192"/>
                  <a:pt x="1399840" y="3357210"/>
                  <a:pt x="1434761" y="3361765"/>
                </a:cubicBezTo>
                <a:lnTo>
                  <a:pt x="1673820" y="3391647"/>
                </a:lnTo>
                <a:cubicBezTo>
                  <a:pt x="1708683" y="3401608"/>
                  <a:pt x="1742803" y="3414683"/>
                  <a:pt x="1778408" y="3421530"/>
                </a:cubicBezTo>
                <a:cubicBezTo>
                  <a:pt x="1970225" y="3458418"/>
                  <a:pt x="1999405" y="3450719"/>
                  <a:pt x="2136996" y="3481294"/>
                </a:cubicBezTo>
                <a:cubicBezTo>
                  <a:pt x="2263017" y="3509298"/>
                  <a:pt x="2122523" y="3481422"/>
                  <a:pt x="2286408" y="3526118"/>
                </a:cubicBezTo>
                <a:cubicBezTo>
                  <a:pt x="2373106" y="3549763"/>
                  <a:pt x="2360458" y="3529894"/>
                  <a:pt x="2450761" y="3570941"/>
                </a:cubicBezTo>
                <a:cubicBezTo>
                  <a:pt x="2477199" y="3582958"/>
                  <a:pt x="2498175" y="3605841"/>
                  <a:pt x="2525467" y="3615765"/>
                </a:cubicBezTo>
                <a:cubicBezTo>
                  <a:pt x="2553938" y="3626118"/>
                  <a:pt x="2585408" y="3624765"/>
                  <a:pt x="2615114" y="3630706"/>
                </a:cubicBezTo>
                <a:cubicBezTo>
                  <a:pt x="2635250" y="3634733"/>
                  <a:pt x="2654957" y="3640667"/>
                  <a:pt x="2674879" y="3645647"/>
                </a:cubicBezTo>
                <a:cubicBezTo>
                  <a:pt x="2704761" y="3660588"/>
                  <a:pt x="2733128" y="3679053"/>
                  <a:pt x="2764526" y="3690471"/>
                </a:cubicBezTo>
                <a:cubicBezTo>
                  <a:pt x="2782197" y="3696897"/>
                  <a:pt x="2917659" y="3718483"/>
                  <a:pt x="2928879" y="3720353"/>
                </a:cubicBezTo>
                <a:cubicBezTo>
                  <a:pt x="2998604" y="3710392"/>
                  <a:pt x="3068580" y="3702050"/>
                  <a:pt x="3138055" y="3690471"/>
                </a:cubicBezTo>
                <a:cubicBezTo>
                  <a:pt x="3158310" y="3687095"/>
                  <a:pt x="3177285" y="3675530"/>
                  <a:pt x="3197820" y="3675530"/>
                </a:cubicBezTo>
                <a:cubicBezTo>
                  <a:pt x="3267723" y="3675530"/>
                  <a:pt x="3337271" y="3685491"/>
                  <a:pt x="3406996" y="3690471"/>
                </a:cubicBezTo>
                <a:cubicBezTo>
                  <a:pt x="3426918" y="3695451"/>
                  <a:pt x="3446557" y="3701739"/>
                  <a:pt x="3466761" y="3705412"/>
                </a:cubicBezTo>
                <a:cubicBezTo>
                  <a:pt x="3572909" y="3724711"/>
                  <a:pt x="3651892" y="3726549"/>
                  <a:pt x="3765584" y="3735294"/>
                </a:cubicBezTo>
                <a:cubicBezTo>
                  <a:pt x="3785506" y="3730314"/>
                  <a:pt x="3804814" y="3720353"/>
                  <a:pt x="3825349" y="3720353"/>
                </a:cubicBezTo>
                <a:cubicBezTo>
                  <a:pt x="3989392" y="3720353"/>
                  <a:pt x="3985985" y="3723159"/>
                  <a:pt x="4094290" y="3750235"/>
                </a:cubicBezTo>
                <a:cubicBezTo>
                  <a:pt x="4114212" y="3745255"/>
                  <a:pt x="4133520" y="3735294"/>
                  <a:pt x="4154055" y="3735294"/>
                </a:cubicBezTo>
                <a:cubicBezTo>
                  <a:pt x="4500972" y="3735294"/>
                  <a:pt x="4340178" y="3782820"/>
                  <a:pt x="4482761" y="3735294"/>
                </a:cubicBezTo>
                <a:cubicBezTo>
                  <a:pt x="4537545" y="3740274"/>
                  <a:pt x="4592104" y="3750235"/>
                  <a:pt x="4647114" y="3750235"/>
                </a:cubicBezTo>
                <a:cubicBezTo>
                  <a:pt x="4667649" y="3750235"/>
                  <a:pt x="4686344" y="3735294"/>
                  <a:pt x="4706879" y="3735294"/>
                </a:cubicBezTo>
                <a:cubicBezTo>
                  <a:pt x="4742096" y="3735294"/>
                  <a:pt x="4776604" y="3745255"/>
                  <a:pt x="4811467" y="3750235"/>
                </a:cubicBezTo>
                <a:cubicBezTo>
                  <a:pt x="4950283" y="3715531"/>
                  <a:pt x="4777709" y="3750235"/>
                  <a:pt x="4960879" y="3750235"/>
                </a:cubicBezTo>
                <a:cubicBezTo>
                  <a:pt x="4981413" y="3750235"/>
                  <a:pt x="5000722" y="3740274"/>
                  <a:pt x="5020643" y="3735294"/>
                </a:cubicBezTo>
                <a:cubicBezTo>
                  <a:pt x="5040565" y="3740274"/>
                  <a:pt x="5060663" y="3744594"/>
                  <a:pt x="5080408" y="3750235"/>
                </a:cubicBezTo>
                <a:cubicBezTo>
                  <a:pt x="5095551" y="3754562"/>
                  <a:pt x="5109482" y="3765177"/>
                  <a:pt x="5125231" y="3765177"/>
                </a:cubicBezTo>
                <a:cubicBezTo>
                  <a:pt x="5136368" y="3765177"/>
                  <a:pt x="5145153" y="3755216"/>
                  <a:pt x="5155114" y="3750235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603981" y="2061884"/>
            <a:ext cx="552823" cy="524058"/>
          </a:xfrm>
          <a:custGeom>
            <a:avLst/>
            <a:gdLst>
              <a:gd name="connsiteX0" fmla="*/ 0 w 552823"/>
              <a:gd name="connsiteY0" fmla="*/ 0 h 524058"/>
              <a:gd name="connsiteX1" fmla="*/ 29882 w 552823"/>
              <a:gd name="connsiteY1" fmla="*/ 74706 h 524058"/>
              <a:gd name="connsiteX2" fmla="*/ 74706 w 552823"/>
              <a:gd name="connsiteY2" fmla="*/ 164353 h 524058"/>
              <a:gd name="connsiteX3" fmla="*/ 119529 w 552823"/>
              <a:gd name="connsiteY3" fmla="*/ 194235 h 524058"/>
              <a:gd name="connsiteX4" fmla="*/ 149412 w 552823"/>
              <a:gd name="connsiteY4" fmla="*/ 224118 h 524058"/>
              <a:gd name="connsiteX5" fmla="*/ 194235 w 552823"/>
              <a:gd name="connsiteY5" fmla="*/ 254000 h 524058"/>
              <a:gd name="connsiteX6" fmla="*/ 283882 w 552823"/>
              <a:gd name="connsiteY6" fmla="*/ 313765 h 524058"/>
              <a:gd name="connsiteX7" fmla="*/ 358588 w 552823"/>
              <a:gd name="connsiteY7" fmla="*/ 358588 h 524058"/>
              <a:gd name="connsiteX8" fmla="*/ 418353 w 552823"/>
              <a:gd name="connsiteY8" fmla="*/ 433294 h 524058"/>
              <a:gd name="connsiteX9" fmla="*/ 448235 w 552823"/>
              <a:gd name="connsiteY9" fmla="*/ 463177 h 524058"/>
              <a:gd name="connsiteX10" fmla="*/ 508000 w 552823"/>
              <a:gd name="connsiteY10" fmla="*/ 478118 h 524058"/>
              <a:gd name="connsiteX11" fmla="*/ 552823 w 552823"/>
              <a:gd name="connsiteY11" fmla="*/ 508000 h 52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823" h="524058">
                <a:moveTo>
                  <a:pt x="0" y="0"/>
                </a:moveTo>
                <a:cubicBezTo>
                  <a:pt x="9961" y="24902"/>
                  <a:pt x="20465" y="49593"/>
                  <a:pt x="29882" y="74706"/>
                </a:cubicBezTo>
                <a:cubicBezTo>
                  <a:pt x="44465" y="113595"/>
                  <a:pt x="42969" y="132616"/>
                  <a:pt x="74706" y="164353"/>
                </a:cubicBezTo>
                <a:cubicBezTo>
                  <a:pt x="87403" y="177050"/>
                  <a:pt x="105507" y="183017"/>
                  <a:pt x="119529" y="194235"/>
                </a:cubicBezTo>
                <a:cubicBezTo>
                  <a:pt x="130529" y="203035"/>
                  <a:pt x="138412" y="215318"/>
                  <a:pt x="149412" y="224118"/>
                </a:cubicBezTo>
                <a:cubicBezTo>
                  <a:pt x="163434" y="235336"/>
                  <a:pt x="180440" y="242504"/>
                  <a:pt x="194235" y="254000"/>
                </a:cubicBezTo>
                <a:cubicBezTo>
                  <a:pt x="268849" y="316178"/>
                  <a:pt x="205110" y="287508"/>
                  <a:pt x="283882" y="313765"/>
                </a:cubicBezTo>
                <a:cubicBezTo>
                  <a:pt x="359602" y="389483"/>
                  <a:pt x="261605" y="300398"/>
                  <a:pt x="358588" y="358588"/>
                </a:cubicBezTo>
                <a:cubicBezTo>
                  <a:pt x="386339" y="375239"/>
                  <a:pt x="399560" y="409803"/>
                  <a:pt x="418353" y="433294"/>
                </a:cubicBezTo>
                <a:cubicBezTo>
                  <a:pt x="427153" y="444294"/>
                  <a:pt x="435635" y="456877"/>
                  <a:pt x="448235" y="463177"/>
                </a:cubicBezTo>
                <a:cubicBezTo>
                  <a:pt x="466602" y="472361"/>
                  <a:pt x="488078" y="473138"/>
                  <a:pt x="508000" y="478118"/>
                </a:cubicBezTo>
                <a:cubicBezTo>
                  <a:pt x="541789" y="528801"/>
                  <a:pt x="525185" y="535638"/>
                  <a:pt x="552823" y="50800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992454" y="200212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5277" y="6200588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1 (Z</a:t>
            </a:r>
            <a:r>
              <a:rPr lang="en-US" sz="2800" baseline="-25000" dirty="0" smtClean="0">
                <a:latin typeface="Avenir Book"/>
              </a:rPr>
              <a:t>1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2287" y="3887694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2 (Z</a:t>
            </a:r>
            <a:r>
              <a:rPr lang="en-US" sz="2800" baseline="-25000" dirty="0" smtClean="0">
                <a:latin typeface="Avenir Book"/>
              </a:rPr>
              <a:t>2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4933" y="5486410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Low fitness</a:t>
            </a:r>
            <a:endParaRPr lang="en-US" sz="2800" dirty="0">
              <a:latin typeface="Avenir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2454" y="1842111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High fitness</a:t>
            </a:r>
            <a:endParaRPr lang="en-US" sz="2800" dirty="0">
              <a:latin typeface="Avenir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3636" y="4545300"/>
            <a:ext cx="6820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venir Book"/>
              </a:rPr>
              <a:t>X</a:t>
            </a:r>
            <a:endParaRPr lang="en-US" sz="2800" dirty="0">
              <a:solidFill>
                <a:srgbClr val="0000FF"/>
              </a:solidFill>
              <a:latin typeface="Avenir Book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90588" y="2076824"/>
            <a:ext cx="4691530" cy="2779058"/>
          </a:xfrm>
          <a:custGeom>
            <a:avLst/>
            <a:gdLst>
              <a:gd name="connsiteX0" fmla="*/ 0 w 4691530"/>
              <a:gd name="connsiteY0" fmla="*/ 2779058 h 2779058"/>
              <a:gd name="connsiteX1" fmla="*/ 74706 w 4691530"/>
              <a:gd name="connsiteY1" fmla="*/ 2749176 h 2779058"/>
              <a:gd name="connsiteX2" fmla="*/ 164353 w 4691530"/>
              <a:gd name="connsiteY2" fmla="*/ 2719294 h 2779058"/>
              <a:gd name="connsiteX3" fmla="*/ 194236 w 4691530"/>
              <a:gd name="connsiteY3" fmla="*/ 2689411 h 2779058"/>
              <a:gd name="connsiteX4" fmla="*/ 298824 w 4691530"/>
              <a:gd name="connsiteY4" fmla="*/ 2689411 h 2779058"/>
              <a:gd name="connsiteX5" fmla="*/ 328706 w 4691530"/>
              <a:gd name="connsiteY5" fmla="*/ 2644588 h 2779058"/>
              <a:gd name="connsiteX6" fmla="*/ 373530 w 4691530"/>
              <a:gd name="connsiteY6" fmla="*/ 2659529 h 2779058"/>
              <a:gd name="connsiteX7" fmla="*/ 403412 w 4691530"/>
              <a:gd name="connsiteY7" fmla="*/ 2614705 h 2779058"/>
              <a:gd name="connsiteX8" fmla="*/ 448236 w 4691530"/>
              <a:gd name="connsiteY8" fmla="*/ 2599764 h 2779058"/>
              <a:gd name="connsiteX9" fmla="*/ 537883 w 4691530"/>
              <a:gd name="connsiteY9" fmla="*/ 2540000 h 2779058"/>
              <a:gd name="connsiteX10" fmla="*/ 612588 w 4691530"/>
              <a:gd name="connsiteY10" fmla="*/ 2465294 h 2779058"/>
              <a:gd name="connsiteX11" fmla="*/ 657412 w 4691530"/>
              <a:gd name="connsiteY11" fmla="*/ 2435411 h 2779058"/>
              <a:gd name="connsiteX12" fmla="*/ 702236 w 4691530"/>
              <a:gd name="connsiteY12" fmla="*/ 2390588 h 2779058"/>
              <a:gd name="connsiteX13" fmla="*/ 747059 w 4691530"/>
              <a:gd name="connsiteY13" fmla="*/ 2375647 h 2779058"/>
              <a:gd name="connsiteX14" fmla="*/ 896471 w 4691530"/>
              <a:gd name="connsiteY14" fmla="*/ 2315882 h 2779058"/>
              <a:gd name="connsiteX15" fmla="*/ 941294 w 4691530"/>
              <a:gd name="connsiteY15" fmla="*/ 2300941 h 2779058"/>
              <a:gd name="connsiteX16" fmla="*/ 971177 w 4691530"/>
              <a:gd name="connsiteY16" fmla="*/ 2271058 h 2779058"/>
              <a:gd name="connsiteX17" fmla="*/ 1075765 w 4691530"/>
              <a:gd name="connsiteY17" fmla="*/ 2226235 h 2779058"/>
              <a:gd name="connsiteX18" fmla="*/ 1150471 w 4691530"/>
              <a:gd name="connsiteY18" fmla="*/ 2166470 h 2779058"/>
              <a:gd name="connsiteX19" fmla="*/ 1210236 w 4691530"/>
              <a:gd name="connsiteY19" fmla="*/ 2151529 h 2779058"/>
              <a:gd name="connsiteX20" fmla="*/ 1255059 w 4691530"/>
              <a:gd name="connsiteY20" fmla="*/ 2121647 h 2779058"/>
              <a:gd name="connsiteX21" fmla="*/ 1284941 w 4691530"/>
              <a:gd name="connsiteY21" fmla="*/ 2091764 h 2779058"/>
              <a:gd name="connsiteX22" fmla="*/ 1374588 w 4691530"/>
              <a:gd name="connsiteY22" fmla="*/ 2032000 h 2779058"/>
              <a:gd name="connsiteX23" fmla="*/ 1449294 w 4691530"/>
              <a:gd name="connsiteY23" fmla="*/ 1957294 h 2779058"/>
              <a:gd name="connsiteX24" fmla="*/ 1479177 w 4691530"/>
              <a:gd name="connsiteY24" fmla="*/ 1927411 h 2779058"/>
              <a:gd name="connsiteX25" fmla="*/ 1524000 w 4691530"/>
              <a:gd name="connsiteY25" fmla="*/ 1852705 h 2779058"/>
              <a:gd name="connsiteX26" fmla="*/ 1538941 w 4691530"/>
              <a:gd name="connsiteY26" fmla="*/ 1807882 h 2779058"/>
              <a:gd name="connsiteX27" fmla="*/ 1688353 w 4691530"/>
              <a:gd name="connsiteY27" fmla="*/ 1688352 h 2779058"/>
              <a:gd name="connsiteX28" fmla="*/ 1733177 w 4691530"/>
              <a:gd name="connsiteY28" fmla="*/ 1673411 h 2779058"/>
              <a:gd name="connsiteX29" fmla="*/ 1792941 w 4691530"/>
              <a:gd name="connsiteY29" fmla="*/ 1658470 h 2779058"/>
              <a:gd name="connsiteX30" fmla="*/ 1852706 w 4691530"/>
              <a:gd name="connsiteY30" fmla="*/ 1628588 h 2779058"/>
              <a:gd name="connsiteX31" fmla="*/ 1897530 w 4691530"/>
              <a:gd name="connsiteY31" fmla="*/ 1613647 h 2779058"/>
              <a:gd name="connsiteX32" fmla="*/ 2017059 w 4691530"/>
              <a:gd name="connsiteY32" fmla="*/ 1524000 h 2779058"/>
              <a:gd name="connsiteX33" fmla="*/ 2061883 w 4691530"/>
              <a:gd name="connsiteY33" fmla="*/ 1494117 h 2779058"/>
              <a:gd name="connsiteX34" fmla="*/ 2091765 w 4691530"/>
              <a:gd name="connsiteY34" fmla="*/ 1449294 h 2779058"/>
              <a:gd name="connsiteX35" fmla="*/ 2136588 w 4691530"/>
              <a:gd name="connsiteY35" fmla="*/ 1434352 h 2779058"/>
              <a:gd name="connsiteX36" fmla="*/ 2211294 w 4691530"/>
              <a:gd name="connsiteY36" fmla="*/ 1344705 h 2779058"/>
              <a:gd name="connsiteX37" fmla="*/ 2256118 w 4691530"/>
              <a:gd name="connsiteY37" fmla="*/ 1329764 h 2779058"/>
              <a:gd name="connsiteX38" fmla="*/ 2286000 w 4691530"/>
              <a:gd name="connsiteY38" fmla="*/ 1284941 h 2779058"/>
              <a:gd name="connsiteX39" fmla="*/ 2375647 w 4691530"/>
              <a:gd name="connsiteY39" fmla="*/ 1240117 h 2779058"/>
              <a:gd name="connsiteX40" fmla="*/ 2405530 w 4691530"/>
              <a:gd name="connsiteY40" fmla="*/ 1210235 h 2779058"/>
              <a:gd name="connsiteX41" fmla="*/ 2510118 w 4691530"/>
              <a:gd name="connsiteY41" fmla="*/ 1165411 h 2779058"/>
              <a:gd name="connsiteX42" fmla="*/ 2584824 w 4691530"/>
              <a:gd name="connsiteY42" fmla="*/ 1120588 h 2779058"/>
              <a:gd name="connsiteX43" fmla="*/ 2704353 w 4691530"/>
              <a:gd name="connsiteY43" fmla="*/ 1060823 h 2779058"/>
              <a:gd name="connsiteX44" fmla="*/ 2838824 w 4691530"/>
              <a:gd name="connsiteY44" fmla="*/ 986117 h 2779058"/>
              <a:gd name="connsiteX45" fmla="*/ 2913530 w 4691530"/>
              <a:gd name="connsiteY45" fmla="*/ 941294 h 2779058"/>
              <a:gd name="connsiteX46" fmla="*/ 2943412 w 4691530"/>
              <a:gd name="connsiteY46" fmla="*/ 911411 h 2779058"/>
              <a:gd name="connsiteX47" fmla="*/ 3003177 w 4691530"/>
              <a:gd name="connsiteY47" fmla="*/ 896470 h 2779058"/>
              <a:gd name="connsiteX48" fmla="*/ 3077883 w 4691530"/>
              <a:gd name="connsiteY48" fmla="*/ 821764 h 2779058"/>
              <a:gd name="connsiteX49" fmla="*/ 3122706 w 4691530"/>
              <a:gd name="connsiteY49" fmla="*/ 806823 h 2779058"/>
              <a:gd name="connsiteX50" fmla="*/ 3257177 w 4691530"/>
              <a:gd name="connsiteY50" fmla="*/ 732117 h 2779058"/>
              <a:gd name="connsiteX51" fmla="*/ 3346824 w 4691530"/>
              <a:gd name="connsiteY51" fmla="*/ 672352 h 2779058"/>
              <a:gd name="connsiteX52" fmla="*/ 3436471 w 4691530"/>
              <a:gd name="connsiteY52" fmla="*/ 612588 h 2779058"/>
              <a:gd name="connsiteX53" fmla="*/ 3466353 w 4691530"/>
              <a:gd name="connsiteY53" fmla="*/ 582705 h 2779058"/>
              <a:gd name="connsiteX54" fmla="*/ 3511177 w 4691530"/>
              <a:gd name="connsiteY54" fmla="*/ 567764 h 2779058"/>
              <a:gd name="connsiteX55" fmla="*/ 3541059 w 4691530"/>
              <a:gd name="connsiteY55" fmla="*/ 522941 h 2779058"/>
              <a:gd name="connsiteX56" fmla="*/ 3630706 w 4691530"/>
              <a:gd name="connsiteY56" fmla="*/ 478117 h 2779058"/>
              <a:gd name="connsiteX57" fmla="*/ 3750236 w 4691530"/>
              <a:gd name="connsiteY57" fmla="*/ 448235 h 2779058"/>
              <a:gd name="connsiteX58" fmla="*/ 3839883 w 4691530"/>
              <a:gd name="connsiteY58" fmla="*/ 418352 h 2779058"/>
              <a:gd name="connsiteX59" fmla="*/ 3929530 w 4691530"/>
              <a:gd name="connsiteY59" fmla="*/ 358588 h 2779058"/>
              <a:gd name="connsiteX60" fmla="*/ 3974353 w 4691530"/>
              <a:gd name="connsiteY60" fmla="*/ 373529 h 2779058"/>
              <a:gd name="connsiteX61" fmla="*/ 4123765 w 4691530"/>
              <a:gd name="connsiteY61" fmla="*/ 283882 h 2779058"/>
              <a:gd name="connsiteX62" fmla="*/ 4168588 w 4691530"/>
              <a:gd name="connsiteY62" fmla="*/ 268941 h 2779058"/>
              <a:gd name="connsiteX63" fmla="*/ 4213412 w 4691530"/>
              <a:gd name="connsiteY63" fmla="*/ 254000 h 2779058"/>
              <a:gd name="connsiteX64" fmla="*/ 4258236 w 4691530"/>
              <a:gd name="connsiteY64" fmla="*/ 134470 h 2779058"/>
              <a:gd name="connsiteX65" fmla="*/ 4273177 w 4691530"/>
              <a:gd name="connsiteY65" fmla="*/ 89647 h 2779058"/>
              <a:gd name="connsiteX66" fmla="*/ 4318000 w 4691530"/>
              <a:gd name="connsiteY66" fmla="*/ 74705 h 2779058"/>
              <a:gd name="connsiteX67" fmla="*/ 4377765 w 4691530"/>
              <a:gd name="connsiteY67" fmla="*/ 89647 h 2779058"/>
              <a:gd name="connsiteX68" fmla="*/ 4452471 w 4691530"/>
              <a:gd name="connsiteY68" fmla="*/ 44823 h 2779058"/>
              <a:gd name="connsiteX69" fmla="*/ 4542118 w 4691530"/>
              <a:gd name="connsiteY69" fmla="*/ 0 h 2779058"/>
              <a:gd name="connsiteX70" fmla="*/ 4572000 w 4691530"/>
              <a:gd name="connsiteY70" fmla="*/ 44823 h 2779058"/>
              <a:gd name="connsiteX71" fmla="*/ 4616824 w 4691530"/>
              <a:gd name="connsiteY71" fmla="*/ 29882 h 2779058"/>
              <a:gd name="connsiteX72" fmla="*/ 4691530 w 4691530"/>
              <a:gd name="connsiteY72" fmla="*/ 29882 h 27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91530" h="2779058">
                <a:moveTo>
                  <a:pt x="0" y="2779058"/>
                </a:moveTo>
                <a:cubicBezTo>
                  <a:pt x="24902" y="2769097"/>
                  <a:pt x="51962" y="2763391"/>
                  <a:pt x="74706" y="2749176"/>
                </a:cubicBezTo>
                <a:cubicBezTo>
                  <a:pt x="152564" y="2700515"/>
                  <a:pt x="83163" y="2692229"/>
                  <a:pt x="164353" y="2719294"/>
                </a:cubicBezTo>
                <a:cubicBezTo>
                  <a:pt x="174314" y="2709333"/>
                  <a:pt x="182157" y="2696659"/>
                  <a:pt x="194236" y="2689411"/>
                </a:cubicBezTo>
                <a:cubicBezTo>
                  <a:pt x="238366" y="2662933"/>
                  <a:pt x="250084" y="2677226"/>
                  <a:pt x="298824" y="2689411"/>
                </a:cubicBezTo>
                <a:cubicBezTo>
                  <a:pt x="308785" y="2674470"/>
                  <a:pt x="312033" y="2651257"/>
                  <a:pt x="328706" y="2644588"/>
                </a:cubicBezTo>
                <a:cubicBezTo>
                  <a:pt x="343329" y="2638739"/>
                  <a:pt x="358907" y="2665378"/>
                  <a:pt x="373530" y="2659529"/>
                </a:cubicBezTo>
                <a:cubicBezTo>
                  <a:pt x="390203" y="2652860"/>
                  <a:pt x="389390" y="2625923"/>
                  <a:pt x="403412" y="2614705"/>
                </a:cubicBezTo>
                <a:cubicBezTo>
                  <a:pt x="415710" y="2604866"/>
                  <a:pt x="433295" y="2604744"/>
                  <a:pt x="448236" y="2599764"/>
                </a:cubicBezTo>
                <a:cubicBezTo>
                  <a:pt x="478118" y="2579843"/>
                  <a:pt x="512488" y="2565395"/>
                  <a:pt x="537883" y="2540000"/>
                </a:cubicBezTo>
                <a:lnTo>
                  <a:pt x="612588" y="2465294"/>
                </a:lnTo>
                <a:cubicBezTo>
                  <a:pt x="625286" y="2452596"/>
                  <a:pt x="643617" y="2446907"/>
                  <a:pt x="657412" y="2435411"/>
                </a:cubicBezTo>
                <a:cubicBezTo>
                  <a:pt x="673645" y="2421884"/>
                  <a:pt x="684655" y="2402309"/>
                  <a:pt x="702236" y="2390588"/>
                </a:cubicBezTo>
                <a:cubicBezTo>
                  <a:pt x="715340" y="2381852"/>
                  <a:pt x="732583" y="2381851"/>
                  <a:pt x="747059" y="2375647"/>
                </a:cubicBezTo>
                <a:cubicBezTo>
                  <a:pt x="900949" y="2309693"/>
                  <a:pt x="692425" y="2383897"/>
                  <a:pt x="896471" y="2315882"/>
                </a:cubicBezTo>
                <a:lnTo>
                  <a:pt x="941294" y="2300941"/>
                </a:lnTo>
                <a:cubicBezTo>
                  <a:pt x="951255" y="2290980"/>
                  <a:pt x="959456" y="2278872"/>
                  <a:pt x="971177" y="2271058"/>
                </a:cubicBezTo>
                <a:cubicBezTo>
                  <a:pt x="1008103" y="2246441"/>
                  <a:pt x="1035922" y="2239516"/>
                  <a:pt x="1075765" y="2226235"/>
                </a:cubicBezTo>
                <a:cubicBezTo>
                  <a:pt x="1099864" y="2202135"/>
                  <a:pt x="1117484" y="2180607"/>
                  <a:pt x="1150471" y="2166470"/>
                </a:cubicBezTo>
                <a:cubicBezTo>
                  <a:pt x="1169345" y="2158381"/>
                  <a:pt x="1190314" y="2156509"/>
                  <a:pt x="1210236" y="2151529"/>
                </a:cubicBezTo>
                <a:cubicBezTo>
                  <a:pt x="1225177" y="2141568"/>
                  <a:pt x="1241037" y="2132865"/>
                  <a:pt x="1255059" y="2121647"/>
                </a:cubicBezTo>
                <a:cubicBezTo>
                  <a:pt x="1266059" y="2112847"/>
                  <a:pt x="1273672" y="2100216"/>
                  <a:pt x="1284941" y="2091764"/>
                </a:cubicBezTo>
                <a:cubicBezTo>
                  <a:pt x="1313672" y="2070216"/>
                  <a:pt x="1349193" y="2057395"/>
                  <a:pt x="1374588" y="2032000"/>
                </a:cubicBezTo>
                <a:lnTo>
                  <a:pt x="1449294" y="1957294"/>
                </a:lnTo>
                <a:lnTo>
                  <a:pt x="1479177" y="1927411"/>
                </a:lnTo>
                <a:cubicBezTo>
                  <a:pt x="1521502" y="1800436"/>
                  <a:pt x="1462473" y="1955252"/>
                  <a:pt x="1524000" y="1852705"/>
                </a:cubicBezTo>
                <a:cubicBezTo>
                  <a:pt x="1532103" y="1839200"/>
                  <a:pt x="1529787" y="1820698"/>
                  <a:pt x="1538941" y="1807882"/>
                </a:cubicBezTo>
                <a:cubicBezTo>
                  <a:pt x="1564442" y="1772180"/>
                  <a:pt x="1651314" y="1700698"/>
                  <a:pt x="1688353" y="1688352"/>
                </a:cubicBezTo>
                <a:cubicBezTo>
                  <a:pt x="1703294" y="1683372"/>
                  <a:pt x="1718033" y="1677738"/>
                  <a:pt x="1733177" y="1673411"/>
                </a:cubicBezTo>
                <a:cubicBezTo>
                  <a:pt x="1752921" y="1667770"/>
                  <a:pt x="1773714" y="1665680"/>
                  <a:pt x="1792941" y="1658470"/>
                </a:cubicBezTo>
                <a:cubicBezTo>
                  <a:pt x="1813796" y="1650649"/>
                  <a:pt x="1832234" y="1637362"/>
                  <a:pt x="1852706" y="1628588"/>
                </a:cubicBezTo>
                <a:cubicBezTo>
                  <a:pt x="1867182" y="1622384"/>
                  <a:pt x="1882589" y="1618627"/>
                  <a:pt x="1897530" y="1613647"/>
                </a:cubicBezTo>
                <a:cubicBezTo>
                  <a:pt x="1983372" y="1527805"/>
                  <a:pt x="1938826" y="1550078"/>
                  <a:pt x="2017059" y="1524000"/>
                </a:cubicBezTo>
                <a:cubicBezTo>
                  <a:pt x="2032000" y="1514039"/>
                  <a:pt x="2049185" y="1506815"/>
                  <a:pt x="2061883" y="1494117"/>
                </a:cubicBezTo>
                <a:cubicBezTo>
                  <a:pt x="2074580" y="1481420"/>
                  <a:pt x="2077743" y="1460512"/>
                  <a:pt x="2091765" y="1449294"/>
                </a:cubicBezTo>
                <a:cubicBezTo>
                  <a:pt x="2104063" y="1439455"/>
                  <a:pt x="2121647" y="1439333"/>
                  <a:pt x="2136588" y="1434352"/>
                </a:cubicBezTo>
                <a:cubicBezTo>
                  <a:pt x="2158637" y="1401280"/>
                  <a:pt x="2176785" y="1367711"/>
                  <a:pt x="2211294" y="1344705"/>
                </a:cubicBezTo>
                <a:cubicBezTo>
                  <a:pt x="2224398" y="1335969"/>
                  <a:pt x="2241177" y="1334744"/>
                  <a:pt x="2256118" y="1329764"/>
                </a:cubicBezTo>
                <a:cubicBezTo>
                  <a:pt x="2266079" y="1314823"/>
                  <a:pt x="2273303" y="1297638"/>
                  <a:pt x="2286000" y="1284941"/>
                </a:cubicBezTo>
                <a:cubicBezTo>
                  <a:pt x="2314965" y="1255976"/>
                  <a:pt x="2339190" y="1252269"/>
                  <a:pt x="2375647" y="1240117"/>
                </a:cubicBezTo>
                <a:cubicBezTo>
                  <a:pt x="2385608" y="1230156"/>
                  <a:pt x="2393809" y="1218049"/>
                  <a:pt x="2405530" y="1210235"/>
                </a:cubicBezTo>
                <a:cubicBezTo>
                  <a:pt x="2498806" y="1148051"/>
                  <a:pt x="2430428" y="1205255"/>
                  <a:pt x="2510118" y="1165411"/>
                </a:cubicBezTo>
                <a:cubicBezTo>
                  <a:pt x="2536093" y="1152424"/>
                  <a:pt x="2559255" y="1134356"/>
                  <a:pt x="2584824" y="1120588"/>
                </a:cubicBezTo>
                <a:cubicBezTo>
                  <a:pt x="2624045" y="1099469"/>
                  <a:pt x="2668716" y="1087550"/>
                  <a:pt x="2704353" y="1060823"/>
                </a:cubicBezTo>
                <a:cubicBezTo>
                  <a:pt x="2821905" y="972660"/>
                  <a:pt x="2701868" y="1054595"/>
                  <a:pt x="2838824" y="986117"/>
                </a:cubicBezTo>
                <a:cubicBezTo>
                  <a:pt x="2864798" y="973130"/>
                  <a:pt x="2889899" y="958173"/>
                  <a:pt x="2913530" y="941294"/>
                </a:cubicBezTo>
                <a:cubicBezTo>
                  <a:pt x="2924993" y="933106"/>
                  <a:pt x="2930812" y="917711"/>
                  <a:pt x="2943412" y="911411"/>
                </a:cubicBezTo>
                <a:cubicBezTo>
                  <a:pt x="2961779" y="902227"/>
                  <a:pt x="2983255" y="901450"/>
                  <a:pt x="3003177" y="896470"/>
                </a:cubicBezTo>
                <a:cubicBezTo>
                  <a:pt x="3033059" y="851647"/>
                  <a:pt x="3028079" y="846666"/>
                  <a:pt x="3077883" y="821764"/>
                </a:cubicBezTo>
                <a:cubicBezTo>
                  <a:pt x="3091969" y="814721"/>
                  <a:pt x="3108939" y="814472"/>
                  <a:pt x="3122706" y="806823"/>
                </a:cubicBezTo>
                <a:cubicBezTo>
                  <a:pt x="3276831" y="721198"/>
                  <a:pt x="3155753" y="765924"/>
                  <a:pt x="3257177" y="732117"/>
                </a:cubicBezTo>
                <a:cubicBezTo>
                  <a:pt x="3356648" y="632646"/>
                  <a:pt x="3249522" y="726408"/>
                  <a:pt x="3346824" y="672352"/>
                </a:cubicBezTo>
                <a:cubicBezTo>
                  <a:pt x="3378218" y="654911"/>
                  <a:pt x="3411076" y="637983"/>
                  <a:pt x="3436471" y="612588"/>
                </a:cubicBezTo>
                <a:cubicBezTo>
                  <a:pt x="3446432" y="602627"/>
                  <a:pt x="3454274" y="589953"/>
                  <a:pt x="3466353" y="582705"/>
                </a:cubicBezTo>
                <a:cubicBezTo>
                  <a:pt x="3479858" y="574602"/>
                  <a:pt x="3496236" y="572744"/>
                  <a:pt x="3511177" y="567764"/>
                </a:cubicBezTo>
                <a:cubicBezTo>
                  <a:pt x="3521138" y="552823"/>
                  <a:pt x="3528362" y="535638"/>
                  <a:pt x="3541059" y="522941"/>
                </a:cubicBezTo>
                <a:cubicBezTo>
                  <a:pt x="3566559" y="497441"/>
                  <a:pt x="3597287" y="487231"/>
                  <a:pt x="3630706" y="478117"/>
                </a:cubicBezTo>
                <a:cubicBezTo>
                  <a:pt x="3670328" y="467311"/>
                  <a:pt x="3711274" y="461223"/>
                  <a:pt x="3750236" y="448235"/>
                </a:cubicBezTo>
                <a:lnTo>
                  <a:pt x="3839883" y="418352"/>
                </a:lnTo>
                <a:cubicBezTo>
                  <a:pt x="3866833" y="391402"/>
                  <a:pt x="3886283" y="358588"/>
                  <a:pt x="3929530" y="358588"/>
                </a:cubicBezTo>
                <a:cubicBezTo>
                  <a:pt x="3945279" y="358588"/>
                  <a:pt x="3959412" y="368549"/>
                  <a:pt x="3974353" y="373529"/>
                </a:cubicBezTo>
                <a:cubicBezTo>
                  <a:pt x="4056391" y="291491"/>
                  <a:pt x="4007390" y="322673"/>
                  <a:pt x="4123765" y="283882"/>
                </a:cubicBezTo>
                <a:lnTo>
                  <a:pt x="4168588" y="268941"/>
                </a:lnTo>
                <a:lnTo>
                  <a:pt x="4213412" y="254000"/>
                </a:lnTo>
                <a:cubicBezTo>
                  <a:pt x="4259832" y="161159"/>
                  <a:pt x="4231111" y="229404"/>
                  <a:pt x="4258236" y="134470"/>
                </a:cubicBezTo>
                <a:cubicBezTo>
                  <a:pt x="4262563" y="119327"/>
                  <a:pt x="4262041" y="100783"/>
                  <a:pt x="4273177" y="89647"/>
                </a:cubicBezTo>
                <a:cubicBezTo>
                  <a:pt x="4284313" y="78510"/>
                  <a:pt x="4303059" y="79686"/>
                  <a:pt x="4318000" y="74705"/>
                </a:cubicBezTo>
                <a:cubicBezTo>
                  <a:pt x="4337922" y="79686"/>
                  <a:pt x="4357230" y="89647"/>
                  <a:pt x="4377765" y="89647"/>
                </a:cubicBezTo>
                <a:cubicBezTo>
                  <a:pt x="4423169" y="89647"/>
                  <a:pt x="4422884" y="68492"/>
                  <a:pt x="4452471" y="44823"/>
                </a:cubicBezTo>
                <a:cubicBezTo>
                  <a:pt x="4493849" y="11721"/>
                  <a:pt x="4494774" y="15781"/>
                  <a:pt x="4542118" y="0"/>
                </a:cubicBezTo>
                <a:cubicBezTo>
                  <a:pt x="4552079" y="14941"/>
                  <a:pt x="4555327" y="38154"/>
                  <a:pt x="4572000" y="44823"/>
                </a:cubicBezTo>
                <a:cubicBezTo>
                  <a:pt x="4586623" y="50672"/>
                  <a:pt x="4601074" y="29882"/>
                  <a:pt x="4616824" y="29882"/>
                </a:cubicBezTo>
                <a:cubicBezTo>
                  <a:pt x="4709139" y="29882"/>
                  <a:pt x="4621449" y="64922"/>
                  <a:pt x="4691530" y="29882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5198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52400" y="427321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Common empirical pattern: 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04800" y="143437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76803" y="2211296"/>
            <a:ext cx="5259296" cy="3780117"/>
            <a:chOff x="463175" y="2330824"/>
            <a:chExt cx="5259296" cy="37801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3176" y="2330824"/>
              <a:ext cx="0" cy="3780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3175" y="6110941"/>
              <a:ext cx="5259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735277" y="6230470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1 (Z</a:t>
            </a:r>
            <a:r>
              <a:rPr lang="en-US" sz="2800" baseline="-25000" dirty="0" smtClean="0">
                <a:latin typeface="Avenir Book"/>
              </a:rPr>
              <a:t>1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2287" y="3917576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2 (Z</a:t>
            </a:r>
            <a:r>
              <a:rPr lang="en-US" sz="2800" baseline="-25000" dirty="0" smtClean="0">
                <a:latin typeface="Avenir Book"/>
              </a:rPr>
              <a:t>2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53512" y="3146614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89354" y="3603218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270632" y="227644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077147" y="3079971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85707" y="395284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663748" y="3529112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369517" y="5350121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179192" y="426362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887063" y="364804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795623" y="450148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767670" y="5036052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887216" y="431860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643684" y="407476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643684" y="3146614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552244" y="4853172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80235" y="2793998"/>
            <a:ext cx="4049059" cy="27503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38" y="2774021"/>
            <a:ext cx="863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But what about trade-offs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(and the factors driving the variation in traits)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6157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0" t="23773" r="-1392" b="-72"/>
          <a:stretch/>
        </p:blipFill>
        <p:spPr bwMode="auto">
          <a:xfrm>
            <a:off x="4497294" y="224174"/>
            <a:ext cx="3997482" cy="598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85606" y="6594663"/>
            <a:ext cx="4942058" cy="27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 dirty="0">
                <a:latin typeface="Avenir Book"/>
              </a:rPr>
              <a:t>Daniel D. Heath et al. Science 2003;299:1738-1740</a:t>
            </a:r>
          </a:p>
        </p:txBody>
      </p:sp>
      <p:pic>
        <p:nvPicPr>
          <p:cNvPr id="4" name="Picture 3" descr="6d8ab46712af0c3ced29fb9d6b63079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r="15110"/>
          <a:stretch/>
        </p:blipFill>
        <p:spPr>
          <a:xfrm>
            <a:off x="182880" y="2943408"/>
            <a:ext cx="3922776" cy="346112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361" y="188265"/>
            <a:ext cx="3738282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Egg number vs. size</a:t>
            </a:r>
            <a:endParaRPr lang="en-US" sz="3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6843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Fitness landscapes 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pic>
        <p:nvPicPr>
          <p:cNvPr id="4" name="Picture 3" descr="nrg1088-f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720"/>
            <a:ext cx="89154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6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775" y="2774021"/>
            <a:ext cx="8335695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What if there is a trade-off between Z</a:t>
            </a:r>
            <a:r>
              <a:rPr lang="en-US" sz="2400" baseline="-25000" dirty="0" smtClean="0">
                <a:solidFill>
                  <a:schemeClr val="tx2"/>
                </a:solidFill>
                <a:latin typeface="Avenir Book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 and Z</a:t>
            </a:r>
            <a:r>
              <a:rPr lang="en-US" sz="2400" baseline="-25000" dirty="0" smtClean="0">
                <a:solidFill>
                  <a:schemeClr val="tx2"/>
                </a:solidFill>
                <a:latin typeface="Avenir Book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Avenir Book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(i.e., you can't easily evolve in both directions)?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9369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52400" y="427321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Fitness landscapes &amp; trade-offs 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04800" y="143437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76803" y="2181414"/>
            <a:ext cx="5259296" cy="3780117"/>
            <a:chOff x="463175" y="2330824"/>
            <a:chExt cx="5259296" cy="37801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3176" y="2330824"/>
              <a:ext cx="0" cy="3780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3175" y="6110941"/>
              <a:ext cx="5259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5916687" y="2076825"/>
            <a:ext cx="1270000" cy="1001139"/>
          </a:xfrm>
          <a:custGeom>
            <a:avLst/>
            <a:gdLst>
              <a:gd name="connsiteX0" fmla="*/ 0 w 1270000"/>
              <a:gd name="connsiteY0" fmla="*/ 0 h 1001139"/>
              <a:gd name="connsiteX1" fmla="*/ 14941 w 1270000"/>
              <a:gd name="connsiteY1" fmla="*/ 134471 h 1001139"/>
              <a:gd name="connsiteX2" fmla="*/ 59765 w 1270000"/>
              <a:gd name="connsiteY2" fmla="*/ 268941 h 1001139"/>
              <a:gd name="connsiteX3" fmla="*/ 74706 w 1270000"/>
              <a:gd name="connsiteY3" fmla="*/ 313765 h 1001139"/>
              <a:gd name="connsiteX4" fmla="*/ 89647 w 1270000"/>
              <a:gd name="connsiteY4" fmla="*/ 358589 h 1001139"/>
              <a:gd name="connsiteX5" fmla="*/ 149412 w 1270000"/>
              <a:gd name="connsiteY5" fmla="*/ 433294 h 1001139"/>
              <a:gd name="connsiteX6" fmla="*/ 194235 w 1270000"/>
              <a:gd name="connsiteY6" fmla="*/ 522941 h 1001139"/>
              <a:gd name="connsiteX7" fmla="*/ 283882 w 1270000"/>
              <a:gd name="connsiteY7" fmla="*/ 582706 h 1001139"/>
              <a:gd name="connsiteX8" fmla="*/ 328706 w 1270000"/>
              <a:gd name="connsiteY8" fmla="*/ 612589 h 1001139"/>
              <a:gd name="connsiteX9" fmla="*/ 373529 w 1270000"/>
              <a:gd name="connsiteY9" fmla="*/ 672353 h 1001139"/>
              <a:gd name="connsiteX10" fmla="*/ 418353 w 1270000"/>
              <a:gd name="connsiteY10" fmla="*/ 702236 h 1001139"/>
              <a:gd name="connsiteX11" fmla="*/ 478117 w 1270000"/>
              <a:gd name="connsiteY11" fmla="*/ 747059 h 1001139"/>
              <a:gd name="connsiteX12" fmla="*/ 567765 w 1270000"/>
              <a:gd name="connsiteY12" fmla="*/ 806824 h 1001139"/>
              <a:gd name="connsiteX13" fmla="*/ 687294 w 1270000"/>
              <a:gd name="connsiteY13" fmla="*/ 836706 h 1001139"/>
              <a:gd name="connsiteX14" fmla="*/ 776941 w 1270000"/>
              <a:gd name="connsiteY14" fmla="*/ 866589 h 1001139"/>
              <a:gd name="connsiteX15" fmla="*/ 836706 w 1270000"/>
              <a:gd name="connsiteY15" fmla="*/ 896471 h 1001139"/>
              <a:gd name="connsiteX16" fmla="*/ 1016000 w 1270000"/>
              <a:gd name="connsiteY16" fmla="*/ 941294 h 1001139"/>
              <a:gd name="connsiteX17" fmla="*/ 1075765 w 1270000"/>
              <a:gd name="connsiteY17" fmla="*/ 956236 h 1001139"/>
              <a:gd name="connsiteX18" fmla="*/ 1150470 w 1270000"/>
              <a:gd name="connsiteY18" fmla="*/ 971177 h 1001139"/>
              <a:gd name="connsiteX19" fmla="*/ 1270000 w 1270000"/>
              <a:gd name="connsiteY19" fmla="*/ 1001059 h 100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70000" h="1001139">
                <a:moveTo>
                  <a:pt x="0" y="0"/>
                </a:moveTo>
                <a:cubicBezTo>
                  <a:pt x="4980" y="44824"/>
                  <a:pt x="6096" y="90247"/>
                  <a:pt x="14941" y="134471"/>
                </a:cubicBezTo>
                <a:cubicBezTo>
                  <a:pt x="14946" y="134496"/>
                  <a:pt x="52290" y="246517"/>
                  <a:pt x="59765" y="268941"/>
                </a:cubicBezTo>
                <a:lnTo>
                  <a:pt x="74706" y="313765"/>
                </a:lnTo>
                <a:cubicBezTo>
                  <a:pt x="79686" y="328706"/>
                  <a:pt x="80911" y="345485"/>
                  <a:pt x="89647" y="358589"/>
                </a:cubicBezTo>
                <a:cubicBezTo>
                  <a:pt x="127343" y="415133"/>
                  <a:pt x="106831" y="390715"/>
                  <a:pt x="149412" y="433294"/>
                </a:cubicBezTo>
                <a:cubicBezTo>
                  <a:pt x="160070" y="465267"/>
                  <a:pt x="166975" y="499088"/>
                  <a:pt x="194235" y="522941"/>
                </a:cubicBezTo>
                <a:cubicBezTo>
                  <a:pt x="221263" y="546591"/>
                  <a:pt x="254000" y="562784"/>
                  <a:pt x="283882" y="582706"/>
                </a:cubicBezTo>
                <a:cubicBezTo>
                  <a:pt x="298823" y="592667"/>
                  <a:pt x="317932" y="598223"/>
                  <a:pt x="328706" y="612589"/>
                </a:cubicBezTo>
                <a:cubicBezTo>
                  <a:pt x="343647" y="632510"/>
                  <a:pt x="355921" y="654745"/>
                  <a:pt x="373529" y="672353"/>
                </a:cubicBezTo>
                <a:cubicBezTo>
                  <a:pt x="386227" y="685051"/>
                  <a:pt x="403741" y="691798"/>
                  <a:pt x="418353" y="702236"/>
                </a:cubicBezTo>
                <a:cubicBezTo>
                  <a:pt x="438616" y="716710"/>
                  <a:pt x="458987" y="731117"/>
                  <a:pt x="478117" y="747059"/>
                </a:cubicBezTo>
                <a:cubicBezTo>
                  <a:pt x="523702" y="785046"/>
                  <a:pt x="495476" y="782727"/>
                  <a:pt x="567765" y="806824"/>
                </a:cubicBezTo>
                <a:cubicBezTo>
                  <a:pt x="606727" y="819811"/>
                  <a:pt x="648332" y="823719"/>
                  <a:pt x="687294" y="836706"/>
                </a:cubicBezTo>
                <a:cubicBezTo>
                  <a:pt x="717176" y="846667"/>
                  <a:pt x="748768" y="852502"/>
                  <a:pt x="776941" y="866589"/>
                </a:cubicBezTo>
                <a:cubicBezTo>
                  <a:pt x="796863" y="876550"/>
                  <a:pt x="815576" y="889428"/>
                  <a:pt x="836706" y="896471"/>
                </a:cubicBezTo>
                <a:cubicBezTo>
                  <a:pt x="836716" y="896474"/>
                  <a:pt x="986113" y="933822"/>
                  <a:pt x="1016000" y="941294"/>
                </a:cubicBezTo>
                <a:cubicBezTo>
                  <a:pt x="1035922" y="946275"/>
                  <a:pt x="1055629" y="952209"/>
                  <a:pt x="1075765" y="956236"/>
                </a:cubicBezTo>
                <a:cubicBezTo>
                  <a:pt x="1100667" y="961216"/>
                  <a:pt x="1125970" y="964495"/>
                  <a:pt x="1150470" y="971177"/>
                </a:cubicBezTo>
                <a:cubicBezTo>
                  <a:pt x="1271588" y="1004209"/>
                  <a:pt x="1201655" y="1001059"/>
                  <a:pt x="1270000" y="1001059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75393" y="2076825"/>
            <a:ext cx="2166470" cy="2181667"/>
          </a:xfrm>
          <a:custGeom>
            <a:avLst/>
            <a:gdLst>
              <a:gd name="connsiteX0" fmla="*/ 0 w 2166470"/>
              <a:gd name="connsiteY0" fmla="*/ 0 h 2181667"/>
              <a:gd name="connsiteX1" fmla="*/ 59764 w 2166470"/>
              <a:gd name="connsiteY1" fmla="*/ 194236 h 2181667"/>
              <a:gd name="connsiteX2" fmla="*/ 119529 w 2166470"/>
              <a:gd name="connsiteY2" fmla="*/ 239059 h 2181667"/>
              <a:gd name="connsiteX3" fmla="*/ 194235 w 2166470"/>
              <a:gd name="connsiteY3" fmla="*/ 388471 h 2181667"/>
              <a:gd name="connsiteX4" fmla="*/ 239059 w 2166470"/>
              <a:gd name="connsiteY4" fmla="*/ 463177 h 2181667"/>
              <a:gd name="connsiteX5" fmla="*/ 268941 w 2166470"/>
              <a:gd name="connsiteY5" fmla="*/ 522941 h 2181667"/>
              <a:gd name="connsiteX6" fmla="*/ 463176 w 2166470"/>
              <a:gd name="connsiteY6" fmla="*/ 687294 h 2181667"/>
              <a:gd name="connsiteX7" fmla="*/ 597647 w 2166470"/>
              <a:gd name="connsiteY7" fmla="*/ 851647 h 2181667"/>
              <a:gd name="connsiteX8" fmla="*/ 642470 w 2166470"/>
              <a:gd name="connsiteY8" fmla="*/ 896471 h 2181667"/>
              <a:gd name="connsiteX9" fmla="*/ 672353 w 2166470"/>
              <a:gd name="connsiteY9" fmla="*/ 956236 h 2181667"/>
              <a:gd name="connsiteX10" fmla="*/ 702235 w 2166470"/>
              <a:gd name="connsiteY10" fmla="*/ 1001059 h 2181667"/>
              <a:gd name="connsiteX11" fmla="*/ 747059 w 2166470"/>
              <a:gd name="connsiteY11" fmla="*/ 1120589 h 2181667"/>
              <a:gd name="connsiteX12" fmla="*/ 806823 w 2166470"/>
              <a:gd name="connsiteY12" fmla="*/ 1210236 h 2181667"/>
              <a:gd name="connsiteX13" fmla="*/ 836706 w 2166470"/>
              <a:gd name="connsiteY13" fmla="*/ 1255059 h 2181667"/>
              <a:gd name="connsiteX14" fmla="*/ 911411 w 2166470"/>
              <a:gd name="connsiteY14" fmla="*/ 1344706 h 2181667"/>
              <a:gd name="connsiteX15" fmla="*/ 941294 w 2166470"/>
              <a:gd name="connsiteY15" fmla="*/ 1374589 h 2181667"/>
              <a:gd name="connsiteX16" fmla="*/ 971176 w 2166470"/>
              <a:gd name="connsiteY16" fmla="*/ 1434353 h 2181667"/>
              <a:gd name="connsiteX17" fmla="*/ 1045882 w 2166470"/>
              <a:gd name="connsiteY17" fmla="*/ 1509059 h 2181667"/>
              <a:gd name="connsiteX18" fmla="*/ 1165411 w 2166470"/>
              <a:gd name="connsiteY18" fmla="*/ 1658471 h 2181667"/>
              <a:gd name="connsiteX19" fmla="*/ 1210235 w 2166470"/>
              <a:gd name="connsiteY19" fmla="*/ 1703294 h 2181667"/>
              <a:gd name="connsiteX20" fmla="*/ 1240117 w 2166470"/>
              <a:gd name="connsiteY20" fmla="*/ 1748118 h 2181667"/>
              <a:gd name="connsiteX21" fmla="*/ 1284941 w 2166470"/>
              <a:gd name="connsiteY21" fmla="*/ 1763059 h 2181667"/>
              <a:gd name="connsiteX22" fmla="*/ 1389529 w 2166470"/>
              <a:gd name="connsiteY22" fmla="*/ 1837765 h 2181667"/>
              <a:gd name="connsiteX23" fmla="*/ 1509059 w 2166470"/>
              <a:gd name="connsiteY23" fmla="*/ 1882589 h 2181667"/>
              <a:gd name="connsiteX24" fmla="*/ 1568823 w 2166470"/>
              <a:gd name="connsiteY24" fmla="*/ 1912471 h 2181667"/>
              <a:gd name="connsiteX25" fmla="*/ 1628588 w 2166470"/>
              <a:gd name="connsiteY25" fmla="*/ 1957294 h 2181667"/>
              <a:gd name="connsiteX26" fmla="*/ 1778000 w 2166470"/>
              <a:gd name="connsiteY26" fmla="*/ 2046941 h 2181667"/>
              <a:gd name="connsiteX27" fmla="*/ 1807882 w 2166470"/>
              <a:gd name="connsiteY27" fmla="*/ 2091765 h 2181667"/>
              <a:gd name="connsiteX28" fmla="*/ 1912470 w 2166470"/>
              <a:gd name="connsiteY28" fmla="*/ 2136589 h 2181667"/>
              <a:gd name="connsiteX29" fmla="*/ 2017059 w 2166470"/>
              <a:gd name="connsiteY29" fmla="*/ 2181412 h 2181667"/>
              <a:gd name="connsiteX30" fmla="*/ 2091764 w 2166470"/>
              <a:gd name="connsiteY30" fmla="*/ 2166471 h 2181667"/>
              <a:gd name="connsiteX31" fmla="*/ 2166470 w 2166470"/>
              <a:gd name="connsiteY31" fmla="*/ 2166471 h 2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66470" h="2181667">
                <a:moveTo>
                  <a:pt x="0" y="0"/>
                </a:moveTo>
                <a:cubicBezTo>
                  <a:pt x="19921" y="64745"/>
                  <a:pt x="29469" y="133647"/>
                  <a:pt x="59764" y="194236"/>
                </a:cubicBezTo>
                <a:cubicBezTo>
                  <a:pt x="70900" y="216509"/>
                  <a:pt x="105355" y="218585"/>
                  <a:pt x="119529" y="239059"/>
                </a:cubicBezTo>
                <a:cubicBezTo>
                  <a:pt x="151224" y="284841"/>
                  <a:pt x="165586" y="340724"/>
                  <a:pt x="194235" y="388471"/>
                </a:cubicBezTo>
                <a:cubicBezTo>
                  <a:pt x="209176" y="413373"/>
                  <a:pt x="224956" y="437791"/>
                  <a:pt x="239059" y="463177"/>
                </a:cubicBezTo>
                <a:cubicBezTo>
                  <a:pt x="249876" y="482647"/>
                  <a:pt x="255267" y="505360"/>
                  <a:pt x="268941" y="522941"/>
                </a:cubicBezTo>
                <a:cubicBezTo>
                  <a:pt x="360328" y="640438"/>
                  <a:pt x="341687" y="565805"/>
                  <a:pt x="463176" y="687294"/>
                </a:cubicBezTo>
                <a:cubicBezTo>
                  <a:pt x="670218" y="894336"/>
                  <a:pt x="464519" y="674143"/>
                  <a:pt x="597647" y="851647"/>
                </a:cubicBezTo>
                <a:cubicBezTo>
                  <a:pt x="610325" y="868551"/>
                  <a:pt x="630188" y="879277"/>
                  <a:pt x="642470" y="896471"/>
                </a:cubicBezTo>
                <a:cubicBezTo>
                  <a:pt x="655416" y="914595"/>
                  <a:pt x="661302" y="936898"/>
                  <a:pt x="672353" y="956236"/>
                </a:cubicBezTo>
                <a:cubicBezTo>
                  <a:pt x="681262" y="971827"/>
                  <a:pt x="692274" y="986118"/>
                  <a:pt x="702235" y="1001059"/>
                </a:cubicBezTo>
                <a:cubicBezTo>
                  <a:pt x="713669" y="1035361"/>
                  <a:pt x="731742" y="1092509"/>
                  <a:pt x="747059" y="1120589"/>
                </a:cubicBezTo>
                <a:cubicBezTo>
                  <a:pt x="764256" y="1152118"/>
                  <a:pt x="786901" y="1180354"/>
                  <a:pt x="806823" y="1210236"/>
                </a:cubicBezTo>
                <a:cubicBezTo>
                  <a:pt x="816784" y="1225177"/>
                  <a:pt x="824009" y="1242361"/>
                  <a:pt x="836706" y="1255059"/>
                </a:cubicBezTo>
                <a:cubicBezTo>
                  <a:pt x="943187" y="1361542"/>
                  <a:pt x="828200" y="1240693"/>
                  <a:pt x="911411" y="1344706"/>
                </a:cubicBezTo>
                <a:cubicBezTo>
                  <a:pt x="920211" y="1355706"/>
                  <a:pt x="933480" y="1362868"/>
                  <a:pt x="941294" y="1374589"/>
                </a:cubicBezTo>
                <a:cubicBezTo>
                  <a:pt x="953649" y="1393121"/>
                  <a:pt x="957502" y="1416772"/>
                  <a:pt x="971176" y="1434353"/>
                </a:cubicBezTo>
                <a:cubicBezTo>
                  <a:pt x="992797" y="1462151"/>
                  <a:pt x="1023882" y="1481559"/>
                  <a:pt x="1045882" y="1509059"/>
                </a:cubicBezTo>
                <a:cubicBezTo>
                  <a:pt x="1085725" y="1558863"/>
                  <a:pt x="1120311" y="1613372"/>
                  <a:pt x="1165411" y="1658471"/>
                </a:cubicBezTo>
                <a:cubicBezTo>
                  <a:pt x="1180352" y="1673412"/>
                  <a:pt x="1196708" y="1687061"/>
                  <a:pt x="1210235" y="1703294"/>
                </a:cubicBezTo>
                <a:cubicBezTo>
                  <a:pt x="1221731" y="1717089"/>
                  <a:pt x="1226095" y="1736900"/>
                  <a:pt x="1240117" y="1748118"/>
                </a:cubicBezTo>
                <a:cubicBezTo>
                  <a:pt x="1252415" y="1757957"/>
                  <a:pt x="1270000" y="1758079"/>
                  <a:pt x="1284941" y="1763059"/>
                </a:cubicBezTo>
                <a:cubicBezTo>
                  <a:pt x="1298476" y="1773211"/>
                  <a:pt x="1367681" y="1826841"/>
                  <a:pt x="1389529" y="1837765"/>
                </a:cubicBezTo>
                <a:cubicBezTo>
                  <a:pt x="1513331" y="1899666"/>
                  <a:pt x="1418548" y="1843798"/>
                  <a:pt x="1509059" y="1882589"/>
                </a:cubicBezTo>
                <a:cubicBezTo>
                  <a:pt x="1529531" y="1891363"/>
                  <a:pt x="1549936" y="1900667"/>
                  <a:pt x="1568823" y="1912471"/>
                </a:cubicBezTo>
                <a:cubicBezTo>
                  <a:pt x="1589940" y="1925669"/>
                  <a:pt x="1608188" y="1943014"/>
                  <a:pt x="1628588" y="1957294"/>
                </a:cubicBezTo>
                <a:cubicBezTo>
                  <a:pt x="1718741" y="2020401"/>
                  <a:pt x="1697291" y="2006587"/>
                  <a:pt x="1778000" y="2046941"/>
                </a:cubicBezTo>
                <a:cubicBezTo>
                  <a:pt x="1787961" y="2061882"/>
                  <a:pt x="1795184" y="2079067"/>
                  <a:pt x="1807882" y="2091765"/>
                </a:cubicBezTo>
                <a:cubicBezTo>
                  <a:pt x="1842275" y="2126158"/>
                  <a:pt x="1866752" y="2125159"/>
                  <a:pt x="1912470" y="2136589"/>
                </a:cubicBezTo>
                <a:cubicBezTo>
                  <a:pt x="1949068" y="2160987"/>
                  <a:pt x="1968818" y="2181412"/>
                  <a:pt x="2017059" y="2181412"/>
                </a:cubicBezTo>
                <a:cubicBezTo>
                  <a:pt x="2042454" y="2181412"/>
                  <a:pt x="2066862" y="2171451"/>
                  <a:pt x="2091764" y="2166471"/>
                </a:cubicBezTo>
                <a:cubicBezTo>
                  <a:pt x="2147153" y="2184934"/>
                  <a:pt x="2122501" y="2188455"/>
                  <a:pt x="2166470" y="2166471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29510" y="2046943"/>
            <a:ext cx="3511177" cy="3024825"/>
          </a:xfrm>
          <a:custGeom>
            <a:avLst/>
            <a:gdLst>
              <a:gd name="connsiteX0" fmla="*/ 0 w 3511177"/>
              <a:gd name="connsiteY0" fmla="*/ 0 h 3024825"/>
              <a:gd name="connsiteX1" fmla="*/ 59765 w 3511177"/>
              <a:gd name="connsiteY1" fmla="*/ 956235 h 3024825"/>
              <a:gd name="connsiteX2" fmla="*/ 89647 w 3511177"/>
              <a:gd name="connsiteY2" fmla="*/ 1045882 h 3024825"/>
              <a:gd name="connsiteX3" fmla="*/ 119530 w 3511177"/>
              <a:gd name="connsiteY3" fmla="*/ 1180353 h 3024825"/>
              <a:gd name="connsiteX4" fmla="*/ 164353 w 3511177"/>
              <a:gd name="connsiteY4" fmla="*/ 1329765 h 3024825"/>
              <a:gd name="connsiteX5" fmla="*/ 179294 w 3511177"/>
              <a:gd name="connsiteY5" fmla="*/ 1389529 h 3024825"/>
              <a:gd name="connsiteX6" fmla="*/ 268942 w 3511177"/>
              <a:gd name="connsiteY6" fmla="*/ 1524000 h 3024825"/>
              <a:gd name="connsiteX7" fmla="*/ 298824 w 3511177"/>
              <a:gd name="connsiteY7" fmla="*/ 1568823 h 3024825"/>
              <a:gd name="connsiteX8" fmla="*/ 418353 w 3511177"/>
              <a:gd name="connsiteY8" fmla="*/ 1658471 h 3024825"/>
              <a:gd name="connsiteX9" fmla="*/ 493059 w 3511177"/>
              <a:gd name="connsiteY9" fmla="*/ 1778000 h 3024825"/>
              <a:gd name="connsiteX10" fmla="*/ 552824 w 3511177"/>
              <a:gd name="connsiteY10" fmla="*/ 1867647 h 3024825"/>
              <a:gd name="connsiteX11" fmla="*/ 597647 w 3511177"/>
              <a:gd name="connsiteY11" fmla="*/ 1942353 h 3024825"/>
              <a:gd name="connsiteX12" fmla="*/ 642471 w 3511177"/>
              <a:gd name="connsiteY12" fmla="*/ 1972235 h 3024825"/>
              <a:gd name="connsiteX13" fmla="*/ 762000 w 3511177"/>
              <a:gd name="connsiteY13" fmla="*/ 2106706 h 3024825"/>
              <a:gd name="connsiteX14" fmla="*/ 851647 w 3511177"/>
              <a:gd name="connsiteY14" fmla="*/ 2151529 h 3024825"/>
              <a:gd name="connsiteX15" fmla="*/ 941294 w 3511177"/>
              <a:gd name="connsiteY15" fmla="*/ 2226235 h 3024825"/>
              <a:gd name="connsiteX16" fmla="*/ 1135530 w 3511177"/>
              <a:gd name="connsiteY16" fmla="*/ 2300941 h 3024825"/>
              <a:gd name="connsiteX17" fmla="*/ 1195294 w 3511177"/>
              <a:gd name="connsiteY17" fmla="*/ 2360706 h 3024825"/>
              <a:gd name="connsiteX18" fmla="*/ 1284942 w 3511177"/>
              <a:gd name="connsiteY18" fmla="*/ 2390588 h 3024825"/>
              <a:gd name="connsiteX19" fmla="*/ 1434353 w 3511177"/>
              <a:gd name="connsiteY19" fmla="*/ 2480235 h 3024825"/>
              <a:gd name="connsiteX20" fmla="*/ 1434353 w 3511177"/>
              <a:gd name="connsiteY20" fmla="*/ 2480235 h 3024825"/>
              <a:gd name="connsiteX21" fmla="*/ 1553883 w 3511177"/>
              <a:gd name="connsiteY21" fmla="*/ 2569882 h 3024825"/>
              <a:gd name="connsiteX22" fmla="*/ 1613647 w 3511177"/>
              <a:gd name="connsiteY22" fmla="*/ 2599765 h 3024825"/>
              <a:gd name="connsiteX23" fmla="*/ 1643530 w 3511177"/>
              <a:gd name="connsiteY23" fmla="*/ 2629647 h 3024825"/>
              <a:gd name="connsiteX24" fmla="*/ 1837765 w 3511177"/>
              <a:gd name="connsiteY24" fmla="*/ 2659529 h 3024825"/>
              <a:gd name="connsiteX25" fmla="*/ 1987177 w 3511177"/>
              <a:gd name="connsiteY25" fmla="*/ 2734235 h 3024825"/>
              <a:gd name="connsiteX26" fmla="*/ 2061883 w 3511177"/>
              <a:gd name="connsiteY26" fmla="*/ 2779059 h 3024825"/>
              <a:gd name="connsiteX27" fmla="*/ 2151530 w 3511177"/>
              <a:gd name="connsiteY27" fmla="*/ 2808941 h 3024825"/>
              <a:gd name="connsiteX28" fmla="*/ 2226236 w 3511177"/>
              <a:gd name="connsiteY28" fmla="*/ 2853765 h 3024825"/>
              <a:gd name="connsiteX29" fmla="*/ 2271059 w 3511177"/>
              <a:gd name="connsiteY29" fmla="*/ 2883647 h 3024825"/>
              <a:gd name="connsiteX30" fmla="*/ 2330824 w 3511177"/>
              <a:gd name="connsiteY30" fmla="*/ 2898588 h 3024825"/>
              <a:gd name="connsiteX31" fmla="*/ 2435412 w 3511177"/>
              <a:gd name="connsiteY31" fmla="*/ 2928471 h 3024825"/>
              <a:gd name="connsiteX32" fmla="*/ 2569883 w 3511177"/>
              <a:gd name="connsiteY32" fmla="*/ 2958353 h 3024825"/>
              <a:gd name="connsiteX33" fmla="*/ 2629647 w 3511177"/>
              <a:gd name="connsiteY33" fmla="*/ 2973294 h 3024825"/>
              <a:gd name="connsiteX34" fmla="*/ 2779059 w 3511177"/>
              <a:gd name="connsiteY34" fmla="*/ 2988235 h 3024825"/>
              <a:gd name="connsiteX35" fmla="*/ 2913530 w 3511177"/>
              <a:gd name="connsiteY35" fmla="*/ 2988235 h 3024825"/>
              <a:gd name="connsiteX36" fmla="*/ 3197412 w 3511177"/>
              <a:gd name="connsiteY36" fmla="*/ 3018118 h 3024825"/>
              <a:gd name="connsiteX37" fmla="*/ 3272118 w 3511177"/>
              <a:gd name="connsiteY37" fmla="*/ 3003176 h 3024825"/>
              <a:gd name="connsiteX38" fmla="*/ 3511177 w 3511177"/>
              <a:gd name="connsiteY38" fmla="*/ 3003176 h 302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511177" h="3024825">
                <a:moveTo>
                  <a:pt x="0" y="0"/>
                </a:moveTo>
                <a:cubicBezTo>
                  <a:pt x="19922" y="318745"/>
                  <a:pt x="32491" y="638035"/>
                  <a:pt x="59765" y="956235"/>
                </a:cubicBezTo>
                <a:cubicBezTo>
                  <a:pt x="62455" y="987619"/>
                  <a:pt x="81531" y="1015447"/>
                  <a:pt x="89647" y="1045882"/>
                </a:cubicBezTo>
                <a:cubicBezTo>
                  <a:pt x="101478" y="1090249"/>
                  <a:pt x="109909" y="1135455"/>
                  <a:pt x="119530" y="1180353"/>
                </a:cubicBezTo>
                <a:cubicBezTo>
                  <a:pt x="154940" y="1345598"/>
                  <a:pt x="108977" y="1163636"/>
                  <a:pt x="164353" y="1329765"/>
                </a:cubicBezTo>
                <a:cubicBezTo>
                  <a:pt x="170847" y="1349246"/>
                  <a:pt x="170111" y="1371162"/>
                  <a:pt x="179294" y="1389529"/>
                </a:cubicBezTo>
                <a:lnTo>
                  <a:pt x="268942" y="1524000"/>
                </a:lnTo>
                <a:cubicBezTo>
                  <a:pt x="278903" y="1538941"/>
                  <a:pt x="284459" y="1558049"/>
                  <a:pt x="298824" y="1568823"/>
                </a:cubicBezTo>
                <a:lnTo>
                  <a:pt x="418353" y="1658471"/>
                </a:lnTo>
                <a:cubicBezTo>
                  <a:pt x="443255" y="1698314"/>
                  <a:pt x="467834" y="1738361"/>
                  <a:pt x="493059" y="1778000"/>
                </a:cubicBezTo>
                <a:cubicBezTo>
                  <a:pt x="493097" y="1778059"/>
                  <a:pt x="552788" y="1867587"/>
                  <a:pt x="552824" y="1867647"/>
                </a:cubicBezTo>
                <a:cubicBezTo>
                  <a:pt x="567765" y="1892549"/>
                  <a:pt x="578748" y="1920304"/>
                  <a:pt x="597647" y="1942353"/>
                </a:cubicBezTo>
                <a:cubicBezTo>
                  <a:pt x="609333" y="1955987"/>
                  <a:pt x="627530" y="1962274"/>
                  <a:pt x="642471" y="1972235"/>
                </a:cubicBezTo>
                <a:cubicBezTo>
                  <a:pt x="694775" y="2050691"/>
                  <a:pt x="688256" y="2062459"/>
                  <a:pt x="762000" y="2106706"/>
                </a:cubicBezTo>
                <a:cubicBezTo>
                  <a:pt x="790648" y="2123895"/>
                  <a:pt x="821765" y="2136588"/>
                  <a:pt x="851647" y="2151529"/>
                </a:cubicBezTo>
                <a:cubicBezTo>
                  <a:pt x="881194" y="2181076"/>
                  <a:pt x="902663" y="2208405"/>
                  <a:pt x="941294" y="2226235"/>
                </a:cubicBezTo>
                <a:cubicBezTo>
                  <a:pt x="1026598" y="2265606"/>
                  <a:pt x="1062934" y="2276743"/>
                  <a:pt x="1135530" y="2300941"/>
                </a:cubicBezTo>
                <a:cubicBezTo>
                  <a:pt x="1155451" y="2320863"/>
                  <a:pt x="1171136" y="2346211"/>
                  <a:pt x="1195294" y="2360706"/>
                </a:cubicBezTo>
                <a:cubicBezTo>
                  <a:pt x="1222304" y="2376912"/>
                  <a:pt x="1256768" y="2376501"/>
                  <a:pt x="1284942" y="2390588"/>
                </a:cubicBezTo>
                <a:cubicBezTo>
                  <a:pt x="1336891" y="2416562"/>
                  <a:pt x="1384549" y="2450353"/>
                  <a:pt x="1434353" y="2480235"/>
                </a:cubicBezTo>
                <a:lnTo>
                  <a:pt x="1434353" y="2480235"/>
                </a:lnTo>
                <a:cubicBezTo>
                  <a:pt x="1474196" y="2510117"/>
                  <a:pt x="1509337" y="2547608"/>
                  <a:pt x="1553883" y="2569882"/>
                </a:cubicBezTo>
                <a:cubicBezTo>
                  <a:pt x="1573804" y="2579843"/>
                  <a:pt x="1595115" y="2587410"/>
                  <a:pt x="1613647" y="2599765"/>
                </a:cubicBezTo>
                <a:cubicBezTo>
                  <a:pt x="1625368" y="2607579"/>
                  <a:pt x="1630930" y="2623347"/>
                  <a:pt x="1643530" y="2629647"/>
                </a:cubicBezTo>
                <a:cubicBezTo>
                  <a:pt x="1680501" y="2648132"/>
                  <a:pt x="1829039" y="2658559"/>
                  <a:pt x="1837765" y="2659529"/>
                </a:cubicBezTo>
                <a:cubicBezTo>
                  <a:pt x="1887569" y="2684431"/>
                  <a:pt x="1939430" y="2705586"/>
                  <a:pt x="1987177" y="2734235"/>
                </a:cubicBezTo>
                <a:cubicBezTo>
                  <a:pt x="2012079" y="2749176"/>
                  <a:pt x="2035445" y="2767042"/>
                  <a:pt x="2061883" y="2779059"/>
                </a:cubicBezTo>
                <a:cubicBezTo>
                  <a:pt x="2090558" y="2792093"/>
                  <a:pt x="2122855" y="2795907"/>
                  <a:pt x="2151530" y="2808941"/>
                </a:cubicBezTo>
                <a:cubicBezTo>
                  <a:pt x="2177968" y="2820958"/>
                  <a:pt x="2201610" y="2838373"/>
                  <a:pt x="2226236" y="2853765"/>
                </a:cubicBezTo>
                <a:cubicBezTo>
                  <a:pt x="2241463" y="2863282"/>
                  <a:pt x="2254554" y="2876574"/>
                  <a:pt x="2271059" y="2883647"/>
                </a:cubicBezTo>
                <a:cubicBezTo>
                  <a:pt x="2289933" y="2891736"/>
                  <a:pt x="2311013" y="2893185"/>
                  <a:pt x="2330824" y="2898588"/>
                </a:cubicBezTo>
                <a:cubicBezTo>
                  <a:pt x="2365804" y="2908128"/>
                  <a:pt x="2400432" y="2918931"/>
                  <a:pt x="2435412" y="2928471"/>
                </a:cubicBezTo>
                <a:cubicBezTo>
                  <a:pt x="2515567" y="2950332"/>
                  <a:pt x="2480293" y="2938444"/>
                  <a:pt x="2569883" y="2958353"/>
                </a:cubicBezTo>
                <a:cubicBezTo>
                  <a:pt x="2589928" y="2962808"/>
                  <a:pt x="2609319" y="2970390"/>
                  <a:pt x="2629647" y="2973294"/>
                </a:cubicBezTo>
                <a:cubicBezTo>
                  <a:pt x="2679196" y="2980372"/>
                  <a:pt x="2729255" y="2983255"/>
                  <a:pt x="2779059" y="2988235"/>
                </a:cubicBezTo>
                <a:cubicBezTo>
                  <a:pt x="2952424" y="3031576"/>
                  <a:pt x="2708668" y="2979699"/>
                  <a:pt x="2913530" y="2988235"/>
                </a:cubicBezTo>
                <a:cubicBezTo>
                  <a:pt x="3008598" y="2992196"/>
                  <a:pt x="3197412" y="3018118"/>
                  <a:pt x="3197412" y="3018118"/>
                </a:cubicBezTo>
                <a:cubicBezTo>
                  <a:pt x="3222314" y="3013137"/>
                  <a:pt x="3246723" y="3003176"/>
                  <a:pt x="3272118" y="3003176"/>
                </a:cubicBezTo>
                <a:cubicBezTo>
                  <a:pt x="3523872" y="3003176"/>
                  <a:pt x="3413758" y="3051887"/>
                  <a:pt x="3511177" y="3003176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17424" y="2061884"/>
            <a:ext cx="4702600" cy="3646164"/>
          </a:xfrm>
          <a:custGeom>
            <a:avLst/>
            <a:gdLst>
              <a:gd name="connsiteX0" fmla="*/ 25969 w 4702600"/>
              <a:gd name="connsiteY0" fmla="*/ 0 h 3646164"/>
              <a:gd name="connsiteX1" fmla="*/ 25969 w 4702600"/>
              <a:gd name="connsiteY1" fmla="*/ 732118 h 3646164"/>
              <a:gd name="connsiteX2" fmla="*/ 70792 w 4702600"/>
              <a:gd name="connsiteY2" fmla="*/ 896471 h 3646164"/>
              <a:gd name="connsiteX3" fmla="*/ 85733 w 4702600"/>
              <a:gd name="connsiteY3" fmla="*/ 986118 h 3646164"/>
              <a:gd name="connsiteX4" fmla="*/ 115616 w 4702600"/>
              <a:gd name="connsiteY4" fmla="*/ 1120588 h 3646164"/>
              <a:gd name="connsiteX5" fmla="*/ 145498 w 4702600"/>
              <a:gd name="connsiteY5" fmla="*/ 1210235 h 3646164"/>
              <a:gd name="connsiteX6" fmla="*/ 160439 w 4702600"/>
              <a:gd name="connsiteY6" fmla="*/ 1270000 h 3646164"/>
              <a:gd name="connsiteX7" fmla="*/ 235145 w 4702600"/>
              <a:gd name="connsiteY7" fmla="*/ 1449294 h 3646164"/>
              <a:gd name="connsiteX8" fmla="*/ 265028 w 4702600"/>
              <a:gd name="connsiteY8" fmla="*/ 1538941 h 3646164"/>
              <a:gd name="connsiteX9" fmla="*/ 324792 w 4702600"/>
              <a:gd name="connsiteY9" fmla="*/ 1628588 h 3646164"/>
              <a:gd name="connsiteX10" fmla="*/ 384557 w 4702600"/>
              <a:gd name="connsiteY10" fmla="*/ 1748118 h 3646164"/>
              <a:gd name="connsiteX11" fmla="*/ 429380 w 4702600"/>
              <a:gd name="connsiteY11" fmla="*/ 1822824 h 3646164"/>
              <a:gd name="connsiteX12" fmla="*/ 459263 w 4702600"/>
              <a:gd name="connsiteY12" fmla="*/ 1897530 h 3646164"/>
              <a:gd name="connsiteX13" fmla="*/ 489145 w 4702600"/>
              <a:gd name="connsiteY13" fmla="*/ 1957294 h 3646164"/>
              <a:gd name="connsiteX14" fmla="*/ 533969 w 4702600"/>
              <a:gd name="connsiteY14" fmla="*/ 2032000 h 3646164"/>
              <a:gd name="connsiteX15" fmla="*/ 563851 w 4702600"/>
              <a:gd name="connsiteY15" fmla="*/ 2091765 h 3646164"/>
              <a:gd name="connsiteX16" fmla="*/ 623616 w 4702600"/>
              <a:gd name="connsiteY16" fmla="*/ 2166471 h 3646164"/>
              <a:gd name="connsiteX17" fmla="*/ 698322 w 4702600"/>
              <a:gd name="connsiteY17" fmla="*/ 2271059 h 3646164"/>
              <a:gd name="connsiteX18" fmla="*/ 743145 w 4702600"/>
              <a:gd name="connsiteY18" fmla="*/ 2300941 h 3646164"/>
              <a:gd name="connsiteX19" fmla="*/ 847733 w 4702600"/>
              <a:gd name="connsiteY19" fmla="*/ 2330824 h 3646164"/>
              <a:gd name="connsiteX20" fmla="*/ 892557 w 4702600"/>
              <a:gd name="connsiteY20" fmla="*/ 2345765 h 3646164"/>
              <a:gd name="connsiteX21" fmla="*/ 1071851 w 4702600"/>
              <a:gd name="connsiteY21" fmla="*/ 2480235 h 3646164"/>
              <a:gd name="connsiteX22" fmla="*/ 1221263 w 4702600"/>
              <a:gd name="connsiteY22" fmla="*/ 2569882 h 3646164"/>
              <a:gd name="connsiteX23" fmla="*/ 1310910 w 4702600"/>
              <a:gd name="connsiteY23" fmla="*/ 2614706 h 3646164"/>
              <a:gd name="connsiteX24" fmla="*/ 1415498 w 4702600"/>
              <a:gd name="connsiteY24" fmla="*/ 2689412 h 3646164"/>
              <a:gd name="connsiteX25" fmla="*/ 1505145 w 4702600"/>
              <a:gd name="connsiteY25" fmla="*/ 2734235 h 3646164"/>
              <a:gd name="connsiteX26" fmla="*/ 1594792 w 4702600"/>
              <a:gd name="connsiteY26" fmla="*/ 2764118 h 3646164"/>
              <a:gd name="connsiteX27" fmla="*/ 1714322 w 4702600"/>
              <a:gd name="connsiteY27" fmla="*/ 2838824 h 3646164"/>
              <a:gd name="connsiteX28" fmla="*/ 1818910 w 4702600"/>
              <a:gd name="connsiteY28" fmla="*/ 2913530 h 3646164"/>
              <a:gd name="connsiteX29" fmla="*/ 1878675 w 4702600"/>
              <a:gd name="connsiteY29" fmla="*/ 2928471 h 3646164"/>
              <a:gd name="connsiteX30" fmla="*/ 1953380 w 4702600"/>
              <a:gd name="connsiteY30" fmla="*/ 2973294 h 3646164"/>
              <a:gd name="connsiteX31" fmla="*/ 2013145 w 4702600"/>
              <a:gd name="connsiteY31" fmla="*/ 2988235 h 3646164"/>
              <a:gd name="connsiteX32" fmla="*/ 2117733 w 4702600"/>
              <a:gd name="connsiteY32" fmla="*/ 3033059 h 3646164"/>
              <a:gd name="connsiteX33" fmla="*/ 2192439 w 4702600"/>
              <a:gd name="connsiteY33" fmla="*/ 3062941 h 3646164"/>
              <a:gd name="connsiteX34" fmla="*/ 2252204 w 4702600"/>
              <a:gd name="connsiteY34" fmla="*/ 3107765 h 3646164"/>
              <a:gd name="connsiteX35" fmla="*/ 2386675 w 4702600"/>
              <a:gd name="connsiteY35" fmla="*/ 3167530 h 3646164"/>
              <a:gd name="connsiteX36" fmla="*/ 2580910 w 4702600"/>
              <a:gd name="connsiteY36" fmla="*/ 3287059 h 3646164"/>
              <a:gd name="connsiteX37" fmla="*/ 2685498 w 4702600"/>
              <a:gd name="connsiteY37" fmla="*/ 3346824 h 3646164"/>
              <a:gd name="connsiteX38" fmla="*/ 2984322 w 4702600"/>
              <a:gd name="connsiteY38" fmla="*/ 3451412 h 3646164"/>
              <a:gd name="connsiteX39" fmla="*/ 3163616 w 4702600"/>
              <a:gd name="connsiteY39" fmla="*/ 3481294 h 3646164"/>
              <a:gd name="connsiteX40" fmla="*/ 3238322 w 4702600"/>
              <a:gd name="connsiteY40" fmla="*/ 3466353 h 3646164"/>
              <a:gd name="connsiteX41" fmla="*/ 3402675 w 4702600"/>
              <a:gd name="connsiteY41" fmla="*/ 3481294 h 3646164"/>
              <a:gd name="connsiteX42" fmla="*/ 3641733 w 4702600"/>
              <a:gd name="connsiteY42" fmla="*/ 3526118 h 3646164"/>
              <a:gd name="connsiteX43" fmla="*/ 3925616 w 4702600"/>
              <a:gd name="connsiteY43" fmla="*/ 3570941 h 3646164"/>
              <a:gd name="connsiteX44" fmla="*/ 4075028 w 4702600"/>
              <a:gd name="connsiteY44" fmla="*/ 3600824 h 3646164"/>
              <a:gd name="connsiteX45" fmla="*/ 4149733 w 4702600"/>
              <a:gd name="connsiteY45" fmla="*/ 3615765 h 3646164"/>
              <a:gd name="connsiteX46" fmla="*/ 4284204 w 4702600"/>
              <a:gd name="connsiteY46" fmla="*/ 3630706 h 3646164"/>
              <a:gd name="connsiteX47" fmla="*/ 4403733 w 4702600"/>
              <a:gd name="connsiteY47" fmla="*/ 3630706 h 3646164"/>
              <a:gd name="connsiteX48" fmla="*/ 4612910 w 4702600"/>
              <a:gd name="connsiteY48" fmla="*/ 3615765 h 3646164"/>
              <a:gd name="connsiteX49" fmla="*/ 4702557 w 4702600"/>
              <a:gd name="connsiteY49" fmla="*/ 3615765 h 36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02600" h="3646164">
                <a:moveTo>
                  <a:pt x="25969" y="0"/>
                </a:moveTo>
                <a:cubicBezTo>
                  <a:pt x="-11134" y="296829"/>
                  <a:pt x="-6089" y="208496"/>
                  <a:pt x="25969" y="732118"/>
                </a:cubicBezTo>
                <a:cubicBezTo>
                  <a:pt x="33776" y="859639"/>
                  <a:pt x="52794" y="815480"/>
                  <a:pt x="70792" y="896471"/>
                </a:cubicBezTo>
                <a:cubicBezTo>
                  <a:pt x="77364" y="926044"/>
                  <a:pt x="80314" y="956312"/>
                  <a:pt x="85733" y="986118"/>
                </a:cubicBezTo>
                <a:cubicBezTo>
                  <a:pt x="92294" y="1022201"/>
                  <a:pt x="104549" y="1083699"/>
                  <a:pt x="115616" y="1120588"/>
                </a:cubicBezTo>
                <a:cubicBezTo>
                  <a:pt x="124667" y="1150758"/>
                  <a:pt x="137859" y="1179677"/>
                  <a:pt x="145498" y="1210235"/>
                </a:cubicBezTo>
                <a:cubicBezTo>
                  <a:pt x="150478" y="1230157"/>
                  <a:pt x="152541" y="1251045"/>
                  <a:pt x="160439" y="1270000"/>
                </a:cubicBezTo>
                <a:cubicBezTo>
                  <a:pt x="298837" y="1602157"/>
                  <a:pt x="177386" y="1256766"/>
                  <a:pt x="235145" y="1449294"/>
                </a:cubicBezTo>
                <a:cubicBezTo>
                  <a:pt x="244196" y="1479464"/>
                  <a:pt x="250941" y="1510768"/>
                  <a:pt x="265028" y="1538941"/>
                </a:cubicBezTo>
                <a:cubicBezTo>
                  <a:pt x="281089" y="1571063"/>
                  <a:pt x="324792" y="1628588"/>
                  <a:pt x="324792" y="1628588"/>
                </a:cubicBezTo>
                <a:cubicBezTo>
                  <a:pt x="359130" y="1731599"/>
                  <a:pt x="332402" y="1695962"/>
                  <a:pt x="384557" y="1748118"/>
                </a:cubicBezTo>
                <a:cubicBezTo>
                  <a:pt x="431467" y="1888848"/>
                  <a:pt x="363752" y="1707974"/>
                  <a:pt x="429380" y="1822824"/>
                </a:cubicBezTo>
                <a:cubicBezTo>
                  <a:pt x="442687" y="1846111"/>
                  <a:pt x="448370" y="1873021"/>
                  <a:pt x="459263" y="1897530"/>
                </a:cubicBezTo>
                <a:cubicBezTo>
                  <a:pt x="468309" y="1917883"/>
                  <a:pt x="478328" y="1937824"/>
                  <a:pt x="489145" y="1957294"/>
                </a:cubicBezTo>
                <a:cubicBezTo>
                  <a:pt x="503248" y="1982680"/>
                  <a:pt x="519866" y="2006614"/>
                  <a:pt x="533969" y="2032000"/>
                </a:cubicBezTo>
                <a:cubicBezTo>
                  <a:pt x="544786" y="2051470"/>
                  <a:pt x="551496" y="2073233"/>
                  <a:pt x="563851" y="2091765"/>
                </a:cubicBezTo>
                <a:cubicBezTo>
                  <a:pt x="581540" y="2118299"/>
                  <a:pt x="605328" y="2140346"/>
                  <a:pt x="623616" y="2166471"/>
                </a:cubicBezTo>
                <a:cubicBezTo>
                  <a:pt x="662344" y="2221797"/>
                  <a:pt x="654376" y="2235903"/>
                  <a:pt x="698322" y="2271059"/>
                </a:cubicBezTo>
                <a:cubicBezTo>
                  <a:pt x="712344" y="2282276"/>
                  <a:pt x="727084" y="2292911"/>
                  <a:pt x="743145" y="2300941"/>
                </a:cubicBezTo>
                <a:cubicBezTo>
                  <a:pt x="767022" y="2312879"/>
                  <a:pt x="825400" y="2324443"/>
                  <a:pt x="847733" y="2330824"/>
                </a:cubicBezTo>
                <a:cubicBezTo>
                  <a:pt x="862877" y="2335151"/>
                  <a:pt x="877616" y="2340785"/>
                  <a:pt x="892557" y="2345765"/>
                </a:cubicBezTo>
                <a:cubicBezTo>
                  <a:pt x="958011" y="2398128"/>
                  <a:pt x="998687" y="2432894"/>
                  <a:pt x="1071851" y="2480235"/>
                </a:cubicBezTo>
                <a:cubicBezTo>
                  <a:pt x="1120614" y="2511787"/>
                  <a:pt x="1171459" y="2540000"/>
                  <a:pt x="1221263" y="2569882"/>
                </a:cubicBezTo>
                <a:cubicBezTo>
                  <a:pt x="1249911" y="2587071"/>
                  <a:pt x="1282262" y="2597517"/>
                  <a:pt x="1310910" y="2614706"/>
                </a:cubicBezTo>
                <a:cubicBezTo>
                  <a:pt x="1407982" y="2672950"/>
                  <a:pt x="1333412" y="2643809"/>
                  <a:pt x="1415498" y="2689412"/>
                </a:cubicBezTo>
                <a:cubicBezTo>
                  <a:pt x="1444703" y="2705637"/>
                  <a:pt x="1474306" y="2721385"/>
                  <a:pt x="1505145" y="2734235"/>
                </a:cubicBezTo>
                <a:cubicBezTo>
                  <a:pt x="1534221" y="2746350"/>
                  <a:pt x="1566619" y="2750031"/>
                  <a:pt x="1594792" y="2764118"/>
                </a:cubicBezTo>
                <a:cubicBezTo>
                  <a:pt x="1636817" y="2785130"/>
                  <a:pt x="1676734" y="2810633"/>
                  <a:pt x="1714322" y="2838824"/>
                </a:cubicBezTo>
                <a:cubicBezTo>
                  <a:pt x="1721124" y="2843925"/>
                  <a:pt x="1801919" y="2906248"/>
                  <a:pt x="1818910" y="2913530"/>
                </a:cubicBezTo>
                <a:cubicBezTo>
                  <a:pt x="1837784" y="2921619"/>
                  <a:pt x="1858753" y="2923491"/>
                  <a:pt x="1878675" y="2928471"/>
                </a:cubicBezTo>
                <a:cubicBezTo>
                  <a:pt x="1903577" y="2943412"/>
                  <a:pt x="1926843" y="2961500"/>
                  <a:pt x="1953380" y="2973294"/>
                </a:cubicBezTo>
                <a:cubicBezTo>
                  <a:pt x="1972145" y="2981634"/>
                  <a:pt x="1993400" y="2982594"/>
                  <a:pt x="2013145" y="2988235"/>
                </a:cubicBezTo>
                <a:cubicBezTo>
                  <a:pt x="2077587" y="3006647"/>
                  <a:pt x="2046020" y="3001187"/>
                  <a:pt x="2117733" y="3033059"/>
                </a:cubicBezTo>
                <a:cubicBezTo>
                  <a:pt x="2142242" y="3043952"/>
                  <a:pt x="2168994" y="3049916"/>
                  <a:pt x="2192439" y="3062941"/>
                </a:cubicBezTo>
                <a:cubicBezTo>
                  <a:pt x="2214207" y="3075035"/>
                  <a:pt x="2231087" y="3094567"/>
                  <a:pt x="2252204" y="3107765"/>
                </a:cubicBezTo>
                <a:cubicBezTo>
                  <a:pt x="2362625" y="3176778"/>
                  <a:pt x="2259178" y="3096698"/>
                  <a:pt x="2386675" y="3167530"/>
                </a:cubicBezTo>
                <a:cubicBezTo>
                  <a:pt x="2453130" y="3204450"/>
                  <a:pt x="2515721" y="3247946"/>
                  <a:pt x="2580910" y="3287059"/>
                </a:cubicBezTo>
                <a:cubicBezTo>
                  <a:pt x="2615341" y="3307718"/>
                  <a:pt x="2648217" y="3331912"/>
                  <a:pt x="2685498" y="3346824"/>
                </a:cubicBezTo>
                <a:cubicBezTo>
                  <a:pt x="2776652" y="3383285"/>
                  <a:pt x="2901140" y="3434776"/>
                  <a:pt x="2984322" y="3451412"/>
                </a:cubicBezTo>
                <a:cubicBezTo>
                  <a:pt x="3093561" y="3473259"/>
                  <a:pt x="3033888" y="3462762"/>
                  <a:pt x="3163616" y="3481294"/>
                </a:cubicBezTo>
                <a:cubicBezTo>
                  <a:pt x="3188518" y="3476314"/>
                  <a:pt x="3212927" y="3466353"/>
                  <a:pt x="3238322" y="3466353"/>
                </a:cubicBezTo>
                <a:cubicBezTo>
                  <a:pt x="3293332" y="3466353"/>
                  <a:pt x="3348127" y="3474179"/>
                  <a:pt x="3402675" y="3481294"/>
                </a:cubicBezTo>
                <a:cubicBezTo>
                  <a:pt x="3629310" y="3510855"/>
                  <a:pt x="3514009" y="3497735"/>
                  <a:pt x="3641733" y="3526118"/>
                </a:cubicBezTo>
                <a:cubicBezTo>
                  <a:pt x="3859013" y="3574402"/>
                  <a:pt x="3487424" y="3483301"/>
                  <a:pt x="3925616" y="3570941"/>
                </a:cubicBezTo>
                <a:lnTo>
                  <a:pt x="4075028" y="3600824"/>
                </a:lnTo>
                <a:cubicBezTo>
                  <a:pt x="4099930" y="3605804"/>
                  <a:pt x="4124494" y="3612961"/>
                  <a:pt x="4149733" y="3615765"/>
                </a:cubicBezTo>
                <a:lnTo>
                  <a:pt x="4284204" y="3630706"/>
                </a:lnTo>
                <a:cubicBezTo>
                  <a:pt x="4394540" y="3658290"/>
                  <a:pt x="4293398" y="3642965"/>
                  <a:pt x="4403733" y="3630706"/>
                </a:cubicBezTo>
                <a:cubicBezTo>
                  <a:pt x="4473209" y="3622987"/>
                  <a:pt x="4543184" y="3620745"/>
                  <a:pt x="4612910" y="3615765"/>
                </a:cubicBezTo>
                <a:cubicBezTo>
                  <a:pt x="4707470" y="3631525"/>
                  <a:pt x="4702557" y="3661001"/>
                  <a:pt x="4702557" y="3615765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85573" y="2061884"/>
            <a:ext cx="5155114" cy="3765177"/>
          </a:xfrm>
          <a:custGeom>
            <a:avLst/>
            <a:gdLst>
              <a:gd name="connsiteX0" fmla="*/ 45231 w 5155114"/>
              <a:gd name="connsiteY0" fmla="*/ 0 h 3765177"/>
              <a:gd name="connsiteX1" fmla="*/ 408 w 5155114"/>
              <a:gd name="connsiteY1" fmla="*/ 433294 h 3765177"/>
              <a:gd name="connsiteX2" fmla="*/ 30290 w 5155114"/>
              <a:gd name="connsiteY2" fmla="*/ 1419412 h 3765177"/>
              <a:gd name="connsiteX3" fmla="*/ 45231 w 5155114"/>
              <a:gd name="connsiteY3" fmla="*/ 1479177 h 3765177"/>
              <a:gd name="connsiteX4" fmla="*/ 60173 w 5155114"/>
              <a:gd name="connsiteY4" fmla="*/ 1598706 h 3765177"/>
              <a:gd name="connsiteX5" fmla="*/ 90055 w 5155114"/>
              <a:gd name="connsiteY5" fmla="*/ 1778000 h 3765177"/>
              <a:gd name="connsiteX6" fmla="*/ 134879 w 5155114"/>
              <a:gd name="connsiteY6" fmla="*/ 2151530 h 3765177"/>
              <a:gd name="connsiteX7" fmla="*/ 149820 w 5155114"/>
              <a:gd name="connsiteY7" fmla="*/ 2256118 h 3765177"/>
              <a:gd name="connsiteX8" fmla="*/ 194643 w 5155114"/>
              <a:gd name="connsiteY8" fmla="*/ 2390588 h 3765177"/>
              <a:gd name="connsiteX9" fmla="*/ 284290 w 5155114"/>
              <a:gd name="connsiteY9" fmla="*/ 2599765 h 3765177"/>
              <a:gd name="connsiteX10" fmla="*/ 403820 w 5155114"/>
              <a:gd name="connsiteY10" fmla="*/ 2943412 h 3765177"/>
              <a:gd name="connsiteX11" fmla="*/ 448643 w 5155114"/>
              <a:gd name="connsiteY11" fmla="*/ 3018118 h 3765177"/>
              <a:gd name="connsiteX12" fmla="*/ 493467 w 5155114"/>
              <a:gd name="connsiteY12" fmla="*/ 3077882 h 3765177"/>
              <a:gd name="connsiteX13" fmla="*/ 568173 w 5155114"/>
              <a:gd name="connsiteY13" fmla="*/ 3182471 h 3765177"/>
              <a:gd name="connsiteX14" fmla="*/ 642879 w 5155114"/>
              <a:gd name="connsiteY14" fmla="*/ 3257177 h 3765177"/>
              <a:gd name="connsiteX15" fmla="*/ 732526 w 5155114"/>
              <a:gd name="connsiteY15" fmla="*/ 3272118 h 3765177"/>
              <a:gd name="connsiteX16" fmla="*/ 852055 w 5155114"/>
              <a:gd name="connsiteY16" fmla="*/ 3272118 h 3765177"/>
              <a:gd name="connsiteX17" fmla="*/ 926761 w 5155114"/>
              <a:gd name="connsiteY17" fmla="*/ 3287059 h 3765177"/>
              <a:gd name="connsiteX18" fmla="*/ 1061231 w 5155114"/>
              <a:gd name="connsiteY18" fmla="*/ 3302000 h 3765177"/>
              <a:gd name="connsiteX19" fmla="*/ 1195702 w 5155114"/>
              <a:gd name="connsiteY19" fmla="*/ 3331882 h 3765177"/>
              <a:gd name="connsiteX20" fmla="*/ 1330173 w 5155114"/>
              <a:gd name="connsiteY20" fmla="*/ 3346824 h 3765177"/>
              <a:gd name="connsiteX21" fmla="*/ 1434761 w 5155114"/>
              <a:gd name="connsiteY21" fmla="*/ 3361765 h 3765177"/>
              <a:gd name="connsiteX22" fmla="*/ 1673820 w 5155114"/>
              <a:gd name="connsiteY22" fmla="*/ 3391647 h 3765177"/>
              <a:gd name="connsiteX23" fmla="*/ 1778408 w 5155114"/>
              <a:gd name="connsiteY23" fmla="*/ 3421530 h 3765177"/>
              <a:gd name="connsiteX24" fmla="*/ 2136996 w 5155114"/>
              <a:gd name="connsiteY24" fmla="*/ 3481294 h 3765177"/>
              <a:gd name="connsiteX25" fmla="*/ 2286408 w 5155114"/>
              <a:gd name="connsiteY25" fmla="*/ 3526118 h 3765177"/>
              <a:gd name="connsiteX26" fmla="*/ 2450761 w 5155114"/>
              <a:gd name="connsiteY26" fmla="*/ 3570941 h 3765177"/>
              <a:gd name="connsiteX27" fmla="*/ 2525467 w 5155114"/>
              <a:gd name="connsiteY27" fmla="*/ 3615765 h 3765177"/>
              <a:gd name="connsiteX28" fmla="*/ 2615114 w 5155114"/>
              <a:gd name="connsiteY28" fmla="*/ 3630706 h 3765177"/>
              <a:gd name="connsiteX29" fmla="*/ 2674879 w 5155114"/>
              <a:gd name="connsiteY29" fmla="*/ 3645647 h 3765177"/>
              <a:gd name="connsiteX30" fmla="*/ 2764526 w 5155114"/>
              <a:gd name="connsiteY30" fmla="*/ 3690471 h 3765177"/>
              <a:gd name="connsiteX31" fmla="*/ 2928879 w 5155114"/>
              <a:gd name="connsiteY31" fmla="*/ 3720353 h 3765177"/>
              <a:gd name="connsiteX32" fmla="*/ 3138055 w 5155114"/>
              <a:gd name="connsiteY32" fmla="*/ 3690471 h 3765177"/>
              <a:gd name="connsiteX33" fmla="*/ 3197820 w 5155114"/>
              <a:gd name="connsiteY33" fmla="*/ 3675530 h 3765177"/>
              <a:gd name="connsiteX34" fmla="*/ 3406996 w 5155114"/>
              <a:gd name="connsiteY34" fmla="*/ 3690471 h 3765177"/>
              <a:gd name="connsiteX35" fmla="*/ 3466761 w 5155114"/>
              <a:gd name="connsiteY35" fmla="*/ 3705412 h 3765177"/>
              <a:gd name="connsiteX36" fmla="*/ 3765584 w 5155114"/>
              <a:gd name="connsiteY36" fmla="*/ 3735294 h 3765177"/>
              <a:gd name="connsiteX37" fmla="*/ 3825349 w 5155114"/>
              <a:gd name="connsiteY37" fmla="*/ 3720353 h 3765177"/>
              <a:gd name="connsiteX38" fmla="*/ 4094290 w 5155114"/>
              <a:gd name="connsiteY38" fmla="*/ 3750235 h 3765177"/>
              <a:gd name="connsiteX39" fmla="*/ 4154055 w 5155114"/>
              <a:gd name="connsiteY39" fmla="*/ 3735294 h 3765177"/>
              <a:gd name="connsiteX40" fmla="*/ 4482761 w 5155114"/>
              <a:gd name="connsiteY40" fmla="*/ 3735294 h 3765177"/>
              <a:gd name="connsiteX41" fmla="*/ 4647114 w 5155114"/>
              <a:gd name="connsiteY41" fmla="*/ 3750235 h 3765177"/>
              <a:gd name="connsiteX42" fmla="*/ 4706879 w 5155114"/>
              <a:gd name="connsiteY42" fmla="*/ 3735294 h 3765177"/>
              <a:gd name="connsiteX43" fmla="*/ 4811467 w 5155114"/>
              <a:gd name="connsiteY43" fmla="*/ 3750235 h 3765177"/>
              <a:gd name="connsiteX44" fmla="*/ 4960879 w 5155114"/>
              <a:gd name="connsiteY44" fmla="*/ 3750235 h 3765177"/>
              <a:gd name="connsiteX45" fmla="*/ 5020643 w 5155114"/>
              <a:gd name="connsiteY45" fmla="*/ 3735294 h 3765177"/>
              <a:gd name="connsiteX46" fmla="*/ 5080408 w 5155114"/>
              <a:gd name="connsiteY46" fmla="*/ 3750235 h 3765177"/>
              <a:gd name="connsiteX47" fmla="*/ 5125231 w 5155114"/>
              <a:gd name="connsiteY47" fmla="*/ 3765177 h 3765177"/>
              <a:gd name="connsiteX48" fmla="*/ 5155114 w 5155114"/>
              <a:gd name="connsiteY48" fmla="*/ 3750235 h 376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155114" h="3765177">
                <a:moveTo>
                  <a:pt x="45231" y="0"/>
                </a:moveTo>
                <a:cubicBezTo>
                  <a:pt x="30290" y="144431"/>
                  <a:pt x="1936" y="288100"/>
                  <a:pt x="408" y="433294"/>
                </a:cubicBezTo>
                <a:cubicBezTo>
                  <a:pt x="-3053" y="762133"/>
                  <a:pt x="16209" y="1090857"/>
                  <a:pt x="30290" y="1419412"/>
                </a:cubicBezTo>
                <a:cubicBezTo>
                  <a:pt x="31169" y="1439928"/>
                  <a:pt x="41855" y="1458922"/>
                  <a:pt x="45231" y="1479177"/>
                </a:cubicBezTo>
                <a:cubicBezTo>
                  <a:pt x="51832" y="1518784"/>
                  <a:pt x="54217" y="1558997"/>
                  <a:pt x="60173" y="1598706"/>
                </a:cubicBezTo>
                <a:cubicBezTo>
                  <a:pt x="69161" y="1658625"/>
                  <a:pt x="83364" y="1717782"/>
                  <a:pt x="90055" y="1778000"/>
                </a:cubicBezTo>
                <a:cubicBezTo>
                  <a:pt x="103905" y="1902653"/>
                  <a:pt x="117136" y="2027326"/>
                  <a:pt x="134879" y="2151530"/>
                </a:cubicBezTo>
                <a:cubicBezTo>
                  <a:pt x="139859" y="2186393"/>
                  <a:pt x="141279" y="2221953"/>
                  <a:pt x="149820" y="2256118"/>
                </a:cubicBezTo>
                <a:cubicBezTo>
                  <a:pt x="161279" y="2301955"/>
                  <a:pt x="177426" y="2346589"/>
                  <a:pt x="194643" y="2390588"/>
                </a:cubicBezTo>
                <a:cubicBezTo>
                  <a:pt x="222286" y="2461231"/>
                  <a:pt x="267833" y="2525712"/>
                  <a:pt x="284290" y="2599765"/>
                </a:cubicBezTo>
                <a:cubicBezTo>
                  <a:pt x="315286" y="2739241"/>
                  <a:pt x="321436" y="2806103"/>
                  <a:pt x="403820" y="2943412"/>
                </a:cubicBezTo>
                <a:cubicBezTo>
                  <a:pt x="418761" y="2968314"/>
                  <a:pt x="432534" y="2993955"/>
                  <a:pt x="448643" y="3018118"/>
                </a:cubicBezTo>
                <a:cubicBezTo>
                  <a:pt x="462456" y="3038838"/>
                  <a:pt x="480269" y="3056765"/>
                  <a:pt x="493467" y="3077882"/>
                </a:cubicBezTo>
                <a:cubicBezTo>
                  <a:pt x="604060" y="3254829"/>
                  <a:pt x="439995" y="3028658"/>
                  <a:pt x="568173" y="3182471"/>
                </a:cubicBezTo>
                <a:cubicBezTo>
                  <a:pt x="598822" y="3219249"/>
                  <a:pt x="592309" y="3240320"/>
                  <a:pt x="642879" y="3257177"/>
                </a:cubicBezTo>
                <a:cubicBezTo>
                  <a:pt x="671619" y="3266757"/>
                  <a:pt x="702644" y="3267138"/>
                  <a:pt x="732526" y="3272118"/>
                </a:cubicBezTo>
                <a:cubicBezTo>
                  <a:pt x="834985" y="3306271"/>
                  <a:pt x="707817" y="3272118"/>
                  <a:pt x="852055" y="3272118"/>
                </a:cubicBezTo>
                <a:cubicBezTo>
                  <a:pt x="877450" y="3272118"/>
                  <a:pt x="901621" y="3283468"/>
                  <a:pt x="926761" y="3287059"/>
                </a:cubicBezTo>
                <a:cubicBezTo>
                  <a:pt x="971407" y="3293437"/>
                  <a:pt x="1016745" y="3294586"/>
                  <a:pt x="1061231" y="3302000"/>
                </a:cubicBezTo>
                <a:cubicBezTo>
                  <a:pt x="1106523" y="3309549"/>
                  <a:pt x="1150410" y="3324333"/>
                  <a:pt x="1195702" y="3331882"/>
                </a:cubicBezTo>
                <a:cubicBezTo>
                  <a:pt x="1240188" y="3339296"/>
                  <a:pt x="1285422" y="3341230"/>
                  <a:pt x="1330173" y="3346824"/>
                </a:cubicBezTo>
                <a:cubicBezTo>
                  <a:pt x="1365118" y="3351192"/>
                  <a:pt x="1399840" y="3357210"/>
                  <a:pt x="1434761" y="3361765"/>
                </a:cubicBezTo>
                <a:lnTo>
                  <a:pt x="1673820" y="3391647"/>
                </a:lnTo>
                <a:cubicBezTo>
                  <a:pt x="1708683" y="3401608"/>
                  <a:pt x="1742803" y="3414683"/>
                  <a:pt x="1778408" y="3421530"/>
                </a:cubicBezTo>
                <a:cubicBezTo>
                  <a:pt x="1970225" y="3458418"/>
                  <a:pt x="1999405" y="3450719"/>
                  <a:pt x="2136996" y="3481294"/>
                </a:cubicBezTo>
                <a:cubicBezTo>
                  <a:pt x="2263017" y="3509298"/>
                  <a:pt x="2122523" y="3481422"/>
                  <a:pt x="2286408" y="3526118"/>
                </a:cubicBezTo>
                <a:cubicBezTo>
                  <a:pt x="2373106" y="3549763"/>
                  <a:pt x="2360458" y="3529894"/>
                  <a:pt x="2450761" y="3570941"/>
                </a:cubicBezTo>
                <a:cubicBezTo>
                  <a:pt x="2477199" y="3582958"/>
                  <a:pt x="2498175" y="3605841"/>
                  <a:pt x="2525467" y="3615765"/>
                </a:cubicBezTo>
                <a:cubicBezTo>
                  <a:pt x="2553938" y="3626118"/>
                  <a:pt x="2585408" y="3624765"/>
                  <a:pt x="2615114" y="3630706"/>
                </a:cubicBezTo>
                <a:cubicBezTo>
                  <a:pt x="2635250" y="3634733"/>
                  <a:pt x="2654957" y="3640667"/>
                  <a:pt x="2674879" y="3645647"/>
                </a:cubicBezTo>
                <a:cubicBezTo>
                  <a:pt x="2704761" y="3660588"/>
                  <a:pt x="2733128" y="3679053"/>
                  <a:pt x="2764526" y="3690471"/>
                </a:cubicBezTo>
                <a:cubicBezTo>
                  <a:pt x="2782197" y="3696897"/>
                  <a:pt x="2917659" y="3718483"/>
                  <a:pt x="2928879" y="3720353"/>
                </a:cubicBezTo>
                <a:cubicBezTo>
                  <a:pt x="2998604" y="3710392"/>
                  <a:pt x="3068580" y="3702050"/>
                  <a:pt x="3138055" y="3690471"/>
                </a:cubicBezTo>
                <a:cubicBezTo>
                  <a:pt x="3158310" y="3687095"/>
                  <a:pt x="3177285" y="3675530"/>
                  <a:pt x="3197820" y="3675530"/>
                </a:cubicBezTo>
                <a:cubicBezTo>
                  <a:pt x="3267723" y="3675530"/>
                  <a:pt x="3337271" y="3685491"/>
                  <a:pt x="3406996" y="3690471"/>
                </a:cubicBezTo>
                <a:cubicBezTo>
                  <a:pt x="3426918" y="3695451"/>
                  <a:pt x="3446557" y="3701739"/>
                  <a:pt x="3466761" y="3705412"/>
                </a:cubicBezTo>
                <a:cubicBezTo>
                  <a:pt x="3572909" y="3724711"/>
                  <a:pt x="3651892" y="3726549"/>
                  <a:pt x="3765584" y="3735294"/>
                </a:cubicBezTo>
                <a:cubicBezTo>
                  <a:pt x="3785506" y="3730314"/>
                  <a:pt x="3804814" y="3720353"/>
                  <a:pt x="3825349" y="3720353"/>
                </a:cubicBezTo>
                <a:cubicBezTo>
                  <a:pt x="3989392" y="3720353"/>
                  <a:pt x="3985985" y="3723159"/>
                  <a:pt x="4094290" y="3750235"/>
                </a:cubicBezTo>
                <a:cubicBezTo>
                  <a:pt x="4114212" y="3745255"/>
                  <a:pt x="4133520" y="3735294"/>
                  <a:pt x="4154055" y="3735294"/>
                </a:cubicBezTo>
                <a:cubicBezTo>
                  <a:pt x="4500972" y="3735294"/>
                  <a:pt x="4340178" y="3782820"/>
                  <a:pt x="4482761" y="3735294"/>
                </a:cubicBezTo>
                <a:cubicBezTo>
                  <a:pt x="4537545" y="3740274"/>
                  <a:pt x="4592104" y="3750235"/>
                  <a:pt x="4647114" y="3750235"/>
                </a:cubicBezTo>
                <a:cubicBezTo>
                  <a:pt x="4667649" y="3750235"/>
                  <a:pt x="4686344" y="3735294"/>
                  <a:pt x="4706879" y="3735294"/>
                </a:cubicBezTo>
                <a:cubicBezTo>
                  <a:pt x="4742096" y="3735294"/>
                  <a:pt x="4776604" y="3745255"/>
                  <a:pt x="4811467" y="3750235"/>
                </a:cubicBezTo>
                <a:cubicBezTo>
                  <a:pt x="4950283" y="3715531"/>
                  <a:pt x="4777709" y="3750235"/>
                  <a:pt x="4960879" y="3750235"/>
                </a:cubicBezTo>
                <a:cubicBezTo>
                  <a:pt x="4981413" y="3750235"/>
                  <a:pt x="5000722" y="3740274"/>
                  <a:pt x="5020643" y="3735294"/>
                </a:cubicBezTo>
                <a:cubicBezTo>
                  <a:pt x="5040565" y="3740274"/>
                  <a:pt x="5060663" y="3744594"/>
                  <a:pt x="5080408" y="3750235"/>
                </a:cubicBezTo>
                <a:cubicBezTo>
                  <a:pt x="5095551" y="3754562"/>
                  <a:pt x="5109482" y="3765177"/>
                  <a:pt x="5125231" y="3765177"/>
                </a:cubicBezTo>
                <a:cubicBezTo>
                  <a:pt x="5136368" y="3765177"/>
                  <a:pt x="5145153" y="3755216"/>
                  <a:pt x="5155114" y="3750235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603981" y="2061884"/>
            <a:ext cx="552823" cy="524058"/>
          </a:xfrm>
          <a:custGeom>
            <a:avLst/>
            <a:gdLst>
              <a:gd name="connsiteX0" fmla="*/ 0 w 552823"/>
              <a:gd name="connsiteY0" fmla="*/ 0 h 524058"/>
              <a:gd name="connsiteX1" fmla="*/ 29882 w 552823"/>
              <a:gd name="connsiteY1" fmla="*/ 74706 h 524058"/>
              <a:gd name="connsiteX2" fmla="*/ 74706 w 552823"/>
              <a:gd name="connsiteY2" fmla="*/ 164353 h 524058"/>
              <a:gd name="connsiteX3" fmla="*/ 119529 w 552823"/>
              <a:gd name="connsiteY3" fmla="*/ 194235 h 524058"/>
              <a:gd name="connsiteX4" fmla="*/ 149412 w 552823"/>
              <a:gd name="connsiteY4" fmla="*/ 224118 h 524058"/>
              <a:gd name="connsiteX5" fmla="*/ 194235 w 552823"/>
              <a:gd name="connsiteY5" fmla="*/ 254000 h 524058"/>
              <a:gd name="connsiteX6" fmla="*/ 283882 w 552823"/>
              <a:gd name="connsiteY6" fmla="*/ 313765 h 524058"/>
              <a:gd name="connsiteX7" fmla="*/ 358588 w 552823"/>
              <a:gd name="connsiteY7" fmla="*/ 358588 h 524058"/>
              <a:gd name="connsiteX8" fmla="*/ 418353 w 552823"/>
              <a:gd name="connsiteY8" fmla="*/ 433294 h 524058"/>
              <a:gd name="connsiteX9" fmla="*/ 448235 w 552823"/>
              <a:gd name="connsiteY9" fmla="*/ 463177 h 524058"/>
              <a:gd name="connsiteX10" fmla="*/ 508000 w 552823"/>
              <a:gd name="connsiteY10" fmla="*/ 478118 h 524058"/>
              <a:gd name="connsiteX11" fmla="*/ 552823 w 552823"/>
              <a:gd name="connsiteY11" fmla="*/ 508000 h 52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823" h="524058">
                <a:moveTo>
                  <a:pt x="0" y="0"/>
                </a:moveTo>
                <a:cubicBezTo>
                  <a:pt x="9961" y="24902"/>
                  <a:pt x="20465" y="49593"/>
                  <a:pt x="29882" y="74706"/>
                </a:cubicBezTo>
                <a:cubicBezTo>
                  <a:pt x="44465" y="113595"/>
                  <a:pt x="42969" y="132616"/>
                  <a:pt x="74706" y="164353"/>
                </a:cubicBezTo>
                <a:cubicBezTo>
                  <a:pt x="87403" y="177050"/>
                  <a:pt x="105507" y="183017"/>
                  <a:pt x="119529" y="194235"/>
                </a:cubicBezTo>
                <a:cubicBezTo>
                  <a:pt x="130529" y="203035"/>
                  <a:pt x="138412" y="215318"/>
                  <a:pt x="149412" y="224118"/>
                </a:cubicBezTo>
                <a:cubicBezTo>
                  <a:pt x="163434" y="235336"/>
                  <a:pt x="180440" y="242504"/>
                  <a:pt x="194235" y="254000"/>
                </a:cubicBezTo>
                <a:cubicBezTo>
                  <a:pt x="268849" y="316178"/>
                  <a:pt x="205110" y="287508"/>
                  <a:pt x="283882" y="313765"/>
                </a:cubicBezTo>
                <a:cubicBezTo>
                  <a:pt x="359602" y="389483"/>
                  <a:pt x="261605" y="300398"/>
                  <a:pt x="358588" y="358588"/>
                </a:cubicBezTo>
                <a:cubicBezTo>
                  <a:pt x="386339" y="375239"/>
                  <a:pt x="399560" y="409803"/>
                  <a:pt x="418353" y="433294"/>
                </a:cubicBezTo>
                <a:cubicBezTo>
                  <a:pt x="427153" y="444294"/>
                  <a:pt x="435635" y="456877"/>
                  <a:pt x="448235" y="463177"/>
                </a:cubicBezTo>
                <a:cubicBezTo>
                  <a:pt x="466602" y="472361"/>
                  <a:pt x="488078" y="473138"/>
                  <a:pt x="508000" y="478118"/>
                </a:cubicBezTo>
                <a:cubicBezTo>
                  <a:pt x="541789" y="528801"/>
                  <a:pt x="525185" y="535638"/>
                  <a:pt x="552823" y="50800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992454" y="200212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5277" y="6200588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1 (Z</a:t>
            </a:r>
            <a:r>
              <a:rPr lang="en-US" sz="2800" baseline="-25000" dirty="0" smtClean="0">
                <a:latin typeface="Avenir Book"/>
              </a:rPr>
              <a:t>1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2287" y="3887694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2 (Z</a:t>
            </a:r>
            <a:r>
              <a:rPr lang="en-US" sz="2800" baseline="-25000" dirty="0" smtClean="0">
                <a:latin typeface="Avenir Book"/>
              </a:rPr>
              <a:t>2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4933" y="5486410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Low fitness</a:t>
            </a:r>
            <a:endParaRPr lang="en-US" sz="2800" dirty="0">
              <a:latin typeface="Avenir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2454" y="1842111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High fitness</a:t>
            </a:r>
            <a:endParaRPr lang="en-US" sz="2800" dirty="0">
              <a:latin typeface="Avenir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7629" y="3256279"/>
            <a:ext cx="6820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venir Book"/>
              </a:rPr>
              <a:t>X</a:t>
            </a:r>
            <a:endParaRPr lang="en-US" sz="2800" dirty="0">
              <a:solidFill>
                <a:srgbClr val="0000FF"/>
              </a:solidFill>
              <a:latin typeface="Avenir Book"/>
            </a:endParaRPr>
          </a:p>
        </p:txBody>
      </p:sp>
      <p:sp>
        <p:nvSpPr>
          <p:cNvPr id="26" name="Arc 25"/>
          <p:cNvSpPr/>
          <p:nvPr/>
        </p:nvSpPr>
        <p:spPr>
          <a:xfrm>
            <a:off x="2439281" y="-956236"/>
            <a:ext cx="7959778" cy="6665485"/>
          </a:xfrm>
          <a:prstGeom prst="arc">
            <a:avLst>
              <a:gd name="adj1" fmla="val 5361363"/>
              <a:gd name="adj2" fmla="val 10832683"/>
            </a:avLst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Context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pic>
        <p:nvPicPr>
          <p:cNvPr id="4" name="Picture 3" descr="American_green_tree_frog_range_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27" y="2283751"/>
            <a:ext cx="5552315" cy="3827183"/>
          </a:xfrm>
          <a:prstGeom prst="rect">
            <a:avLst/>
          </a:prstGeom>
        </p:spPr>
      </p:pic>
      <p:pic>
        <p:nvPicPr>
          <p:cNvPr id="3" name="Picture 2" descr="la_green_tree_fr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5" y="1936392"/>
            <a:ext cx="2743200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7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52400" y="427321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Fitness landscapes &amp; trade-offs 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04800" y="143437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76803" y="2211296"/>
            <a:ext cx="5259296" cy="3780117"/>
            <a:chOff x="463175" y="2330824"/>
            <a:chExt cx="5259296" cy="37801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3176" y="2330824"/>
              <a:ext cx="0" cy="3780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3175" y="6110941"/>
              <a:ext cx="5259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735277" y="6230470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1 (Z</a:t>
            </a:r>
            <a:r>
              <a:rPr lang="en-US" sz="2800" baseline="-25000" dirty="0" smtClean="0">
                <a:latin typeface="Avenir Book"/>
              </a:rPr>
              <a:t>1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2287" y="3917576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2 (Z</a:t>
            </a:r>
            <a:r>
              <a:rPr lang="en-US" sz="2800" baseline="-25000" dirty="0" smtClean="0">
                <a:latin typeface="Avenir Book"/>
              </a:rPr>
              <a:t>2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9" name="TextBox 18"/>
          <p:cNvSpPr txBox="1"/>
          <p:nvPr/>
        </p:nvSpPr>
        <p:spPr>
          <a:xfrm rot="4478723">
            <a:off x="1376249" y="2059979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Low fitness</a:t>
            </a:r>
            <a:endParaRPr lang="en-US" sz="2800" dirty="0">
              <a:latin typeface="Avenir Book"/>
            </a:endParaRPr>
          </a:p>
        </p:txBody>
      </p:sp>
      <p:sp>
        <p:nvSpPr>
          <p:cNvPr id="20" name="TextBox 19"/>
          <p:cNvSpPr txBox="1"/>
          <p:nvPr/>
        </p:nvSpPr>
        <p:spPr>
          <a:xfrm rot="4408777">
            <a:off x="5683633" y="2441117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High fitness</a:t>
            </a:r>
            <a:endParaRPr lang="en-US" sz="2800" dirty="0">
              <a:latin typeface="Avenir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7629" y="3286161"/>
            <a:ext cx="6820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venir Book"/>
              </a:rPr>
              <a:t>X</a:t>
            </a:r>
            <a:endParaRPr lang="en-US" sz="2800" dirty="0">
              <a:solidFill>
                <a:srgbClr val="0000FF"/>
              </a:solidFill>
              <a:latin typeface="Avenir Boo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76803" y="3008251"/>
            <a:ext cx="3436491" cy="2983162"/>
          </a:xfrm>
          <a:prstGeom prst="line">
            <a:avLst/>
          </a:prstGeom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85647" y="1871993"/>
            <a:ext cx="1150452" cy="41194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10" y="1860042"/>
            <a:ext cx="1150452" cy="41194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69508" y="1860042"/>
            <a:ext cx="1150452" cy="41194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09478" y="1860042"/>
            <a:ext cx="1150452" cy="41194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79312" y="1863032"/>
            <a:ext cx="1150452" cy="41194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33939" y="1851081"/>
            <a:ext cx="1150452" cy="41194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19699" y="1860042"/>
            <a:ext cx="1150452" cy="41194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41037" y="1848091"/>
            <a:ext cx="1150452" cy="41194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06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93" y="2774021"/>
            <a:ext cx="8049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What if there are different environments (genotypes)? </a:t>
            </a:r>
            <a:r>
              <a:rPr lang="en-US" sz="2400" dirty="0">
                <a:solidFill>
                  <a:schemeClr val="tx2"/>
                </a:solidFill>
                <a:latin typeface="Avenir Book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Avenir Book"/>
              </a:rPr>
            </a:b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(in which total allocation to Z</a:t>
            </a:r>
            <a:r>
              <a:rPr lang="en-US" sz="2400" baseline="-25000" dirty="0" smtClean="0">
                <a:solidFill>
                  <a:schemeClr val="tx2"/>
                </a:solidFill>
                <a:latin typeface="Avenir Book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 and Z</a:t>
            </a:r>
            <a:r>
              <a:rPr lang="en-US" sz="2400" baseline="-25000" dirty="0" smtClean="0">
                <a:solidFill>
                  <a:schemeClr val="tx2"/>
                </a:solidFill>
                <a:latin typeface="Avenir Book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 is greater or lesser?)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7899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52400" y="427321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Fitness landscapes &amp; trade-offs 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04800" y="143437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76803" y="2211296"/>
            <a:ext cx="5259296" cy="3780117"/>
            <a:chOff x="463175" y="2330824"/>
            <a:chExt cx="5259296" cy="37801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3176" y="2330824"/>
              <a:ext cx="0" cy="3780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3175" y="6110941"/>
              <a:ext cx="5259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735277" y="6230470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1 (Z</a:t>
            </a:r>
            <a:r>
              <a:rPr lang="en-US" sz="2800" baseline="-25000" dirty="0" smtClean="0">
                <a:latin typeface="Avenir Book"/>
              </a:rPr>
              <a:t>1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2287" y="3917576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2 (Z</a:t>
            </a:r>
            <a:r>
              <a:rPr lang="en-US" sz="2800" baseline="-25000" dirty="0" smtClean="0">
                <a:latin typeface="Avenir Book"/>
              </a:rPr>
              <a:t>2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91744" y="3262248"/>
            <a:ext cx="3122726" cy="2729161"/>
          </a:xfrm>
          <a:prstGeom prst="line">
            <a:avLst/>
          </a:prstGeom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94734" y="2234309"/>
            <a:ext cx="4359854" cy="3757104"/>
          </a:xfrm>
          <a:prstGeom prst="line">
            <a:avLst/>
          </a:prstGeom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76803" y="4490411"/>
            <a:ext cx="1658474" cy="1501002"/>
          </a:xfrm>
          <a:prstGeom prst="line">
            <a:avLst/>
          </a:prstGeom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423192">
            <a:off x="2262817" y="3829879"/>
            <a:ext cx="480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High resource acquisition</a:t>
            </a:r>
            <a:endParaRPr lang="en-US" sz="2800" dirty="0">
              <a:latin typeface="Avenir Book"/>
            </a:endParaRPr>
          </a:p>
        </p:txBody>
      </p:sp>
      <p:sp>
        <p:nvSpPr>
          <p:cNvPr id="32" name="TextBox 31"/>
          <p:cNvSpPr txBox="1"/>
          <p:nvPr/>
        </p:nvSpPr>
        <p:spPr>
          <a:xfrm rot="2484444">
            <a:off x="1489707" y="4789691"/>
            <a:ext cx="324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Low resources</a:t>
            </a:r>
            <a:endParaRPr lang="en-US" sz="28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5934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52400" y="427321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Alternative interpretation: 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04800" y="143437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76803" y="2211296"/>
            <a:ext cx="5259296" cy="3780117"/>
            <a:chOff x="463175" y="2330824"/>
            <a:chExt cx="5259296" cy="37801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3176" y="2330824"/>
              <a:ext cx="0" cy="3780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3175" y="6110941"/>
              <a:ext cx="5259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735277" y="6230470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1 (Z</a:t>
            </a:r>
            <a:r>
              <a:rPr lang="en-US" sz="2800" baseline="-25000" dirty="0" smtClean="0">
                <a:latin typeface="Avenir Book"/>
              </a:rPr>
              <a:t>1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2287" y="3917576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2 (Z</a:t>
            </a:r>
            <a:r>
              <a:rPr lang="en-US" sz="2800" baseline="-25000" dirty="0" smtClean="0">
                <a:latin typeface="Avenir Book"/>
              </a:rPr>
              <a:t>2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53512" y="3146614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89354" y="3603218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270632" y="227644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077147" y="3079971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85707" y="395284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663748" y="3529112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369517" y="5350121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179192" y="426362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887063" y="364804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795623" y="450148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767670" y="5036052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887216" y="431860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643684" y="4074760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643684" y="3146614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552244" y="4853172"/>
            <a:ext cx="182880" cy="182880"/>
          </a:xfrm>
          <a:prstGeom prst="ellipse">
            <a:avLst/>
          </a:prstGeom>
          <a:solidFill>
            <a:srgbClr val="4F622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80235" y="2793998"/>
            <a:ext cx="4049059" cy="27503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4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52400" y="427321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Alternative interpretation: 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04800" y="143437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76803" y="2211296"/>
            <a:ext cx="5259296" cy="3780117"/>
            <a:chOff x="463175" y="2330824"/>
            <a:chExt cx="5259296" cy="37801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63176" y="2330824"/>
              <a:ext cx="0" cy="3780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3175" y="6110941"/>
              <a:ext cx="5259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735277" y="6230470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1 (Z</a:t>
            </a:r>
            <a:r>
              <a:rPr lang="en-US" sz="2800" baseline="-25000" dirty="0" smtClean="0">
                <a:latin typeface="Avenir Book"/>
              </a:rPr>
              <a:t>1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2287" y="3917576"/>
            <a:ext cx="23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Trait 2 (Z</a:t>
            </a:r>
            <a:r>
              <a:rPr lang="en-US" sz="2800" baseline="-25000" dirty="0" smtClean="0">
                <a:latin typeface="Avenir Book"/>
              </a:rPr>
              <a:t>2</a:t>
            </a:r>
            <a:r>
              <a:rPr lang="en-US" sz="2800" dirty="0" smtClean="0">
                <a:latin typeface="Avenir Book"/>
              </a:rPr>
              <a:t>)</a:t>
            </a:r>
            <a:endParaRPr lang="en-US" sz="2800" dirty="0">
              <a:latin typeface="Avenir Book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53512" y="3146614"/>
            <a:ext cx="182880" cy="1828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89354" y="3603218"/>
            <a:ext cx="182880" cy="1828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270632" y="2276440"/>
            <a:ext cx="182880" cy="18288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077147" y="3079971"/>
            <a:ext cx="182880" cy="18288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85707" y="3952840"/>
            <a:ext cx="182880" cy="1828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663748" y="3529112"/>
            <a:ext cx="182880" cy="18288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369517" y="5350121"/>
            <a:ext cx="182880" cy="1828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179192" y="42636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887063" y="36480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795623" y="4501480"/>
            <a:ext cx="182880" cy="1828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767670" y="5036052"/>
            <a:ext cx="182880" cy="1828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887216" y="4318600"/>
            <a:ext cx="182880" cy="1828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643684" y="40747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643684" y="3146614"/>
            <a:ext cx="182880" cy="1828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552244" y="4853172"/>
            <a:ext cx="182880" cy="1828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62032" y="2166467"/>
            <a:ext cx="2020064" cy="172302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42087" y="2886625"/>
            <a:ext cx="1717940" cy="115227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68145" y="3741252"/>
            <a:ext cx="1683573" cy="62874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799970" y="4326941"/>
            <a:ext cx="2262062" cy="62874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40000" y="5036052"/>
            <a:ext cx="1228145" cy="49694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53574" y="4038900"/>
            <a:ext cx="226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/>
              </a:rPr>
              <a:t>Trade-off hidden by variation in resource acquisition</a:t>
            </a:r>
            <a:endParaRPr lang="en-US" sz="24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3873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560192" y="2652980"/>
            <a:ext cx="816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So, if the environment changes, what would we expect in terms of the response of Z</a:t>
            </a:r>
            <a:r>
              <a:rPr lang="en-US" sz="2400" baseline="-25000" dirty="0" smtClean="0">
                <a:solidFill>
                  <a:schemeClr val="tx2"/>
                </a:solidFill>
                <a:latin typeface="Avenir Book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 and Z</a:t>
            </a:r>
            <a:r>
              <a:rPr lang="en-US" sz="2400" baseline="-25000" dirty="0" smtClean="0">
                <a:solidFill>
                  <a:schemeClr val="tx2"/>
                </a:solidFill>
                <a:latin typeface="Avenir Book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8824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8" y="2401041"/>
            <a:ext cx="4064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565" y="670112"/>
            <a:ext cx="4216400" cy="580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" y="5144241"/>
            <a:ext cx="3670300" cy="41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73727"/>
            <a:ext cx="282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</a:rPr>
              <a:t>From </a:t>
            </a:r>
            <a:r>
              <a:rPr lang="en-US" dirty="0" err="1" smtClean="0">
                <a:latin typeface="Avenir Book"/>
              </a:rPr>
              <a:t>Kerfoot</a:t>
            </a:r>
            <a:r>
              <a:rPr lang="en-US" dirty="0" smtClean="0">
                <a:latin typeface="Avenir Book"/>
              </a:rPr>
              <a:t> et al. (1985)</a:t>
            </a:r>
            <a:endParaRPr lang="en-US" dirty="0">
              <a:latin typeface="Avenir Book"/>
            </a:endParaRPr>
          </a:p>
        </p:txBody>
      </p:sp>
      <p:pic>
        <p:nvPicPr>
          <p:cNvPr id="8" name="Picture 7" descr="Daphnia_rosea1lar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7" y="343644"/>
            <a:ext cx="1807883" cy="18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6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" y="2814310"/>
            <a:ext cx="8706205" cy="86122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52400" y="666377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Demographic Compensation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927425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942" y="4147369"/>
            <a:ext cx="51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/>
              </a:rPr>
              <a:t>= </a:t>
            </a:r>
            <a:r>
              <a:rPr lang="en-US" sz="2400" dirty="0">
                <a:latin typeface="Avenir Book"/>
              </a:rPr>
              <a:t>"</a:t>
            </a:r>
            <a:r>
              <a:rPr lang="en-US" sz="2400" dirty="0" smtClean="0">
                <a:latin typeface="Avenir Book"/>
              </a:rPr>
              <a:t>Trade-off" (between vital rates)</a:t>
            </a:r>
            <a:endParaRPr lang="en-US" sz="2400" dirty="0">
              <a:latin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76" y="5244351"/>
            <a:ext cx="797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i.e., deleterious environmental change is expected to reduce vital rates (thus reducing population growth).  Demographic Compensation can buffer this response (at the extreme, another vital rate will increase).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8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Their perspective: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924" y="1588281"/>
            <a:ext cx="6045947" cy="52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2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Context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8" y="1588281"/>
            <a:ext cx="6045947" cy="528466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320118" y="2554938"/>
            <a:ext cx="2226235" cy="1359647"/>
          </a:xfrm>
          <a:prstGeom prst="line">
            <a:avLst/>
          </a:prstGeom>
          <a:ln w="57150" cmpd="sng">
            <a:solidFill>
              <a:srgbClr val="ECC1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38014" y="2838824"/>
            <a:ext cx="1804927" cy="1258049"/>
          </a:xfrm>
          <a:prstGeom prst="line">
            <a:avLst/>
          </a:prstGeom>
          <a:ln w="57150" cmpd="sng">
            <a:solidFill>
              <a:srgbClr val="ECC11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20118" y="3033056"/>
            <a:ext cx="2226235" cy="552823"/>
          </a:xfrm>
          <a:prstGeom prst="line">
            <a:avLst/>
          </a:prstGeom>
          <a:ln w="38100" cmpd="sng">
            <a:solidFill>
              <a:srgbClr val="119F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38014" y="2838824"/>
            <a:ext cx="2256152" cy="433291"/>
          </a:xfrm>
          <a:prstGeom prst="line">
            <a:avLst/>
          </a:prstGeom>
          <a:ln w="38100" cmpd="sng">
            <a:solidFill>
              <a:srgbClr val="119F47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33879" y="1374593"/>
            <a:ext cx="17965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Book"/>
              </a:rPr>
              <a:t>My view:</a:t>
            </a:r>
            <a:endParaRPr lang="en-US" sz="3200" dirty="0">
              <a:latin typeface="Avenir Book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5142" y="2333813"/>
            <a:ext cx="2330824" cy="1775011"/>
            <a:chOff x="3406588" y="2333813"/>
            <a:chExt cx="2330824" cy="1775011"/>
          </a:xfrm>
          <a:effectLst/>
        </p:grpSpPr>
        <p:cxnSp>
          <p:nvCxnSpPr>
            <p:cNvPr id="16" name="Straight Connector 15"/>
            <p:cNvCxnSpPr/>
            <p:nvPr/>
          </p:nvCxnSpPr>
          <p:spPr>
            <a:xfrm>
              <a:off x="3406588" y="2333813"/>
              <a:ext cx="14941" cy="1775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39460" y="4096873"/>
              <a:ext cx="2297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230438" y="4467416"/>
            <a:ext cx="2838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</a:rPr>
              <a:t>1) DC doesn't require negative correlation across space</a:t>
            </a:r>
          </a:p>
          <a:p>
            <a:r>
              <a:rPr lang="en-US" dirty="0" smtClean="0">
                <a:latin typeface="Avenir Book"/>
              </a:rPr>
              <a:t>2) But, at most, an inverse response to change</a:t>
            </a:r>
          </a:p>
          <a:p>
            <a:r>
              <a:rPr lang="en-US" dirty="0" smtClean="0">
                <a:latin typeface="Avenir Book"/>
              </a:rPr>
              <a:t>3) Which buffers response to the change</a:t>
            </a:r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3377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Context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pic>
        <p:nvPicPr>
          <p:cNvPr id="4" name="Picture 3" descr="American_green_tree_frog_range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04" y="1696041"/>
            <a:ext cx="2931433" cy="2020622"/>
          </a:xfrm>
          <a:prstGeom prst="rect">
            <a:avLst/>
          </a:prstGeom>
        </p:spPr>
      </p:pic>
      <p:pic>
        <p:nvPicPr>
          <p:cNvPr id="3" name="Picture 2" descr="la_green_tree_fr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73" y="1446317"/>
            <a:ext cx="1448316" cy="1260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588" y="3686780"/>
            <a:ext cx="715682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What accounts for the distributional limit?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>
                <a:latin typeface="Avenir Book"/>
              </a:rPr>
              <a:t>d</a:t>
            </a:r>
            <a:r>
              <a:rPr lang="en-US" sz="2800" dirty="0" smtClean="0">
                <a:latin typeface="Avenir Book"/>
              </a:rPr>
              <a:t>ispersal (perhaps with </a:t>
            </a:r>
            <a:r>
              <a:rPr lang="en-US" sz="2800" dirty="0" err="1" smtClean="0">
                <a:latin typeface="Avenir Book"/>
              </a:rPr>
              <a:t>Allee</a:t>
            </a:r>
            <a:r>
              <a:rPr lang="en-US" sz="2800" dirty="0" smtClean="0">
                <a:latin typeface="Avenir Book"/>
              </a:rPr>
              <a:t> effects)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>
                <a:latin typeface="Avenir Book"/>
              </a:rPr>
              <a:t>b</a:t>
            </a:r>
            <a:r>
              <a:rPr lang="en-US" sz="2800" dirty="0" smtClean="0">
                <a:latin typeface="Avenir Book"/>
              </a:rPr>
              <a:t>iotic and abiotic factors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If environmental factors, then: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l-GR" sz="2800" dirty="0" smtClean="0">
                <a:latin typeface="Avenir Book"/>
              </a:rPr>
              <a:t>λ</a:t>
            </a:r>
            <a:r>
              <a:rPr lang="en-US" sz="2800" dirty="0" smtClean="0">
                <a:latin typeface="Avenir Book"/>
              </a:rPr>
              <a:t>(N≈0) &gt; 1 within distribution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err="1" smtClean="0">
                <a:latin typeface="Avenir Book"/>
              </a:rPr>
              <a:t>λ</a:t>
            </a:r>
            <a:r>
              <a:rPr lang="en-US" sz="2800" dirty="0" smtClean="0">
                <a:latin typeface="Avenir Book"/>
              </a:rPr>
              <a:t>(N≈0) &lt; 1 outside of distribution</a:t>
            </a:r>
            <a:endParaRPr lang="en-US" sz="28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2892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Approach by </a:t>
            </a:r>
            <a:r>
              <a:rPr lang="en-US" dirty="0" err="1" smtClean="0">
                <a:cs typeface="Avenir Book"/>
              </a:rPr>
              <a:t>Villellas</a:t>
            </a:r>
            <a:r>
              <a:rPr lang="en-US" dirty="0" smtClean="0">
                <a:cs typeface="Avenir Book"/>
              </a:rPr>
              <a:t> et al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234" y="2383340"/>
            <a:ext cx="748552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latin typeface="Avenir Book"/>
              </a:rPr>
              <a:t>Obtain vital rates for many populations</a:t>
            </a:r>
          </a:p>
          <a:p>
            <a:pPr marL="514350" indent="-514350">
              <a:buAutoNum type="arabicParenR"/>
            </a:pPr>
            <a:endParaRPr lang="en-US" sz="2800" dirty="0">
              <a:latin typeface="Avenir Book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Avenir Book"/>
              </a:rPr>
              <a:t>Contribution of vital rate to </a:t>
            </a:r>
            <a:r>
              <a:rPr lang="en-US" sz="2800" dirty="0" err="1" smtClean="0">
                <a:latin typeface="Avenir Book"/>
              </a:rPr>
              <a:t>λ</a:t>
            </a:r>
            <a:endParaRPr lang="en-US" sz="2800" dirty="0" smtClean="0">
              <a:latin typeface="Avenir Book"/>
            </a:endParaRPr>
          </a:p>
          <a:p>
            <a:pPr marL="514350" indent="-514350">
              <a:buAutoNum type="arabicParenR"/>
            </a:pPr>
            <a:endParaRPr lang="en-US" sz="2800" dirty="0">
              <a:latin typeface="Avenir Book"/>
              <a:cs typeface="Avenir Book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Avenir Book"/>
                <a:cs typeface="Avenir Book"/>
              </a:rPr>
              <a:t>Assess correlations among rates</a:t>
            </a:r>
          </a:p>
          <a:p>
            <a:pPr marL="514350" indent="-514350">
              <a:buAutoNum type="arabicParenR"/>
            </a:pPr>
            <a:endParaRPr lang="en-US" sz="2800" dirty="0">
              <a:latin typeface="Avenir Book"/>
              <a:cs typeface="Avenir Book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Avenir Book"/>
                <a:cs typeface="Avenir Book"/>
              </a:rPr>
              <a:t>For 26 species with </a:t>
            </a:r>
            <a:r>
              <a:rPr lang="en-US" sz="2800" u="sng" dirty="0" smtClean="0">
                <a:latin typeface="Avenir Book"/>
                <a:cs typeface="Avenir Book"/>
              </a:rPr>
              <a:t>&gt;</a:t>
            </a:r>
            <a:r>
              <a:rPr lang="en-US" sz="2800" dirty="0" smtClean="0">
                <a:latin typeface="Avenir Book"/>
                <a:cs typeface="Avenir Book"/>
              </a:rPr>
              <a:t>6 pops.</a:t>
            </a:r>
            <a:endParaRPr lang="en-US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8727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52400" y="666377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Two analytic challenges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927425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76" y="3212354"/>
            <a:ext cx="8482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venir Book"/>
              </a:rPr>
              <a:t>Estimation of vital rates (from matrix)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venir Book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venir Book"/>
              </a:rPr>
              <a:t>Contributions of vital rates to 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λ</a:t>
            </a:r>
            <a:r>
              <a:rPr lang="en-US" sz="2800" dirty="0" smtClean="0">
                <a:latin typeface="Avenir Book"/>
              </a:rPr>
              <a:t> (via LTRE)</a:t>
            </a:r>
            <a:endParaRPr lang="en-US" sz="28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3485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57" y="2064866"/>
            <a:ext cx="7061200" cy="35052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52400" y="53796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Projection matrix</a:t>
            </a:r>
            <a:r>
              <a:rPr lang="en-US" dirty="0" smtClean="0">
                <a:latin typeface="Avenir Book"/>
                <a:cs typeface="Avenir Book"/>
                <a:sym typeface="Wingdings"/>
              </a:rPr>
              <a:t> vital rates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195316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04" y="2539998"/>
            <a:ext cx="2005106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latin typeface="Avenir Book"/>
              </a:rPr>
              <a:t>Seedbank</a:t>
            </a:r>
            <a:endParaRPr lang="en-US" dirty="0" smtClean="0">
              <a:latin typeface="Avenir Book"/>
            </a:endParaRPr>
          </a:p>
          <a:p>
            <a:pPr>
              <a:lnSpc>
                <a:spcPct val="90000"/>
              </a:lnSpc>
            </a:pPr>
            <a:endParaRPr lang="en-US" dirty="0">
              <a:latin typeface="Avenir Book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venir Book"/>
              </a:rPr>
              <a:t>Seedlings</a:t>
            </a:r>
          </a:p>
          <a:p>
            <a:pPr>
              <a:lnSpc>
                <a:spcPct val="90000"/>
              </a:lnSpc>
            </a:pPr>
            <a:endParaRPr lang="en-US" dirty="0">
              <a:latin typeface="Avenir Book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venir Book"/>
              </a:rPr>
              <a:t>Small juveniles</a:t>
            </a:r>
          </a:p>
          <a:p>
            <a:pPr>
              <a:lnSpc>
                <a:spcPct val="90000"/>
              </a:lnSpc>
            </a:pPr>
            <a:endParaRPr lang="en-US" dirty="0">
              <a:latin typeface="Avenir Book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venir Book"/>
              </a:rPr>
              <a:t>Large juveniles</a:t>
            </a:r>
          </a:p>
          <a:p>
            <a:pPr>
              <a:lnSpc>
                <a:spcPct val="90000"/>
              </a:lnSpc>
            </a:pPr>
            <a:endParaRPr lang="en-US" dirty="0">
              <a:latin typeface="Avenir Book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venir Book"/>
              </a:rPr>
              <a:t>Small adults</a:t>
            </a:r>
          </a:p>
          <a:p>
            <a:pPr>
              <a:lnSpc>
                <a:spcPct val="90000"/>
              </a:lnSpc>
            </a:pPr>
            <a:endParaRPr lang="en-US" dirty="0">
              <a:latin typeface="Avenir Book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venir Book"/>
              </a:rPr>
              <a:t>Large adults</a:t>
            </a:r>
          </a:p>
          <a:p>
            <a:pPr>
              <a:lnSpc>
                <a:spcPct val="90000"/>
              </a:lnSpc>
            </a:pPr>
            <a:endParaRPr lang="en-US" dirty="0">
              <a:latin typeface="Avenir Book"/>
            </a:endParaRPr>
          </a:p>
          <a:p>
            <a:pPr>
              <a:lnSpc>
                <a:spcPct val="90000"/>
              </a:lnSpc>
            </a:pPr>
            <a:endParaRPr lang="en-US" dirty="0">
              <a:latin typeface="Avenir Book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768353" y="2434434"/>
            <a:ext cx="1989299" cy="1018493"/>
          </a:xfrm>
          <a:custGeom>
            <a:avLst/>
            <a:gdLst>
              <a:gd name="connsiteX0" fmla="*/ 1643529 w 1989299"/>
              <a:gd name="connsiteY0" fmla="*/ 165332 h 1018493"/>
              <a:gd name="connsiteX1" fmla="*/ 1568823 w 1989299"/>
              <a:gd name="connsiteY1" fmla="*/ 150391 h 1018493"/>
              <a:gd name="connsiteX2" fmla="*/ 1404471 w 1989299"/>
              <a:gd name="connsiteY2" fmla="*/ 90627 h 1018493"/>
              <a:gd name="connsiteX3" fmla="*/ 1150471 w 1989299"/>
              <a:gd name="connsiteY3" fmla="*/ 60744 h 1018493"/>
              <a:gd name="connsiteX4" fmla="*/ 1090706 w 1989299"/>
              <a:gd name="connsiteY4" fmla="*/ 45803 h 1018493"/>
              <a:gd name="connsiteX5" fmla="*/ 1030941 w 1989299"/>
              <a:gd name="connsiteY5" fmla="*/ 15921 h 1018493"/>
              <a:gd name="connsiteX6" fmla="*/ 956235 w 1989299"/>
              <a:gd name="connsiteY6" fmla="*/ 980 h 1018493"/>
              <a:gd name="connsiteX7" fmla="*/ 836706 w 1989299"/>
              <a:gd name="connsiteY7" fmla="*/ 980 h 1018493"/>
              <a:gd name="connsiteX8" fmla="*/ 747059 w 1989299"/>
              <a:gd name="connsiteY8" fmla="*/ 15921 h 1018493"/>
              <a:gd name="connsiteX9" fmla="*/ 687294 w 1989299"/>
              <a:gd name="connsiteY9" fmla="*/ 980 h 1018493"/>
              <a:gd name="connsiteX10" fmla="*/ 567765 w 1989299"/>
              <a:gd name="connsiteY10" fmla="*/ 980 h 1018493"/>
              <a:gd name="connsiteX11" fmla="*/ 493059 w 1989299"/>
              <a:gd name="connsiteY11" fmla="*/ 15921 h 1018493"/>
              <a:gd name="connsiteX12" fmla="*/ 388471 w 1989299"/>
              <a:gd name="connsiteY12" fmla="*/ 15921 h 1018493"/>
              <a:gd name="connsiteX13" fmla="*/ 313765 w 1989299"/>
              <a:gd name="connsiteY13" fmla="*/ 75685 h 1018493"/>
              <a:gd name="connsiteX14" fmla="*/ 254000 w 1989299"/>
              <a:gd name="connsiteY14" fmla="*/ 105568 h 1018493"/>
              <a:gd name="connsiteX15" fmla="*/ 194235 w 1989299"/>
              <a:gd name="connsiteY15" fmla="*/ 150391 h 1018493"/>
              <a:gd name="connsiteX16" fmla="*/ 104588 w 1989299"/>
              <a:gd name="connsiteY16" fmla="*/ 254980 h 1018493"/>
              <a:gd name="connsiteX17" fmla="*/ 44823 w 1989299"/>
              <a:gd name="connsiteY17" fmla="*/ 359568 h 1018493"/>
              <a:gd name="connsiteX18" fmla="*/ 14941 w 1989299"/>
              <a:gd name="connsiteY18" fmla="*/ 449215 h 1018493"/>
              <a:gd name="connsiteX19" fmla="*/ 0 w 1989299"/>
              <a:gd name="connsiteY19" fmla="*/ 494038 h 1018493"/>
              <a:gd name="connsiteX20" fmla="*/ 14941 w 1989299"/>
              <a:gd name="connsiteY20" fmla="*/ 673332 h 1018493"/>
              <a:gd name="connsiteX21" fmla="*/ 29882 w 1989299"/>
              <a:gd name="connsiteY21" fmla="*/ 718156 h 1018493"/>
              <a:gd name="connsiteX22" fmla="*/ 44823 w 1989299"/>
              <a:gd name="connsiteY22" fmla="*/ 837685 h 1018493"/>
              <a:gd name="connsiteX23" fmla="*/ 134471 w 1989299"/>
              <a:gd name="connsiteY23" fmla="*/ 882509 h 1018493"/>
              <a:gd name="connsiteX24" fmla="*/ 179294 w 1989299"/>
              <a:gd name="connsiteY24" fmla="*/ 912391 h 1018493"/>
              <a:gd name="connsiteX25" fmla="*/ 283882 w 1989299"/>
              <a:gd name="connsiteY25" fmla="*/ 987097 h 1018493"/>
              <a:gd name="connsiteX26" fmla="*/ 478118 w 1989299"/>
              <a:gd name="connsiteY26" fmla="*/ 1002038 h 1018493"/>
              <a:gd name="connsiteX27" fmla="*/ 582706 w 1989299"/>
              <a:gd name="connsiteY27" fmla="*/ 1002038 h 1018493"/>
              <a:gd name="connsiteX28" fmla="*/ 881529 w 1989299"/>
              <a:gd name="connsiteY28" fmla="*/ 1016980 h 1018493"/>
              <a:gd name="connsiteX29" fmla="*/ 926353 w 1989299"/>
              <a:gd name="connsiteY29" fmla="*/ 1002038 h 1018493"/>
              <a:gd name="connsiteX30" fmla="*/ 1135529 w 1989299"/>
              <a:gd name="connsiteY30" fmla="*/ 1002038 h 1018493"/>
              <a:gd name="connsiteX31" fmla="*/ 1374588 w 1989299"/>
              <a:gd name="connsiteY31" fmla="*/ 1016980 h 1018493"/>
              <a:gd name="connsiteX32" fmla="*/ 1419412 w 1989299"/>
              <a:gd name="connsiteY32" fmla="*/ 1002038 h 1018493"/>
              <a:gd name="connsiteX33" fmla="*/ 1524000 w 1989299"/>
              <a:gd name="connsiteY33" fmla="*/ 1016980 h 1018493"/>
              <a:gd name="connsiteX34" fmla="*/ 1658471 w 1989299"/>
              <a:gd name="connsiteY34" fmla="*/ 1016980 h 1018493"/>
              <a:gd name="connsiteX35" fmla="*/ 1718235 w 1989299"/>
              <a:gd name="connsiteY35" fmla="*/ 1002038 h 1018493"/>
              <a:gd name="connsiteX36" fmla="*/ 1807882 w 1989299"/>
              <a:gd name="connsiteY36" fmla="*/ 987097 h 1018493"/>
              <a:gd name="connsiteX37" fmla="*/ 1852706 w 1989299"/>
              <a:gd name="connsiteY37" fmla="*/ 957215 h 1018493"/>
              <a:gd name="connsiteX38" fmla="*/ 1942353 w 1989299"/>
              <a:gd name="connsiteY38" fmla="*/ 912391 h 1018493"/>
              <a:gd name="connsiteX39" fmla="*/ 1972235 w 1989299"/>
              <a:gd name="connsiteY39" fmla="*/ 822744 h 1018493"/>
              <a:gd name="connsiteX40" fmla="*/ 1972235 w 1989299"/>
              <a:gd name="connsiteY40" fmla="*/ 374509 h 1018493"/>
              <a:gd name="connsiteX41" fmla="*/ 1912471 w 1989299"/>
              <a:gd name="connsiteY41" fmla="*/ 329685 h 1018493"/>
              <a:gd name="connsiteX42" fmla="*/ 1882588 w 1989299"/>
              <a:gd name="connsiteY42" fmla="*/ 299803 h 1018493"/>
              <a:gd name="connsiteX43" fmla="*/ 1837765 w 1989299"/>
              <a:gd name="connsiteY43" fmla="*/ 269921 h 1018493"/>
              <a:gd name="connsiteX44" fmla="*/ 1763059 w 1989299"/>
              <a:gd name="connsiteY44" fmla="*/ 210156 h 1018493"/>
              <a:gd name="connsiteX45" fmla="*/ 1718235 w 1989299"/>
              <a:gd name="connsiteY45" fmla="*/ 195215 h 1018493"/>
              <a:gd name="connsiteX46" fmla="*/ 1643529 w 1989299"/>
              <a:gd name="connsiteY46" fmla="*/ 165332 h 10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89299" h="1018493">
                <a:moveTo>
                  <a:pt x="1643529" y="165332"/>
                </a:moveTo>
                <a:cubicBezTo>
                  <a:pt x="1618627" y="160352"/>
                  <a:pt x="1592601" y="159308"/>
                  <a:pt x="1568823" y="150391"/>
                </a:cubicBezTo>
                <a:cubicBezTo>
                  <a:pt x="1427602" y="97434"/>
                  <a:pt x="1683739" y="125537"/>
                  <a:pt x="1404471" y="90627"/>
                </a:cubicBezTo>
                <a:cubicBezTo>
                  <a:pt x="1240190" y="70091"/>
                  <a:pt x="1324849" y="80119"/>
                  <a:pt x="1150471" y="60744"/>
                </a:cubicBezTo>
                <a:cubicBezTo>
                  <a:pt x="1130549" y="55764"/>
                  <a:pt x="1109933" y="53013"/>
                  <a:pt x="1090706" y="45803"/>
                </a:cubicBezTo>
                <a:cubicBezTo>
                  <a:pt x="1069851" y="37983"/>
                  <a:pt x="1052071" y="22964"/>
                  <a:pt x="1030941" y="15921"/>
                </a:cubicBezTo>
                <a:cubicBezTo>
                  <a:pt x="1006849" y="7890"/>
                  <a:pt x="981137" y="5960"/>
                  <a:pt x="956235" y="980"/>
                </a:cubicBezTo>
                <a:cubicBezTo>
                  <a:pt x="796866" y="40822"/>
                  <a:pt x="996077" y="980"/>
                  <a:pt x="836706" y="980"/>
                </a:cubicBezTo>
                <a:cubicBezTo>
                  <a:pt x="806411" y="980"/>
                  <a:pt x="776941" y="10941"/>
                  <a:pt x="747059" y="15921"/>
                </a:cubicBezTo>
                <a:cubicBezTo>
                  <a:pt x="727137" y="10941"/>
                  <a:pt x="707829" y="980"/>
                  <a:pt x="687294" y="980"/>
                </a:cubicBezTo>
                <a:cubicBezTo>
                  <a:pt x="543056" y="980"/>
                  <a:pt x="670224" y="35133"/>
                  <a:pt x="567765" y="980"/>
                </a:cubicBezTo>
                <a:cubicBezTo>
                  <a:pt x="542863" y="5960"/>
                  <a:pt x="518454" y="15921"/>
                  <a:pt x="493059" y="15921"/>
                </a:cubicBezTo>
                <a:cubicBezTo>
                  <a:pt x="361733" y="15921"/>
                  <a:pt x="495941" y="-19902"/>
                  <a:pt x="388471" y="15921"/>
                </a:cubicBezTo>
                <a:cubicBezTo>
                  <a:pt x="355748" y="48643"/>
                  <a:pt x="357743" y="50555"/>
                  <a:pt x="313765" y="75685"/>
                </a:cubicBezTo>
                <a:cubicBezTo>
                  <a:pt x="294427" y="86736"/>
                  <a:pt x="272888" y="93763"/>
                  <a:pt x="254000" y="105568"/>
                </a:cubicBezTo>
                <a:cubicBezTo>
                  <a:pt x="232883" y="118766"/>
                  <a:pt x="214157" y="135450"/>
                  <a:pt x="194235" y="150391"/>
                </a:cubicBezTo>
                <a:cubicBezTo>
                  <a:pt x="125635" y="253293"/>
                  <a:pt x="213278" y="128176"/>
                  <a:pt x="104588" y="254980"/>
                </a:cubicBezTo>
                <a:cubicBezTo>
                  <a:pt x="84373" y="278564"/>
                  <a:pt x="55421" y="333074"/>
                  <a:pt x="44823" y="359568"/>
                </a:cubicBezTo>
                <a:cubicBezTo>
                  <a:pt x="33125" y="388814"/>
                  <a:pt x="24902" y="419333"/>
                  <a:pt x="14941" y="449215"/>
                </a:cubicBezTo>
                <a:lnTo>
                  <a:pt x="0" y="494038"/>
                </a:lnTo>
                <a:cubicBezTo>
                  <a:pt x="4980" y="553803"/>
                  <a:pt x="7015" y="613886"/>
                  <a:pt x="14941" y="673332"/>
                </a:cubicBezTo>
                <a:cubicBezTo>
                  <a:pt x="17022" y="688943"/>
                  <a:pt x="27065" y="702661"/>
                  <a:pt x="29882" y="718156"/>
                </a:cubicBezTo>
                <a:cubicBezTo>
                  <a:pt x="37065" y="757661"/>
                  <a:pt x="29910" y="800404"/>
                  <a:pt x="44823" y="837685"/>
                </a:cubicBezTo>
                <a:cubicBezTo>
                  <a:pt x="53735" y="859966"/>
                  <a:pt x="115601" y="876219"/>
                  <a:pt x="134471" y="882509"/>
                </a:cubicBezTo>
                <a:cubicBezTo>
                  <a:pt x="149412" y="892470"/>
                  <a:pt x="165499" y="900895"/>
                  <a:pt x="179294" y="912391"/>
                </a:cubicBezTo>
                <a:cubicBezTo>
                  <a:pt x="218479" y="945045"/>
                  <a:pt x="227763" y="977194"/>
                  <a:pt x="283882" y="987097"/>
                </a:cubicBezTo>
                <a:cubicBezTo>
                  <a:pt x="347831" y="998382"/>
                  <a:pt x="413373" y="997058"/>
                  <a:pt x="478118" y="1002038"/>
                </a:cubicBezTo>
                <a:cubicBezTo>
                  <a:pt x="565443" y="972930"/>
                  <a:pt x="477646" y="993283"/>
                  <a:pt x="582706" y="1002038"/>
                </a:cubicBezTo>
                <a:cubicBezTo>
                  <a:pt x="682094" y="1010320"/>
                  <a:pt x="781921" y="1011999"/>
                  <a:pt x="881529" y="1016980"/>
                </a:cubicBezTo>
                <a:cubicBezTo>
                  <a:pt x="896470" y="1011999"/>
                  <a:pt x="910603" y="1002038"/>
                  <a:pt x="926353" y="1002038"/>
                </a:cubicBezTo>
                <a:cubicBezTo>
                  <a:pt x="1155491" y="1002038"/>
                  <a:pt x="1024462" y="1039063"/>
                  <a:pt x="1135529" y="1002038"/>
                </a:cubicBezTo>
                <a:cubicBezTo>
                  <a:pt x="1215215" y="1007019"/>
                  <a:pt x="1294746" y="1016980"/>
                  <a:pt x="1374588" y="1016980"/>
                </a:cubicBezTo>
                <a:cubicBezTo>
                  <a:pt x="1390338" y="1016980"/>
                  <a:pt x="1403662" y="1002038"/>
                  <a:pt x="1419412" y="1002038"/>
                </a:cubicBezTo>
                <a:cubicBezTo>
                  <a:pt x="1454629" y="1002038"/>
                  <a:pt x="1489137" y="1011999"/>
                  <a:pt x="1524000" y="1016980"/>
                </a:cubicBezTo>
                <a:cubicBezTo>
                  <a:pt x="1669754" y="980540"/>
                  <a:pt x="1487755" y="1016980"/>
                  <a:pt x="1658471" y="1016980"/>
                </a:cubicBezTo>
                <a:cubicBezTo>
                  <a:pt x="1679006" y="1016980"/>
                  <a:pt x="1698099" y="1006065"/>
                  <a:pt x="1718235" y="1002038"/>
                </a:cubicBezTo>
                <a:cubicBezTo>
                  <a:pt x="1747941" y="996097"/>
                  <a:pt x="1778000" y="992077"/>
                  <a:pt x="1807882" y="987097"/>
                </a:cubicBezTo>
                <a:cubicBezTo>
                  <a:pt x="1822823" y="977136"/>
                  <a:pt x="1836201" y="964289"/>
                  <a:pt x="1852706" y="957215"/>
                </a:cubicBezTo>
                <a:cubicBezTo>
                  <a:pt x="1949082" y="915912"/>
                  <a:pt x="1882211" y="972535"/>
                  <a:pt x="1942353" y="912391"/>
                </a:cubicBezTo>
                <a:cubicBezTo>
                  <a:pt x="1952314" y="882509"/>
                  <a:pt x="1966058" y="853631"/>
                  <a:pt x="1972235" y="822744"/>
                </a:cubicBezTo>
                <a:cubicBezTo>
                  <a:pt x="1997391" y="696961"/>
                  <a:pt x="1992450" y="471541"/>
                  <a:pt x="1972235" y="374509"/>
                </a:cubicBezTo>
                <a:cubicBezTo>
                  <a:pt x="1967156" y="350131"/>
                  <a:pt x="1931601" y="345627"/>
                  <a:pt x="1912471" y="329685"/>
                </a:cubicBezTo>
                <a:cubicBezTo>
                  <a:pt x="1901649" y="320667"/>
                  <a:pt x="1893588" y="308603"/>
                  <a:pt x="1882588" y="299803"/>
                </a:cubicBezTo>
                <a:cubicBezTo>
                  <a:pt x="1868566" y="288586"/>
                  <a:pt x="1851787" y="281139"/>
                  <a:pt x="1837765" y="269921"/>
                </a:cubicBezTo>
                <a:cubicBezTo>
                  <a:pt x="1791442" y="232863"/>
                  <a:pt x="1824373" y="240813"/>
                  <a:pt x="1763059" y="210156"/>
                </a:cubicBezTo>
                <a:cubicBezTo>
                  <a:pt x="1748972" y="203113"/>
                  <a:pt x="1733176" y="200195"/>
                  <a:pt x="1718235" y="195215"/>
                </a:cubicBezTo>
                <a:lnTo>
                  <a:pt x="1643529" y="165332"/>
                </a:ln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014981" y="2629649"/>
            <a:ext cx="5521456" cy="2808941"/>
          </a:xfrm>
          <a:custGeom>
            <a:avLst/>
            <a:gdLst>
              <a:gd name="connsiteX0" fmla="*/ 5516431 w 5521456"/>
              <a:gd name="connsiteY0" fmla="*/ 2554941 h 2808941"/>
              <a:gd name="connsiteX1" fmla="*/ 5456666 w 5521456"/>
              <a:gd name="connsiteY1" fmla="*/ 2480235 h 2808941"/>
              <a:gd name="connsiteX2" fmla="*/ 5426784 w 5521456"/>
              <a:gd name="connsiteY2" fmla="*/ 2435412 h 2808941"/>
              <a:gd name="connsiteX3" fmla="*/ 5352078 w 5521456"/>
              <a:gd name="connsiteY3" fmla="*/ 2375647 h 2808941"/>
              <a:gd name="connsiteX4" fmla="*/ 5292313 w 5521456"/>
              <a:gd name="connsiteY4" fmla="*/ 2315882 h 2808941"/>
              <a:gd name="connsiteX5" fmla="*/ 5232548 w 5521456"/>
              <a:gd name="connsiteY5" fmla="*/ 2300941 h 2808941"/>
              <a:gd name="connsiteX6" fmla="*/ 5098078 w 5521456"/>
              <a:gd name="connsiteY6" fmla="*/ 2256117 h 2808941"/>
              <a:gd name="connsiteX7" fmla="*/ 5008431 w 5521456"/>
              <a:gd name="connsiteY7" fmla="*/ 2226235 h 2808941"/>
              <a:gd name="connsiteX8" fmla="*/ 4948666 w 5521456"/>
              <a:gd name="connsiteY8" fmla="*/ 2196353 h 2808941"/>
              <a:gd name="connsiteX9" fmla="*/ 4859019 w 5521456"/>
              <a:gd name="connsiteY9" fmla="*/ 2151529 h 2808941"/>
              <a:gd name="connsiteX10" fmla="*/ 4739490 w 5521456"/>
              <a:gd name="connsiteY10" fmla="*/ 2121647 h 2808941"/>
              <a:gd name="connsiteX11" fmla="*/ 4649843 w 5521456"/>
              <a:gd name="connsiteY11" fmla="*/ 2076823 h 2808941"/>
              <a:gd name="connsiteX12" fmla="*/ 4560195 w 5521456"/>
              <a:gd name="connsiteY12" fmla="*/ 2032000 h 2808941"/>
              <a:gd name="connsiteX13" fmla="*/ 4470548 w 5521456"/>
              <a:gd name="connsiteY13" fmla="*/ 2017059 h 2808941"/>
              <a:gd name="connsiteX14" fmla="*/ 4395843 w 5521456"/>
              <a:gd name="connsiteY14" fmla="*/ 2002117 h 2808941"/>
              <a:gd name="connsiteX15" fmla="*/ 4351019 w 5521456"/>
              <a:gd name="connsiteY15" fmla="*/ 1972235 h 2808941"/>
              <a:gd name="connsiteX16" fmla="*/ 4276313 w 5521456"/>
              <a:gd name="connsiteY16" fmla="*/ 1957294 h 2808941"/>
              <a:gd name="connsiteX17" fmla="*/ 4216548 w 5521456"/>
              <a:gd name="connsiteY17" fmla="*/ 1942353 h 2808941"/>
              <a:gd name="connsiteX18" fmla="*/ 4156784 w 5521456"/>
              <a:gd name="connsiteY18" fmla="*/ 1912470 h 2808941"/>
              <a:gd name="connsiteX19" fmla="*/ 4111960 w 5521456"/>
              <a:gd name="connsiteY19" fmla="*/ 1882588 h 2808941"/>
              <a:gd name="connsiteX20" fmla="*/ 4022313 w 5521456"/>
              <a:gd name="connsiteY20" fmla="*/ 1852706 h 2808941"/>
              <a:gd name="connsiteX21" fmla="*/ 3917725 w 5521456"/>
              <a:gd name="connsiteY21" fmla="*/ 1792941 h 2808941"/>
              <a:gd name="connsiteX22" fmla="*/ 3768313 w 5521456"/>
              <a:gd name="connsiteY22" fmla="*/ 1703294 h 2808941"/>
              <a:gd name="connsiteX23" fmla="*/ 3708548 w 5521456"/>
              <a:gd name="connsiteY23" fmla="*/ 1688353 h 2808941"/>
              <a:gd name="connsiteX24" fmla="*/ 3529254 w 5521456"/>
              <a:gd name="connsiteY24" fmla="*/ 1598706 h 2808941"/>
              <a:gd name="connsiteX25" fmla="*/ 3469490 w 5521456"/>
              <a:gd name="connsiteY25" fmla="*/ 1568823 h 2808941"/>
              <a:gd name="connsiteX26" fmla="*/ 3394784 w 5521456"/>
              <a:gd name="connsiteY26" fmla="*/ 1524000 h 2808941"/>
              <a:gd name="connsiteX27" fmla="*/ 3290195 w 5521456"/>
              <a:gd name="connsiteY27" fmla="*/ 1449294 h 2808941"/>
              <a:gd name="connsiteX28" fmla="*/ 3260313 w 5521456"/>
              <a:gd name="connsiteY28" fmla="*/ 1404470 h 2808941"/>
              <a:gd name="connsiteX29" fmla="*/ 3155725 w 5521456"/>
              <a:gd name="connsiteY29" fmla="*/ 1359647 h 2808941"/>
              <a:gd name="connsiteX30" fmla="*/ 3021254 w 5521456"/>
              <a:gd name="connsiteY30" fmla="*/ 1329765 h 2808941"/>
              <a:gd name="connsiteX31" fmla="*/ 2976431 w 5521456"/>
              <a:gd name="connsiteY31" fmla="*/ 1344706 h 2808941"/>
              <a:gd name="connsiteX32" fmla="*/ 2827019 w 5521456"/>
              <a:gd name="connsiteY32" fmla="*/ 1284941 h 2808941"/>
              <a:gd name="connsiteX33" fmla="*/ 2722431 w 5521456"/>
              <a:gd name="connsiteY33" fmla="*/ 1225176 h 2808941"/>
              <a:gd name="connsiteX34" fmla="*/ 2617843 w 5521456"/>
              <a:gd name="connsiteY34" fmla="*/ 1135529 h 2808941"/>
              <a:gd name="connsiteX35" fmla="*/ 2558078 w 5521456"/>
              <a:gd name="connsiteY35" fmla="*/ 1075765 h 2808941"/>
              <a:gd name="connsiteX36" fmla="*/ 2453490 w 5521456"/>
              <a:gd name="connsiteY36" fmla="*/ 1030941 h 2808941"/>
              <a:gd name="connsiteX37" fmla="*/ 2393725 w 5521456"/>
              <a:gd name="connsiteY37" fmla="*/ 1001059 h 2808941"/>
              <a:gd name="connsiteX38" fmla="*/ 2348901 w 5521456"/>
              <a:gd name="connsiteY38" fmla="*/ 971176 h 2808941"/>
              <a:gd name="connsiteX39" fmla="*/ 2229372 w 5521456"/>
              <a:gd name="connsiteY39" fmla="*/ 941294 h 2808941"/>
              <a:gd name="connsiteX40" fmla="*/ 2169607 w 5521456"/>
              <a:gd name="connsiteY40" fmla="*/ 926353 h 2808941"/>
              <a:gd name="connsiteX41" fmla="*/ 2050078 w 5521456"/>
              <a:gd name="connsiteY41" fmla="*/ 866588 h 2808941"/>
              <a:gd name="connsiteX42" fmla="*/ 1885725 w 5521456"/>
              <a:gd name="connsiteY42" fmla="*/ 791882 h 2808941"/>
              <a:gd name="connsiteX43" fmla="*/ 1721372 w 5521456"/>
              <a:gd name="connsiteY43" fmla="*/ 702235 h 2808941"/>
              <a:gd name="connsiteX44" fmla="*/ 1646666 w 5521456"/>
              <a:gd name="connsiteY44" fmla="*/ 672353 h 2808941"/>
              <a:gd name="connsiteX45" fmla="*/ 1512195 w 5521456"/>
              <a:gd name="connsiteY45" fmla="*/ 627529 h 2808941"/>
              <a:gd name="connsiteX46" fmla="*/ 1347843 w 5521456"/>
              <a:gd name="connsiteY46" fmla="*/ 522941 h 2808941"/>
              <a:gd name="connsiteX47" fmla="*/ 1303019 w 5521456"/>
              <a:gd name="connsiteY47" fmla="*/ 493059 h 2808941"/>
              <a:gd name="connsiteX48" fmla="*/ 1243254 w 5521456"/>
              <a:gd name="connsiteY48" fmla="*/ 463176 h 2808941"/>
              <a:gd name="connsiteX49" fmla="*/ 1138666 w 5521456"/>
              <a:gd name="connsiteY49" fmla="*/ 403412 h 2808941"/>
              <a:gd name="connsiteX50" fmla="*/ 1123725 w 5521456"/>
              <a:gd name="connsiteY50" fmla="*/ 448235 h 2808941"/>
              <a:gd name="connsiteX51" fmla="*/ 1019137 w 5521456"/>
              <a:gd name="connsiteY51" fmla="*/ 403412 h 2808941"/>
              <a:gd name="connsiteX52" fmla="*/ 869725 w 5521456"/>
              <a:gd name="connsiteY52" fmla="*/ 343647 h 2808941"/>
              <a:gd name="connsiteX53" fmla="*/ 795019 w 5521456"/>
              <a:gd name="connsiteY53" fmla="*/ 313765 h 2808941"/>
              <a:gd name="connsiteX54" fmla="*/ 720313 w 5521456"/>
              <a:gd name="connsiteY54" fmla="*/ 283882 h 2808941"/>
              <a:gd name="connsiteX55" fmla="*/ 660548 w 5521456"/>
              <a:gd name="connsiteY55" fmla="*/ 268941 h 2808941"/>
              <a:gd name="connsiteX56" fmla="*/ 526078 w 5521456"/>
              <a:gd name="connsiteY56" fmla="*/ 164353 h 2808941"/>
              <a:gd name="connsiteX57" fmla="*/ 496195 w 5521456"/>
              <a:gd name="connsiteY57" fmla="*/ 104588 h 2808941"/>
              <a:gd name="connsiteX58" fmla="*/ 451372 w 5521456"/>
              <a:gd name="connsiteY58" fmla="*/ 89647 h 2808941"/>
              <a:gd name="connsiteX59" fmla="*/ 406548 w 5521456"/>
              <a:gd name="connsiteY59" fmla="*/ 59765 h 2808941"/>
              <a:gd name="connsiteX60" fmla="*/ 316901 w 5521456"/>
              <a:gd name="connsiteY60" fmla="*/ 29882 h 2808941"/>
              <a:gd name="connsiteX61" fmla="*/ 227254 w 5521456"/>
              <a:gd name="connsiteY61" fmla="*/ 29882 h 2808941"/>
              <a:gd name="connsiteX62" fmla="*/ 182431 w 5521456"/>
              <a:gd name="connsiteY62" fmla="*/ 44823 h 2808941"/>
              <a:gd name="connsiteX63" fmla="*/ 92784 w 5521456"/>
              <a:gd name="connsiteY63" fmla="*/ 14941 h 2808941"/>
              <a:gd name="connsiteX64" fmla="*/ 47960 w 5521456"/>
              <a:gd name="connsiteY64" fmla="*/ 0 h 2808941"/>
              <a:gd name="connsiteX65" fmla="*/ 18078 w 5521456"/>
              <a:gd name="connsiteY65" fmla="*/ 44823 h 2808941"/>
              <a:gd name="connsiteX66" fmla="*/ 18078 w 5521456"/>
              <a:gd name="connsiteY66" fmla="*/ 313765 h 2808941"/>
              <a:gd name="connsiteX67" fmla="*/ 62901 w 5521456"/>
              <a:gd name="connsiteY67" fmla="*/ 343647 h 2808941"/>
              <a:gd name="connsiteX68" fmla="*/ 167490 w 5521456"/>
              <a:gd name="connsiteY68" fmla="*/ 373529 h 2808941"/>
              <a:gd name="connsiteX69" fmla="*/ 227254 w 5521456"/>
              <a:gd name="connsiteY69" fmla="*/ 403412 h 2808941"/>
              <a:gd name="connsiteX70" fmla="*/ 316901 w 5521456"/>
              <a:gd name="connsiteY70" fmla="*/ 418353 h 2808941"/>
              <a:gd name="connsiteX71" fmla="*/ 361725 w 5521456"/>
              <a:gd name="connsiteY71" fmla="*/ 433294 h 2808941"/>
              <a:gd name="connsiteX72" fmla="*/ 421490 w 5521456"/>
              <a:gd name="connsiteY72" fmla="*/ 478117 h 2808941"/>
              <a:gd name="connsiteX73" fmla="*/ 466313 w 5521456"/>
              <a:gd name="connsiteY73" fmla="*/ 522941 h 2808941"/>
              <a:gd name="connsiteX74" fmla="*/ 511137 w 5521456"/>
              <a:gd name="connsiteY74" fmla="*/ 537882 h 2808941"/>
              <a:gd name="connsiteX75" fmla="*/ 600784 w 5521456"/>
              <a:gd name="connsiteY75" fmla="*/ 597647 h 2808941"/>
              <a:gd name="connsiteX76" fmla="*/ 690431 w 5521456"/>
              <a:gd name="connsiteY76" fmla="*/ 657412 h 2808941"/>
              <a:gd name="connsiteX77" fmla="*/ 750195 w 5521456"/>
              <a:gd name="connsiteY77" fmla="*/ 702235 h 2808941"/>
              <a:gd name="connsiteX78" fmla="*/ 809960 w 5521456"/>
              <a:gd name="connsiteY78" fmla="*/ 732117 h 2808941"/>
              <a:gd name="connsiteX79" fmla="*/ 839843 w 5521456"/>
              <a:gd name="connsiteY79" fmla="*/ 762000 h 2808941"/>
              <a:gd name="connsiteX80" fmla="*/ 1004195 w 5521456"/>
              <a:gd name="connsiteY80" fmla="*/ 806823 h 2808941"/>
              <a:gd name="connsiteX81" fmla="*/ 1063960 w 5521456"/>
              <a:gd name="connsiteY81" fmla="*/ 836706 h 2808941"/>
              <a:gd name="connsiteX82" fmla="*/ 1093843 w 5521456"/>
              <a:gd name="connsiteY82" fmla="*/ 866588 h 2808941"/>
              <a:gd name="connsiteX83" fmla="*/ 1303019 w 5521456"/>
              <a:gd name="connsiteY83" fmla="*/ 911412 h 2808941"/>
              <a:gd name="connsiteX84" fmla="*/ 1422548 w 5521456"/>
              <a:gd name="connsiteY84" fmla="*/ 956235 h 2808941"/>
              <a:gd name="connsiteX85" fmla="*/ 1452431 w 5521456"/>
              <a:gd name="connsiteY85" fmla="*/ 986117 h 2808941"/>
              <a:gd name="connsiteX86" fmla="*/ 1571960 w 5521456"/>
              <a:gd name="connsiteY86" fmla="*/ 1001059 h 2808941"/>
              <a:gd name="connsiteX87" fmla="*/ 1616784 w 5521456"/>
              <a:gd name="connsiteY87" fmla="*/ 1016000 h 2808941"/>
              <a:gd name="connsiteX88" fmla="*/ 1706431 w 5521456"/>
              <a:gd name="connsiteY88" fmla="*/ 1075765 h 2808941"/>
              <a:gd name="connsiteX89" fmla="*/ 1751254 w 5521456"/>
              <a:gd name="connsiteY89" fmla="*/ 1105647 h 2808941"/>
              <a:gd name="connsiteX90" fmla="*/ 1811019 w 5521456"/>
              <a:gd name="connsiteY90" fmla="*/ 1165412 h 2808941"/>
              <a:gd name="connsiteX91" fmla="*/ 1945490 w 5521456"/>
              <a:gd name="connsiteY91" fmla="*/ 1195294 h 2808941"/>
              <a:gd name="connsiteX92" fmla="*/ 2005254 w 5521456"/>
              <a:gd name="connsiteY92" fmla="*/ 1240117 h 2808941"/>
              <a:gd name="connsiteX93" fmla="*/ 2035137 w 5521456"/>
              <a:gd name="connsiteY93" fmla="*/ 1270000 h 2808941"/>
              <a:gd name="connsiteX94" fmla="*/ 2109843 w 5521456"/>
              <a:gd name="connsiteY94" fmla="*/ 1299882 h 2808941"/>
              <a:gd name="connsiteX95" fmla="*/ 2184548 w 5521456"/>
              <a:gd name="connsiteY95" fmla="*/ 1344706 h 2808941"/>
              <a:gd name="connsiteX96" fmla="*/ 2274195 w 5521456"/>
              <a:gd name="connsiteY96" fmla="*/ 1389529 h 2808941"/>
              <a:gd name="connsiteX97" fmla="*/ 2363843 w 5521456"/>
              <a:gd name="connsiteY97" fmla="*/ 1434353 h 2808941"/>
              <a:gd name="connsiteX98" fmla="*/ 2498313 w 5521456"/>
              <a:gd name="connsiteY98" fmla="*/ 1479176 h 2808941"/>
              <a:gd name="connsiteX99" fmla="*/ 2573019 w 5521456"/>
              <a:gd name="connsiteY99" fmla="*/ 1509059 h 2808941"/>
              <a:gd name="connsiteX100" fmla="*/ 2662666 w 5521456"/>
              <a:gd name="connsiteY100" fmla="*/ 1568823 h 2808941"/>
              <a:gd name="connsiteX101" fmla="*/ 2707490 w 5521456"/>
              <a:gd name="connsiteY101" fmla="*/ 1583765 h 2808941"/>
              <a:gd name="connsiteX102" fmla="*/ 2752313 w 5521456"/>
              <a:gd name="connsiteY102" fmla="*/ 1613647 h 2808941"/>
              <a:gd name="connsiteX103" fmla="*/ 2841960 w 5521456"/>
              <a:gd name="connsiteY103" fmla="*/ 1643529 h 2808941"/>
              <a:gd name="connsiteX104" fmla="*/ 2871843 w 5521456"/>
              <a:gd name="connsiteY104" fmla="*/ 1673412 h 2808941"/>
              <a:gd name="connsiteX105" fmla="*/ 2961490 w 5521456"/>
              <a:gd name="connsiteY105" fmla="*/ 1703294 h 2808941"/>
              <a:gd name="connsiteX106" fmla="*/ 3036195 w 5521456"/>
              <a:gd name="connsiteY106" fmla="*/ 1778000 h 2808941"/>
              <a:gd name="connsiteX107" fmla="*/ 3095960 w 5521456"/>
              <a:gd name="connsiteY107" fmla="*/ 1807882 h 2808941"/>
              <a:gd name="connsiteX108" fmla="*/ 3140784 w 5521456"/>
              <a:gd name="connsiteY108" fmla="*/ 1837765 h 2808941"/>
              <a:gd name="connsiteX109" fmla="*/ 3185607 w 5521456"/>
              <a:gd name="connsiteY109" fmla="*/ 1852706 h 2808941"/>
              <a:gd name="connsiteX110" fmla="*/ 3245372 w 5521456"/>
              <a:gd name="connsiteY110" fmla="*/ 1882588 h 2808941"/>
              <a:gd name="connsiteX111" fmla="*/ 3335019 w 5521456"/>
              <a:gd name="connsiteY111" fmla="*/ 1912470 h 2808941"/>
              <a:gd name="connsiteX112" fmla="*/ 3379843 w 5521456"/>
              <a:gd name="connsiteY112" fmla="*/ 1927412 h 2808941"/>
              <a:gd name="connsiteX113" fmla="*/ 3424666 w 5521456"/>
              <a:gd name="connsiteY113" fmla="*/ 1942353 h 2808941"/>
              <a:gd name="connsiteX114" fmla="*/ 3484431 w 5521456"/>
              <a:gd name="connsiteY114" fmla="*/ 1972235 h 2808941"/>
              <a:gd name="connsiteX115" fmla="*/ 3544195 w 5521456"/>
              <a:gd name="connsiteY115" fmla="*/ 1987176 h 2808941"/>
              <a:gd name="connsiteX116" fmla="*/ 3693607 w 5521456"/>
              <a:gd name="connsiteY116" fmla="*/ 2017059 h 2808941"/>
              <a:gd name="connsiteX117" fmla="*/ 3798195 w 5521456"/>
              <a:gd name="connsiteY117" fmla="*/ 2061882 h 2808941"/>
              <a:gd name="connsiteX118" fmla="*/ 3887843 w 5521456"/>
              <a:gd name="connsiteY118" fmla="*/ 2091765 h 2808941"/>
              <a:gd name="connsiteX119" fmla="*/ 3932666 w 5521456"/>
              <a:gd name="connsiteY119" fmla="*/ 2106706 h 2808941"/>
              <a:gd name="connsiteX120" fmla="*/ 3977490 w 5521456"/>
              <a:gd name="connsiteY120" fmla="*/ 2136588 h 2808941"/>
              <a:gd name="connsiteX121" fmla="*/ 4126901 w 5521456"/>
              <a:gd name="connsiteY121" fmla="*/ 2181412 h 2808941"/>
              <a:gd name="connsiteX122" fmla="*/ 4231490 w 5521456"/>
              <a:gd name="connsiteY122" fmla="*/ 2241176 h 2808941"/>
              <a:gd name="connsiteX123" fmla="*/ 4261372 w 5521456"/>
              <a:gd name="connsiteY123" fmla="*/ 2271059 h 2808941"/>
              <a:gd name="connsiteX124" fmla="*/ 4365960 w 5521456"/>
              <a:gd name="connsiteY124" fmla="*/ 2300941 h 2808941"/>
              <a:gd name="connsiteX125" fmla="*/ 4485490 w 5521456"/>
              <a:gd name="connsiteY125" fmla="*/ 2345765 h 2808941"/>
              <a:gd name="connsiteX126" fmla="*/ 4530313 w 5521456"/>
              <a:gd name="connsiteY126" fmla="*/ 2360706 h 2808941"/>
              <a:gd name="connsiteX127" fmla="*/ 4649843 w 5521456"/>
              <a:gd name="connsiteY127" fmla="*/ 2390588 h 2808941"/>
              <a:gd name="connsiteX128" fmla="*/ 4754431 w 5521456"/>
              <a:gd name="connsiteY128" fmla="*/ 2480235 h 2808941"/>
              <a:gd name="connsiteX129" fmla="*/ 4814195 w 5521456"/>
              <a:gd name="connsiteY129" fmla="*/ 2569882 h 2808941"/>
              <a:gd name="connsiteX130" fmla="*/ 4859019 w 5521456"/>
              <a:gd name="connsiteY130" fmla="*/ 2554941 h 2808941"/>
              <a:gd name="connsiteX131" fmla="*/ 4888901 w 5521456"/>
              <a:gd name="connsiteY131" fmla="*/ 2599765 h 2808941"/>
              <a:gd name="connsiteX132" fmla="*/ 4933725 w 5521456"/>
              <a:gd name="connsiteY132" fmla="*/ 2614706 h 2808941"/>
              <a:gd name="connsiteX133" fmla="*/ 5008431 w 5521456"/>
              <a:gd name="connsiteY133" fmla="*/ 2674470 h 2808941"/>
              <a:gd name="connsiteX134" fmla="*/ 5053254 w 5521456"/>
              <a:gd name="connsiteY134" fmla="*/ 2704353 h 2808941"/>
              <a:gd name="connsiteX135" fmla="*/ 5083137 w 5521456"/>
              <a:gd name="connsiteY135" fmla="*/ 2734235 h 2808941"/>
              <a:gd name="connsiteX136" fmla="*/ 5172784 w 5521456"/>
              <a:gd name="connsiteY136" fmla="*/ 2764117 h 2808941"/>
              <a:gd name="connsiteX137" fmla="*/ 5247490 w 5521456"/>
              <a:gd name="connsiteY137" fmla="*/ 2779059 h 2808941"/>
              <a:gd name="connsiteX138" fmla="*/ 5292313 w 5521456"/>
              <a:gd name="connsiteY138" fmla="*/ 2794000 h 2808941"/>
              <a:gd name="connsiteX139" fmla="*/ 5352078 w 5521456"/>
              <a:gd name="connsiteY139" fmla="*/ 2808941 h 2808941"/>
              <a:gd name="connsiteX140" fmla="*/ 5396901 w 5521456"/>
              <a:gd name="connsiteY140" fmla="*/ 2794000 h 2808941"/>
              <a:gd name="connsiteX141" fmla="*/ 5426784 w 5521456"/>
              <a:gd name="connsiteY141" fmla="*/ 2764117 h 2808941"/>
              <a:gd name="connsiteX142" fmla="*/ 5471607 w 5521456"/>
              <a:gd name="connsiteY142" fmla="*/ 2734235 h 2808941"/>
              <a:gd name="connsiteX143" fmla="*/ 5501490 w 5521456"/>
              <a:gd name="connsiteY143" fmla="*/ 2629647 h 2808941"/>
              <a:gd name="connsiteX144" fmla="*/ 5516431 w 5521456"/>
              <a:gd name="connsiteY144" fmla="*/ 2584823 h 2808941"/>
              <a:gd name="connsiteX145" fmla="*/ 5516431 w 5521456"/>
              <a:gd name="connsiteY145" fmla="*/ 2554941 h 280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521456" h="2808941">
                <a:moveTo>
                  <a:pt x="5516431" y="2554941"/>
                </a:moveTo>
                <a:cubicBezTo>
                  <a:pt x="5506470" y="2537510"/>
                  <a:pt x="5475800" y="2505747"/>
                  <a:pt x="5456666" y="2480235"/>
                </a:cubicBezTo>
                <a:cubicBezTo>
                  <a:pt x="5445892" y="2465870"/>
                  <a:pt x="5438002" y="2449434"/>
                  <a:pt x="5426784" y="2435412"/>
                </a:cubicBezTo>
                <a:cubicBezTo>
                  <a:pt x="5389793" y="2389173"/>
                  <a:pt x="5401498" y="2418007"/>
                  <a:pt x="5352078" y="2375647"/>
                </a:cubicBezTo>
                <a:cubicBezTo>
                  <a:pt x="5330687" y="2357312"/>
                  <a:pt x="5319645" y="2322715"/>
                  <a:pt x="5292313" y="2315882"/>
                </a:cubicBezTo>
                <a:cubicBezTo>
                  <a:pt x="5272391" y="2310902"/>
                  <a:pt x="5252217" y="2306842"/>
                  <a:pt x="5232548" y="2300941"/>
                </a:cubicBezTo>
                <a:cubicBezTo>
                  <a:pt x="5232446" y="2300911"/>
                  <a:pt x="5120540" y="2263605"/>
                  <a:pt x="5098078" y="2256117"/>
                </a:cubicBezTo>
                <a:cubicBezTo>
                  <a:pt x="5098076" y="2256116"/>
                  <a:pt x="5008434" y="2226236"/>
                  <a:pt x="5008431" y="2226235"/>
                </a:cubicBezTo>
                <a:cubicBezTo>
                  <a:pt x="4988509" y="2216274"/>
                  <a:pt x="4968004" y="2207404"/>
                  <a:pt x="4948666" y="2196353"/>
                </a:cubicBezTo>
                <a:cubicBezTo>
                  <a:pt x="4886575" y="2160872"/>
                  <a:pt x="4924530" y="2169395"/>
                  <a:pt x="4859019" y="2151529"/>
                </a:cubicBezTo>
                <a:cubicBezTo>
                  <a:pt x="4819397" y="2140723"/>
                  <a:pt x="4739490" y="2121647"/>
                  <a:pt x="4739490" y="2121647"/>
                </a:cubicBezTo>
                <a:cubicBezTo>
                  <a:pt x="4611030" y="2036009"/>
                  <a:pt x="4773561" y="2138683"/>
                  <a:pt x="4649843" y="2076823"/>
                </a:cubicBezTo>
                <a:cubicBezTo>
                  <a:pt x="4585373" y="2044588"/>
                  <a:pt x="4627792" y="2047021"/>
                  <a:pt x="4560195" y="2032000"/>
                </a:cubicBezTo>
                <a:cubicBezTo>
                  <a:pt x="4530622" y="2025428"/>
                  <a:pt x="4500354" y="2022478"/>
                  <a:pt x="4470548" y="2017059"/>
                </a:cubicBezTo>
                <a:cubicBezTo>
                  <a:pt x="4445563" y="2012516"/>
                  <a:pt x="4420745" y="2007098"/>
                  <a:pt x="4395843" y="2002117"/>
                </a:cubicBezTo>
                <a:cubicBezTo>
                  <a:pt x="4380902" y="1992156"/>
                  <a:pt x="4367833" y="1978540"/>
                  <a:pt x="4351019" y="1972235"/>
                </a:cubicBezTo>
                <a:cubicBezTo>
                  <a:pt x="4327241" y="1963318"/>
                  <a:pt x="4301103" y="1962803"/>
                  <a:pt x="4276313" y="1957294"/>
                </a:cubicBezTo>
                <a:cubicBezTo>
                  <a:pt x="4256267" y="1952839"/>
                  <a:pt x="4236470" y="1947333"/>
                  <a:pt x="4216548" y="1942353"/>
                </a:cubicBezTo>
                <a:cubicBezTo>
                  <a:pt x="4196627" y="1932392"/>
                  <a:pt x="4176122" y="1923521"/>
                  <a:pt x="4156784" y="1912470"/>
                </a:cubicBezTo>
                <a:cubicBezTo>
                  <a:pt x="4141193" y="1903561"/>
                  <a:pt x="4128369" y="1889881"/>
                  <a:pt x="4111960" y="1882588"/>
                </a:cubicBezTo>
                <a:cubicBezTo>
                  <a:pt x="4083176" y="1869795"/>
                  <a:pt x="4022313" y="1852706"/>
                  <a:pt x="4022313" y="1852706"/>
                </a:cubicBezTo>
                <a:cubicBezTo>
                  <a:pt x="3867285" y="1749350"/>
                  <a:pt x="4107258" y="1906661"/>
                  <a:pt x="3917725" y="1792941"/>
                </a:cubicBezTo>
                <a:cubicBezTo>
                  <a:pt x="3859801" y="1758187"/>
                  <a:pt x="3829034" y="1726064"/>
                  <a:pt x="3768313" y="1703294"/>
                </a:cubicBezTo>
                <a:cubicBezTo>
                  <a:pt x="3749086" y="1696084"/>
                  <a:pt x="3728470" y="1693333"/>
                  <a:pt x="3708548" y="1688353"/>
                </a:cubicBezTo>
                <a:lnTo>
                  <a:pt x="3529254" y="1598706"/>
                </a:lnTo>
                <a:cubicBezTo>
                  <a:pt x="3509333" y="1588745"/>
                  <a:pt x="3488589" y="1580282"/>
                  <a:pt x="3469490" y="1568823"/>
                </a:cubicBezTo>
                <a:cubicBezTo>
                  <a:pt x="3444588" y="1553882"/>
                  <a:pt x="3418016" y="1541424"/>
                  <a:pt x="3394784" y="1524000"/>
                </a:cubicBezTo>
                <a:cubicBezTo>
                  <a:pt x="3273637" y="1433140"/>
                  <a:pt x="3432709" y="1520550"/>
                  <a:pt x="3290195" y="1449294"/>
                </a:cubicBezTo>
                <a:cubicBezTo>
                  <a:pt x="3280234" y="1434353"/>
                  <a:pt x="3273011" y="1417168"/>
                  <a:pt x="3260313" y="1404470"/>
                </a:cubicBezTo>
                <a:cubicBezTo>
                  <a:pt x="3223921" y="1368077"/>
                  <a:pt x="3203731" y="1373363"/>
                  <a:pt x="3155725" y="1359647"/>
                </a:cubicBezTo>
                <a:cubicBezTo>
                  <a:pt x="3052736" y="1330222"/>
                  <a:pt x="3183036" y="1356728"/>
                  <a:pt x="3021254" y="1329765"/>
                </a:cubicBezTo>
                <a:cubicBezTo>
                  <a:pt x="3006313" y="1334745"/>
                  <a:pt x="2992102" y="1346273"/>
                  <a:pt x="2976431" y="1344706"/>
                </a:cubicBezTo>
                <a:cubicBezTo>
                  <a:pt x="2879652" y="1335028"/>
                  <a:pt x="2889593" y="1322485"/>
                  <a:pt x="2827019" y="1284941"/>
                </a:cubicBezTo>
                <a:cubicBezTo>
                  <a:pt x="2792588" y="1264282"/>
                  <a:pt x="2757294" y="1245098"/>
                  <a:pt x="2722431" y="1225176"/>
                </a:cubicBezTo>
                <a:cubicBezTo>
                  <a:pt x="2662724" y="1135619"/>
                  <a:pt x="2730125" y="1222860"/>
                  <a:pt x="2617843" y="1135529"/>
                </a:cubicBezTo>
                <a:cubicBezTo>
                  <a:pt x="2595604" y="1118232"/>
                  <a:pt x="2580617" y="1092669"/>
                  <a:pt x="2558078" y="1075765"/>
                </a:cubicBezTo>
                <a:cubicBezTo>
                  <a:pt x="2514028" y="1042728"/>
                  <a:pt x="2498371" y="1050175"/>
                  <a:pt x="2453490" y="1030941"/>
                </a:cubicBezTo>
                <a:cubicBezTo>
                  <a:pt x="2433018" y="1022167"/>
                  <a:pt x="2413063" y="1012109"/>
                  <a:pt x="2393725" y="1001059"/>
                </a:cubicBezTo>
                <a:cubicBezTo>
                  <a:pt x="2378134" y="992150"/>
                  <a:pt x="2365777" y="977313"/>
                  <a:pt x="2348901" y="971176"/>
                </a:cubicBezTo>
                <a:cubicBezTo>
                  <a:pt x="2310304" y="957141"/>
                  <a:pt x="2269215" y="951255"/>
                  <a:pt x="2229372" y="941294"/>
                </a:cubicBezTo>
                <a:lnTo>
                  <a:pt x="2169607" y="926353"/>
                </a:lnTo>
                <a:cubicBezTo>
                  <a:pt x="2129764" y="906431"/>
                  <a:pt x="2092338" y="880674"/>
                  <a:pt x="2050078" y="866588"/>
                </a:cubicBezTo>
                <a:cubicBezTo>
                  <a:pt x="1986612" y="845433"/>
                  <a:pt x="1952539" y="836424"/>
                  <a:pt x="1885725" y="791882"/>
                </a:cubicBezTo>
                <a:cubicBezTo>
                  <a:pt x="1824336" y="750957"/>
                  <a:pt x="1806109" y="736129"/>
                  <a:pt x="1721372" y="702235"/>
                </a:cubicBezTo>
                <a:cubicBezTo>
                  <a:pt x="1696470" y="692274"/>
                  <a:pt x="1671924" y="681374"/>
                  <a:pt x="1646666" y="672353"/>
                </a:cubicBezTo>
                <a:cubicBezTo>
                  <a:pt x="1602170" y="656462"/>
                  <a:pt x="1552710" y="651838"/>
                  <a:pt x="1512195" y="627529"/>
                </a:cubicBezTo>
                <a:cubicBezTo>
                  <a:pt x="1406685" y="564223"/>
                  <a:pt x="1461663" y="598821"/>
                  <a:pt x="1347843" y="522941"/>
                </a:cubicBezTo>
                <a:cubicBezTo>
                  <a:pt x="1332902" y="512980"/>
                  <a:pt x="1319080" y="501090"/>
                  <a:pt x="1303019" y="493059"/>
                </a:cubicBezTo>
                <a:cubicBezTo>
                  <a:pt x="1283097" y="483098"/>
                  <a:pt x="1262142" y="474981"/>
                  <a:pt x="1243254" y="463176"/>
                </a:cubicBezTo>
                <a:cubicBezTo>
                  <a:pt x="1139879" y="398566"/>
                  <a:pt x="1226727" y="432765"/>
                  <a:pt x="1138666" y="403412"/>
                </a:cubicBezTo>
                <a:cubicBezTo>
                  <a:pt x="1133686" y="418353"/>
                  <a:pt x="1138348" y="442386"/>
                  <a:pt x="1123725" y="448235"/>
                </a:cubicBezTo>
                <a:cubicBezTo>
                  <a:pt x="1087916" y="462558"/>
                  <a:pt x="1044863" y="415286"/>
                  <a:pt x="1019137" y="403412"/>
                </a:cubicBezTo>
                <a:cubicBezTo>
                  <a:pt x="970434" y="380933"/>
                  <a:pt x="919529" y="363569"/>
                  <a:pt x="869725" y="343647"/>
                </a:cubicBezTo>
                <a:lnTo>
                  <a:pt x="795019" y="313765"/>
                </a:lnTo>
                <a:cubicBezTo>
                  <a:pt x="770117" y="303804"/>
                  <a:pt x="746333" y="290387"/>
                  <a:pt x="720313" y="283882"/>
                </a:cubicBezTo>
                <a:lnTo>
                  <a:pt x="660548" y="268941"/>
                </a:lnTo>
                <a:cubicBezTo>
                  <a:pt x="559765" y="168158"/>
                  <a:pt x="610992" y="192658"/>
                  <a:pt x="526078" y="164353"/>
                </a:cubicBezTo>
                <a:cubicBezTo>
                  <a:pt x="516117" y="144431"/>
                  <a:pt x="511945" y="120338"/>
                  <a:pt x="496195" y="104588"/>
                </a:cubicBezTo>
                <a:cubicBezTo>
                  <a:pt x="485059" y="93452"/>
                  <a:pt x="465459" y="96690"/>
                  <a:pt x="451372" y="89647"/>
                </a:cubicBezTo>
                <a:cubicBezTo>
                  <a:pt x="435311" y="81616"/>
                  <a:pt x="422957" y="67058"/>
                  <a:pt x="406548" y="59765"/>
                </a:cubicBezTo>
                <a:cubicBezTo>
                  <a:pt x="377764" y="46972"/>
                  <a:pt x="316901" y="29882"/>
                  <a:pt x="316901" y="29882"/>
                </a:cubicBezTo>
                <a:cubicBezTo>
                  <a:pt x="197374" y="69724"/>
                  <a:pt x="346783" y="29882"/>
                  <a:pt x="227254" y="29882"/>
                </a:cubicBezTo>
                <a:cubicBezTo>
                  <a:pt x="211505" y="29882"/>
                  <a:pt x="197372" y="39843"/>
                  <a:pt x="182431" y="44823"/>
                </a:cubicBezTo>
                <a:lnTo>
                  <a:pt x="92784" y="14941"/>
                </a:lnTo>
                <a:lnTo>
                  <a:pt x="47960" y="0"/>
                </a:lnTo>
                <a:cubicBezTo>
                  <a:pt x="37999" y="14941"/>
                  <a:pt x="25151" y="28318"/>
                  <a:pt x="18078" y="44823"/>
                </a:cubicBezTo>
                <a:cubicBezTo>
                  <a:pt x="-14602" y="121076"/>
                  <a:pt x="4345" y="258834"/>
                  <a:pt x="18078" y="313765"/>
                </a:cubicBezTo>
                <a:cubicBezTo>
                  <a:pt x="22433" y="331186"/>
                  <a:pt x="46840" y="335617"/>
                  <a:pt x="62901" y="343647"/>
                </a:cubicBezTo>
                <a:cubicBezTo>
                  <a:pt x="84335" y="354364"/>
                  <a:pt x="148342" y="368742"/>
                  <a:pt x="167490" y="373529"/>
                </a:cubicBezTo>
                <a:cubicBezTo>
                  <a:pt x="187411" y="383490"/>
                  <a:pt x="205920" y="397012"/>
                  <a:pt x="227254" y="403412"/>
                </a:cubicBezTo>
                <a:cubicBezTo>
                  <a:pt x="256271" y="412117"/>
                  <a:pt x="287328" y="411781"/>
                  <a:pt x="316901" y="418353"/>
                </a:cubicBezTo>
                <a:cubicBezTo>
                  <a:pt x="332275" y="421770"/>
                  <a:pt x="346784" y="428314"/>
                  <a:pt x="361725" y="433294"/>
                </a:cubicBezTo>
                <a:cubicBezTo>
                  <a:pt x="381647" y="448235"/>
                  <a:pt x="402583" y="461911"/>
                  <a:pt x="421490" y="478117"/>
                </a:cubicBezTo>
                <a:cubicBezTo>
                  <a:pt x="437533" y="491868"/>
                  <a:pt x="448732" y="511220"/>
                  <a:pt x="466313" y="522941"/>
                </a:cubicBezTo>
                <a:cubicBezTo>
                  <a:pt x="479417" y="531677"/>
                  <a:pt x="496196" y="532902"/>
                  <a:pt x="511137" y="537882"/>
                </a:cubicBezTo>
                <a:cubicBezTo>
                  <a:pt x="541019" y="557804"/>
                  <a:pt x="575389" y="572252"/>
                  <a:pt x="600784" y="597647"/>
                </a:cubicBezTo>
                <a:cubicBezTo>
                  <a:pt x="656744" y="653607"/>
                  <a:pt x="625562" y="635788"/>
                  <a:pt x="690431" y="657412"/>
                </a:cubicBezTo>
                <a:cubicBezTo>
                  <a:pt x="710352" y="672353"/>
                  <a:pt x="729078" y="689037"/>
                  <a:pt x="750195" y="702235"/>
                </a:cubicBezTo>
                <a:cubicBezTo>
                  <a:pt x="769083" y="714040"/>
                  <a:pt x="791428" y="719762"/>
                  <a:pt x="809960" y="732117"/>
                </a:cubicBezTo>
                <a:cubicBezTo>
                  <a:pt x="821681" y="739931"/>
                  <a:pt x="826895" y="756451"/>
                  <a:pt x="839843" y="762000"/>
                </a:cubicBezTo>
                <a:cubicBezTo>
                  <a:pt x="1069355" y="860363"/>
                  <a:pt x="736751" y="673099"/>
                  <a:pt x="1004195" y="806823"/>
                </a:cubicBezTo>
                <a:cubicBezTo>
                  <a:pt x="1024117" y="816784"/>
                  <a:pt x="1045428" y="824351"/>
                  <a:pt x="1063960" y="836706"/>
                </a:cubicBezTo>
                <a:cubicBezTo>
                  <a:pt x="1075681" y="844520"/>
                  <a:pt x="1080653" y="861642"/>
                  <a:pt x="1093843" y="866588"/>
                </a:cubicBezTo>
                <a:cubicBezTo>
                  <a:pt x="1221240" y="914361"/>
                  <a:pt x="1157843" y="838825"/>
                  <a:pt x="1303019" y="911412"/>
                </a:cubicBezTo>
                <a:cubicBezTo>
                  <a:pt x="1381151" y="950477"/>
                  <a:pt x="1341176" y="935892"/>
                  <a:pt x="1422548" y="956235"/>
                </a:cubicBezTo>
                <a:cubicBezTo>
                  <a:pt x="1432509" y="966196"/>
                  <a:pt x="1438938" y="982069"/>
                  <a:pt x="1452431" y="986117"/>
                </a:cubicBezTo>
                <a:cubicBezTo>
                  <a:pt x="1490891" y="997655"/>
                  <a:pt x="1532455" y="993876"/>
                  <a:pt x="1571960" y="1001059"/>
                </a:cubicBezTo>
                <a:cubicBezTo>
                  <a:pt x="1587455" y="1003876"/>
                  <a:pt x="1601843" y="1011020"/>
                  <a:pt x="1616784" y="1016000"/>
                </a:cubicBezTo>
                <a:lnTo>
                  <a:pt x="1706431" y="1075765"/>
                </a:lnTo>
                <a:cubicBezTo>
                  <a:pt x="1721372" y="1085726"/>
                  <a:pt x="1738557" y="1092950"/>
                  <a:pt x="1751254" y="1105647"/>
                </a:cubicBezTo>
                <a:cubicBezTo>
                  <a:pt x="1771176" y="1125569"/>
                  <a:pt x="1783393" y="1159887"/>
                  <a:pt x="1811019" y="1165412"/>
                </a:cubicBezTo>
                <a:cubicBezTo>
                  <a:pt x="1905861" y="1184380"/>
                  <a:pt x="1861088" y="1174194"/>
                  <a:pt x="1945490" y="1195294"/>
                </a:cubicBezTo>
                <a:cubicBezTo>
                  <a:pt x="1965411" y="1210235"/>
                  <a:pt x="1986124" y="1224175"/>
                  <a:pt x="2005254" y="1240117"/>
                </a:cubicBezTo>
                <a:cubicBezTo>
                  <a:pt x="2016076" y="1249135"/>
                  <a:pt x="2022906" y="1263011"/>
                  <a:pt x="2035137" y="1270000"/>
                </a:cubicBezTo>
                <a:cubicBezTo>
                  <a:pt x="2058423" y="1283307"/>
                  <a:pt x="2084941" y="1289921"/>
                  <a:pt x="2109843" y="1299882"/>
                </a:cubicBezTo>
                <a:cubicBezTo>
                  <a:pt x="2168208" y="1358248"/>
                  <a:pt x="2106968" y="1305916"/>
                  <a:pt x="2184548" y="1344706"/>
                </a:cubicBezTo>
                <a:cubicBezTo>
                  <a:pt x="2300403" y="1402633"/>
                  <a:pt x="2161532" y="1351975"/>
                  <a:pt x="2274195" y="1389529"/>
                </a:cubicBezTo>
                <a:cubicBezTo>
                  <a:pt x="2328673" y="1444007"/>
                  <a:pt x="2275725" y="1401309"/>
                  <a:pt x="2363843" y="1434353"/>
                </a:cubicBezTo>
                <a:cubicBezTo>
                  <a:pt x="2505236" y="1487375"/>
                  <a:pt x="2334593" y="1446432"/>
                  <a:pt x="2498313" y="1479176"/>
                </a:cubicBezTo>
                <a:cubicBezTo>
                  <a:pt x="2523215" y="1489137"/>
                  <a:pt x="2549474" y="1496216"/>
                  <a:pt x="2573019" y="1509059"/>
                </a:cubicBezTo>
                <a:cubicBezTo>
                  <a:pt x="2604548" y="1526256"/>
                  <a:pt x="2628595" y="1557466"/>
                  <a:pt x="2662666" y="1568823"/>
                </a:cubicBezTo>
                <a:cubicBezTo>
                  <a:pt x="2677607" y="1573804"/>
                  <a:pt x="2693403" y="1576721"/>
                  <a:pt x="2707490" y="1583765"/>
                </a:cubicBezTo>
                <a:cubicBezTo>
                  <a:pt x="2723551" y="1591796"/>
                  <a:pt x="2735904" y="1606354"/>
                  <a:pt x="2752313" y="1613647"/>
                </a:cubicBezTo>
                <a:cubicBezTo>
                  <a:pt x="2781097" y="1626440"/>
                  <a:pt x="2841960" y="1643529"/>
                  <a:pt x="2841960" y="1643529"/>
                </a:cubicBezTo>
                <a:cubicBezTo>
                  <a:pt x="2851921" y="1653490"/>
                  <a:pt x="2859243" y="1667112"/>
                  <a:pt x="2871843" y="1673412"/>
                </a:cubicBezTo>
                <a:cubicBezTo>
                  <a:pt x="2900016" y="1687499"/>
                  <a:pt x="2961490" y="1703294"/>
                  <a:pt x="2961490" y="1703294"/>
                </a:cubicBezTo>
                <a:cubicBezTo>
                  <a:pt x="2986392" y="1728196"/>
                  <a:pt x="3004696" y="1762251"/>
                  <a:pt x="3036195" y="1778000"/>
                </a:cubicBezTo>
                <a:cubicBezTo>
                  <a:pt x="3056117" y="1787961"/>
                  <a:pt x="3076622" y="1796832"/>
                  <a:pt x="3095960" y="1807882"/>
                </a:cubicBezTo>
                <a:cubicBezTo>
                  <a:pt x="3111551" y="1816791"/>
                  <a:pt x="3124723" y="1829734"/>
                  <a:pt x="3140784" y="1837765"/>
                </a:cubicBezTo>
                <a:cubicBezTo>
                  <a:pt x="3154870" y="1844808"/>
                  <a:pt x="3171131" y="1846502"/>
                  <a:pt x="3185607" y="1852706"/>
                </a:cubicBezTo>
                <a:cubicBezTo>
                  <a:pt x="3206079" y="1861480"/>
                  <a:pt x="3224692" y="1874316"/>
                  <a:pt x="3245372" y="1882588"/>
                </a:cubicBezTo>
                <a:cubicBezTo>
                  <a:pt x="3274618" y="1894286"/>
                  <a:pt x="3305137" y="1902509"/>
                  <a:pt x="3335019" y="1912470"/>
                </a:cubicBezTo>
                <a:lnTo>
                  <a:pt x="3379843" y="1927412"/>
                </a:lnTo>
                <a:cubicBezTo>
                  <a:pt x="3394784" y="1932392"/>
                  <a:pt x="3410579" y="1935310"/>
                  <a:pt x="3424666" y="1942353"/>
                </a:cubicBezTo>
                <a:cubicBezTo>
                  <a:pt x="3444588" y="1952314"/>
                  <a:pt x="3463576" y="1964414"/>
                  <a:pt x="3484431" y="1972235"/>
                </a:cubicBezTo>
                <a:cubicBezTo>
                  <a:pt x="3503658" y="1979445"/>
                  <a:pt x="3524451" y="1981535"/>
                  <a:pt x="3544195" y="1987176"/>
                </a:cubicBezTo>
                <a:cubicBezTo>
                  <a:pt x="3648506" y="2016979"/>
                  <a:pt x="3515118" y="1991559"/>
                  <a:pt x="3693607" y="2017059"/>
                </a:cubicBezTo>
                <a:cubicBezTo>
                  <a:pt x="3837882" y="2065149"/>
                  <a:pt x="3613584" y="1988037"/>
                  <a:pt x="3798195" y="2061882"/>
                </a:cubicBezTo>
                <a:cubicBezTo>
                  <a:pt x="3827441" y="2073581"/>
                  <a:pt x="3857960" y="2081804"/>
                  <a:pt x="3887843" y="2091765"/>
                </a:cubicBezTo>
                <a:cubicBezTo>
                  <a:pt x="3902784" y="2096745"/>
                  <a:pt x="3919562" y="2097970"/>
                  <a:pt x="3932666" y="2106706"/>
                </a:cubicBezTo>
                <a:cubicBezTo>
                  <a:pt x="3947607" y="2116667"/>
                  <a:pt x="3960985" y="2129514"/>
                  <a:pt x="3977490" y="2136588"/>
                </a:cubicBezTo>
                <a:cubicBezTo>
                  <a:pt x="4035960" y="2161646"/>
                  <a:pt x="4066634" y="2141235"/>
                  <a:pt x="4126901" y="2181412"/>
                </a:cubicBezTo>
                <a:cubicBezTo>
                  <a:pt x="4190257" y="2223649"/>
                  <a:pt x="4155664" y="2203263"/>
                  <a:pt x="4231490" y="2241176"/>
                </a:cubicBezTo>
                <a:cubicBezTo>
                  <a:pt x="4241451" y="2251137"/>
                  <a:pt x="4249293" y="2263811"/>
                  <a:pt x="4261372" y="2271059"/>
                </a:cubicBezTo>
                <a:cubicBezTo>
                  <a:pt x="4276682" y="2280245"/>
                  <a:pt x="4354797" y="2298150"/>
                  <a:pt x="4365960" y="2300941"/>
                </a:cubicBezTo>
                <a:cubicBezTo>
                  <a:pt x="4420704" y="2355683"/>
                  <a:pt x="4374552" y="2321112"/>
                  <a:pt x="4485490" y="2345765"/>
                </a:cubicBezTo>
                <a:cubicBezTo>
                  <a:pt x="4500864" y="2349182"/>
                  <a:pt x="4515034" y="2356886"/>
                  <a:pt x="4530313" y="2360706"/>
                </a:cubicBezTo>
                <a:lnTo>
                  <a:pt x="4649843" y="2390588"/>
                </a:lnTo>
                <a:cubicBezTo>
                  <a:pt x="4690396" y="2417624"/>
                  <a:pt x="4725447" y="2436758"/>
                  <a:pt x="4754431" y="2480235"/>
                </a:cubicBezTo>
                <a:lnTo>
                  <a:pt x="4814195" y="2569882"/>
                </a:lnTo>
                <a:cubicBezTo>
                  <a:pt x="4829136" y="2564902"/>
                  <a:pt x="4844396" y="2549092"/>
                  <a:pt x="4859019" y="2554941"/>
                </a:cubicBezTo>
                <a:cubicBezTo>
                  <a:pt x="4875692" y="2561610"/>
                  <a:pt x="4874879" y="2588547"/>
                  <a:pt x="4888901" y="2599765"/>
                </a:cubicBezTo>
                <a:cubicBezTo>
                  <a:pt x="4901199" y="2609604"/>
                  <a:pt x="4918784" y="2609726"/>
                  <a:pt x="4933725" y="2614706"/>
                </a:cubicBezTo>
                <a:cubicBezTo>
                  <a:pt x="5071671" y="2706670"/>
                  <a:pt x="4901992" y="2589319"/>
                  <a:pt x="5008431" y="2674470"/>
                </a:cubicBezTo>
                <a:cubicBezTo>
                  <a:pt x="5022453" y="2685688"/>
                  <a:pt x="5039232" y="2693135"/>
                  <a:pt x="5053254" y="2704353"/>
                </a:cubicBezTo>
                <a:cubicBezTo>
                  <a:pt x="5064254" y="2713153"/>
                  <a:pt x="5070537" y="2727935"/>
                  <a:pt x="5083137" y="2734235"/>
                </a:cubicBezTo>
                <a:cubicBezTo>
                  <a:pt x="5111310" y="2748321"/>
                  <a:pt x="5172784" y="2764117"/>
                  <a:pt x="5172784" y="2764117"/>
                </a:cubicBezTo>
                <a:cubicBezTo>
                  <a:pt x="5231150" y="2822485"/>
                  <a:pt x="5169907" y="2779059"/>
                  <a:pt x="5247490" y="2779059"/>
                </a:cubicBezTo>
                <a:cubicBezTo>
                  <a:pt x="5263239" y="2779059"/>
                  <a:pt x="5277170" y="2789673"/>
                  <a:pt x="5292313" y="2794000"/>
                </a:cubicBezTo>
                <a:cubicBezTo>
                  <a:pt x="5312058" y="2799641"/>
                  <a:pt x="5332156" y="2803961"/>
                  <a:pt x="5352078" y="2808941"/>
                </a:cubicBezTo>
                <a:cubicBezTo>
                  <a:pt x="5367019" y="2803961"/>
                  <a:pt x="5383396" y="2802103"/>
                  <a:pt x="5396901" y="2794000"/>
                </a:cubicBezTo>
                <a:cubicBezTo>
                  <a:pt x="5408980" y="2786752"/>
                  <a:pt x="5415784" y="2772917"/>
                  <a:pt x="5426784" y="2764117"/>
                </a:cubicBezTo>
                <a:cubicBezTo>
                  <a:pt x="5440806" y="2752899"/>
                  <a:pt x="5456666" y="2744196"/>
                  <a:pt x="5471607" y="2734235"/>
                </a:cubicBezTo>
                <a:cubicBezTo>
                  <a:pt x="5507428" y="2626771"/>
                  <a:pt x="5463970" y="2760965"/>
                  <a:pt x="5501490" y="2629647"/>
                </a:cubicBezTo>
                <a:cubicBezTo>
                  <a:pt x="5505817" y="2614503"/>
                  <a:pt x="5513842" y="2600358"/>
                  <a:pt x="5516431" y="2584823"/>
                </a:cubicBezTo>
                <a:cubicBezTo>
                  <a:pt x="5518887" y="2570085"/>
                  <a:pt x="5526392" y="2572372"/>
                  <a:pt x="5516431" y="2554941"/>
                </a:cubicBezTo>
                <a:close/>
              </a:path>
            </a:pathLst>
          </a:custGeom>
          <a:noFill/>
          <a:ln w="1905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82235" y="3421176"/>
            <a:ext cx="2943412" cy="1555941"/>
          </a:xfrm>
          <a:custGeom>
            <a:avLst/>
            <a:gdLst>
              <a:gd name="connsiteX0" fmla="*/ 2554941 w 2943412"/>
              <a:gd name="connsiteY0" fmla="*/ 418708 h 1555941"/>
              <a:gd name="connsiteX1" fmla="*/ 2435412 w 2943412"/>
              <a:gd name="connsiteY1" fmla="*/ 403767 h 1555941"/>
              <a:gd name="connsiteX2" fmla="*/ 2345765 w 2943412"/>
              <a:gd name="connsiteY2" fmla="*/ 373885 h 1555941"/>
              <a:gd name="connsiteX3" fmla="*/ 2315883 w 2943412"/>
              <a:gd name="connsiteY3" fmla="*/ 329061 h 1555941"/>
              <a:gd name="connsiteX4" fmla="*/ 2136589 w 2943412"/>
              <a:gd name="connsiteY4" fmla="*/ 254355 h 1555941"/>
              <a:gd name="connsiteX5" fmla="*/ 2046941 w 2943412"/>
              <a:gd name="connsiteY5" fmla="*/ 224473 h 1555941"/>
              <a:gd name="connsiteX6" fmla="*/ 1972236 w 2943412"/>
              <a:gd name="connsiteY6" fmla="*/ 194590 h 1555941"/>
              <a:gd name="connsiteX7" fmla="*/ 1882589 w 2943412"/>
              <a:gd name="connsiteY7" fmla="*/ 179649 h 1555941"/>
              <a:gd name="connsiteX8" fmla="*/ 1807883 w 2943412"/>
              <a:gd name="connsiteY8" fmla="*/ 194590 h 1555941"/>
              <a:gd name="connsiteX9" fmla="*/ 1763059 w 2943412"/>
              <a:gd name="connsiteY9" fmla="*/ 164708 h 1555941"/>
              <a:gd name="connsiteX10" fmla="*/ 1688353 w 2943412"/>
              <a:gd name="connsiteY10" fmla="*/ 149767 h 1555941"/>
              <a:gd name="connsiteX11" fmla="*/ 1643530 w 2943412"/>
              <a:gd name="connsiteY11" fmla="*/ 134826 h 1555941"/>
              <a:gd name="connsiteX12" fmla="*/ 1509059 w 2943412"/>
              <a:gd name="connsiteY12" fmla="*/ 134826 h 1555941"/>
              <a:gd name="connsiteX13" fmla="*/ 1404471 w 2943412"/>
              <a:gd name="connsiteY13" fmla="*/ 149767 h 1555941"/>
              <a:gd name="connsiteX14" fmla="*/ 1225177 w 2943412"/>
              <a:gd name="connsiteY14" fmla="*/ 149767 h 1555941"/>
              <a:gd name="connsiteX15" fmla="*/ 1075765 w 2943412"/>
              <a:gd name="connsiteY15" fmla="*/ 119885 h 1555941"/>
              <a:gd name="connsiteX16" fmla="*/ 896471 w 2943412"/>
              <a:gd name="connsiteY16" fmla="*/ 90002 h 1555941"/>
              <a:gd name="connsiteX17" fmla="*/ 821765 w 2943412"/>
              <a:gd name="connsiteY17" fmla="*/ 75061 h 1555941"/>
              <a:gd name="connsiteX18" fmla="*/ 762000 w 2943412"/>
              <a:gd name="connsiteY18" fmla="*/ 60120 h 1555941"/>
              <a:gd name="connsiteX19" fmla="*/ 642471 w 2943412"/>
              <a:gd name="connsiteY19" fmla="*/ 45179 h 1555941"/>
              <a:gd name="connsiteX20" fmla="*/ 552824 w 2943412"/>
              <a:gd name="connsiteY20" fmla="*/ 60120 h 1555941"/>
              <a:gd name="connsiteX21" fmla="*/ 493059 w 2943412"/>
              <a:gd name="connsiteY21" fmla="*/ 30238 h 1555941"/>
              <a:gd name="connsiteX22" fmla="*/ 418353 w 2943412"/>
              <a:gd name="connsiteY22" fmla="*/ 15296 h 1555941"/>
              <a:gd name="connsiteX23" fmla="*/ 343647 w 2943412"/>
              <a:gd name="connsiteY23" fmla="*/ 30238 h 1555941"/>
              <a:gd name="connsiteX24" fmla="*/ 298824 w 2943412"/>
              <a:gd name="connsiteY24" fmla="*/ 15296 h 1555941"/>
              <a:gd name="connsiteX25" fmla="*/ 224118 w 2943412"/>
              <a:gd name="connsiteY25" fmla="*/ 355 h 1555941"/>
              <a:gd name="connsiteX26" fmla="*/ 149412 w 2943412"/>
              <a:gd name="connsiteY26" fmla="*/ 15296 h 1555941"/>
              <a:gd name="connsiteX27" fmla="*/ 104589 w 2943412"/>
              <a:gd name="connsiteY27" fmla="*/ 355 h 1555941"/>
              <a:gd name="connsiteX28" fmla="*/ 74706 w 2943412"/>
              <a:gd name="connsiteY28" fmla="*/ 30238 h 1555941"/>
              <a:gd name="connsiteX29" fmla="*/ 0 w 2943412"/>
              <a:gd name="connsiteY29" fmla="*/ 90002 h 1555941"/>
              <a:gd name="connsiteX30" fmla="*/ 14941 w 2943412"/>
              <a:gd name="connsiteY30" fmla="*/ 239414 h 1555941"/>
              <a:gd name="connsiteX31" fmla="*/ 74706 w 2943412"/>
              <a:gd name="connsiteY31" fmla="*/ 329061 h 1555941"/>
              <a:gd name="connsiteX32" fmla="*/ 89647 w 2943412"/>
              <a:gd name="connsiteY32" fmla="*/ 388826 h 1555941"/>
              <a:gd name="connsiteX33" fmla="*/ 134471 w 2943412"/>
              <a:gd name="connsiteY33" fmla="*/ 403767 h 1555941"/>
              <a:gd name="connsiteX34" fmla="*/ 179294 w 2943412"/>
              <a:gd name="connsiteY34" fmla="*/ 433649 h 1555941"/>
              <a:gd name="connsiteX35" fmla="*/ 209177 w 2943412"/>
              <a:gd name="connsiteY35" fmla="*/ 463532 h 1555941"/>
              <a:gd name="connsiteX36" fmla="*/ 254000 w 2943412"/>
              <a:gd name="connsiteY36" fmla="*/ 478473 h 1555941"/>
              <a:gd name="connsiteX37" fmla="*/ 283883 w 2943412"/>
              <a:gd name="connsiteY37" fmla="*/ 523296 h 1555941"/>
              <a:gd name="connsiteX38" fmla="*/ 373530 w 2943412"/>
              <a:gd name="connsiteY38" fmla="*/ 568120 h 1555941"/>
              <a:gd name="connsiteX39" fmla="*/ 433294 w 2943412"/>
              <a:gd name="connsiteY39" fmla="*/ 612943 h 1555941"/>
              <a:gd name="connsiteX40" fmla="*/ 508000 w 2943412"/>
              <a:gd name="connsiteY40" fmla="*/ 627885 h 1555941"/>
              <a:gd name="connsiteX41" fmla="*/ 642471 w 2943412"/>
              <a:gd name="connsiteY41" fmla="*/ 657767 h 1555941"/>
              <a:gd name="connsiteX42" fmla="*/ 687294 w 2943412"/>
              <a:gd name="connsiteY42" fmla="*/ 672708 h 1555941"/>
              <a:gd name="connsiteX43" fmla="*/ 836706 w 2943412"/>
              <a:gd name="connsiteY43" fmla="*/ 702590 h 1555941"/>
              <a:gd name="connsiteX44" fmla="*/ 956236 w 2943412"/>
              <a:gd name="connsiteY44" fmla="*/ 747414 h 1555941"/>
              <a:gd name="connsiteX45" fmla="*/ 1090706 w 2943412"/>
              <a:gd name="connsiteY45" fmla="*/ 807179 h 1555941"/>
              <a:gd name="connsiteX46" fmla="*/ 1195294 w 2943412"/>
              <a:gd name="connsiteY46" fmla="*/ 822120 h 1555941"/>
              <a:gd name="connsiteX47" fmla="*/ 1314824 w 2943412"/>
              <a:gd name="connsiteY47" fmla="*/ 866943 h 1555941"/>
              <a:gd name="connsiteX48" fmla="*/ 1419412 w 2943412"/>
              <a:gd name="connsiteY48" fmla="*/ 896826 h 1555941"/>
              <a:gd name="connsiteX49" fmla="*/ 1479177 w 2943412"/>
              <a:gd name="connsiteY49" fmla="*/ 926708 h 1555941"/>
              <a:gd name="connsiteX50" fmla="*/ 1538941 w 2943412"/>
              <a:gd name="connsiteY50" fmla="*/ 941649 h 1555941"/>
              <a:gd name="connsiteX51" fmla="*/ 1568824 w 2943412"/>
              <a:gd name="connsiteY51" fmla="*/ 971532 h 1555941"/>
              <a:gd name="connsiteX52" fmla="*/ 1613647 w 2943412"/>
              <a:gd name="connsiteY52" fmla="*/ 986473 h 1555941"/>
              <a:gd name="connsiteX53" fmla="*/ 1673412 w 2943412"/>
              <a:gd name="connsiteY53" fmla="*/ 1016355 h 1555941"/>
              <a:gd name="connsiteX54" fmla="*/ 1763059 w 2943412"/>
              <a:gd name="connsiteY54" fmla="*/ 1076120 h 1555941"/>
              <a:gd name="connsiteX55" fmla="*/ 1852706 w 2943412"/>
              <a:gd name="connsiteY55" fmla="*/ 1135885 h 1555941"/>
              <a:gd name="connsiteX56" fmla="*/ 1897530 w 2943412"/>
              <a:gd name="connsiteY56" fmla="*/ 1165767 h 1555941"/>
              <a:gd name="connsiteX57" fmla="*/ 1942353 w 2943412"/>
              <a:gd name="connsiteY57" fmla="*/ 1195649 h 1555941"/>
              <a:gd name="connsiteX58" fmla="*/ 1987177 w 2943412"/>
              <a:gd name="connsiteY58" fmla="*/ 1210590 h 1555941"/>
              <a:gd name="connsiteX59" fmla="*/ 2076824 w 2943412"/>
              <a:gd name="connsiteY59" fmla="*/ 1270355 h 1555941"/>
              <a:gd name="connsiteX60" fmla="*/ 2106706 w 2943412"/>
              <a:gd name="connsiteY60" fmla="*/ 1300238 h 1555941"/>
              <a:gd name="connsiteX61" fmla="*/ 2166471 w 2943412"/>
              <a:gd name="connsiteY61" fmla="*/ 1345061 h 1555941"/>
              <a:gd name="connsiteX62" fmla="*/ 2211294 w 2943412"/>
              <a:gd name="connsiteY62" fmla="*/ 1374943 h 1555941"/>
              <a:gd name="connsiteX63" fmla="*/ 2256118 w 2943412"/>
              <a:gd name="connsiteY63" fmla="*/ 1419767 h 1555941"/>
              <a:gd name="connsiteX64" fmla="*/ 2345765 w 2943412"/>
              <a:gd name="connsiteY64" fmla="*/ 1464590 h 1555941"/>
              <a:gd name="connsiteX65" fmla="*/ 2480236 w 2943412"/>
              <a:gd name="connsiteY65" fmla="*/ 1509414 h 1555941"/>
              <a:gd name="connsiteX66" fmla="*/ 2540000 w 2943412"/>
              <a:gd name="connsiteY66" fmla="*/ 1524355 h 1555941"/>
              <a:gd name="connsiteX67" fmla="*/ 2584824 w 2943412"/>
              <a:gd name="connsiteY67" fmla="*/ 1539296 h 1555941"/>
              <a:gd name="connsiteX68" fmla="*/ 2719294 w 2943412"/>
              <a:gd name="connsiteY68" fmla="*/ 1554238 h 1555941"/>
              <a:gd name="connsiteX69" fmla="*/ 2764118 w 2943412"/>
              <a:gd name="connsiteY69" fmla="*/ 1539296 h 1555941"/>
              <a:gd name="connsiteX70" fmla="*/ 2838824 w 2943412"/>
              <a:gd name="connsiteY70" fmla="*/ 1554238 h 1555941"/>
              <a:gd name="connsiteX71" fmla="*/ 2853765 w 2943412"/>
              <a:gd name="connsiteY71" fmla="*/ 1509414 h 1555941"/>
              <a:gd name="connsiteX72" fmla="*/ 2898589 w 2943412"/>
              <a:gd name="connsiteY72" fmla="*/ 1479532 h 1555941"/>
              <a:gd name="connsiteX73" fmla="*/ 2928471 w 2943412"/>
              <a:gd name="connsiteY73" fmla="*/ 1449649 h 1555941"/>
              <a:gd name="connsiteX74" fmla="*/ 2943412 w 2943412"/>
              <a:gd name="connsiteY74" fmla="*/ 1389885 h 1555941"/>
              <a:gd name="connsiteX75" fmla="*/ 2913530 w 2943412"/>
              <a:gd name="connsiteY75" fmla="*/ 941649 h 1555941"/>
              <a:gd name="connsiteX76" fmla="*/ 2898589 w 2943412"/>
              <a:gd name="connsiteY76" fmla="*/ 896826 h 1555941"/>
              <a:gd name="connsiteX77" fmla="*/ 2853765 w 2943412"/>
              <a:gd name="connsiteY77" fmla="*/ 762355 h 1555941"/>
              <a:gd name="connsiteX78" fmla="*/ 2764118 w 2943412"/>
              <a:gd name="connsiteY78" fmla="*/ 657767 h 1555941"/>
              <a:gd name="connsiteX79" fmla="*/ 2689412 w 2943412"/>
              <a:gd name="connsiteY79" fmla="*/ 553179 h 1555941"/>
              <a:gd name="connsiteX80" fmla="*/ 2659530 w 2943412"/>
              <a:gd name="connsiteY80" fmla="*/ 523296 h 1555941"/>
              <a:gd name="connsiteX81" fmla="*/ 2629647 w 2943412"/>
              <a:gd name="connsiteY81" fmla="*/ 478473 h 1555941"/>
              <a:gd name="connsiteX82" fmla="*/ 2584824 w 2943412"/>
              <a:gd name="connsiteY82" fmla="*/ 448590 h 1555941"/>
              <a:gd name="connsiteX83" fmla="*/ 2525059 w 2943412"/>
              <a:gd name="connsiteY83" fmla="*/ 373885 h 155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943412" h="1555941">
                <a:moveTo>
                  <a:pt x="2554941" y="418708"/>
                </a:moveTo>
                <a:cubicBezTo>
                  <a:pt x="2515098" y="413728"/>
                  <a:pt x="2474674" y="412180"/>
                  <a:pt x="2435412" y="403767"/>
                </a:cubicBezTo>
                <a:cubicBezTo>
                  <a:pt x="2404612" y="397167"/>
                  <a:pt x="2345765" y="373885"/>
                  <a:pt x="2345765" y="373885"/>
                </a:cubicBezTo>
                <a:cubicBezTo>
                  <a:pt x="2335804" y="358944"/>
                  <a:pt x="2330594" y="339359"/>
                  <a:pt x="2315883" y="329061"/>
                </a:cubicBezTo>
                <a:cubicBezTo>
                  <a:pt x="2219013" y="261251"/>
                  <a:pt x="2220657" y="279575"/>
                  <a:pt x="2136589" y="254355"/>
                </a:cubicBezTo>
                <a:cubicBezTo>
                  <a:pt x="2106418" y="245304"/>
                  <a:pt x="2076187" y="236172"/>
                  <a:pt x="2046941" y="224473"/>
                </a:cubicBezTo>
                <a:cubicBezTo>
                  <a:pt x="2022039" y="214512"/>
                  <a:pt x="1998111" y="201647"/>
                  <a:pt x="1972236" y="194590"/>
                </a:cubicBezTo>
                <a:cubicBezTo>
                  <a:pt x="1943009" y="186619"/>
                  <a:pt x="1912471" y="184629"/>
                  <a:pt x="1882589" y="179649"/>
                </a:cubicBezTo>
                <a:cubicBezTo>
                  <a:pt x="1857687" y="184629"/>
                  <a:pt x="1833082" y="197740"/>
                  <a:pt x="1807883" y="194590"/>
                </a:cubicBezTo>
                <a:cubicBezTo>
                  <a:pt x="1790065" y="192363"/>
                  <a:pt x="1779873" y="171013"/>
                  <a:pt x="1763059" y="164708"/>
                </a:cubicBezTo>
                <a:cubicBezTo>
                  <a:pt x="1739281" y="155791"/>
                  <a:pt x="1712990" y="155926"/>
                  <a:pt x="1688353" y="149767"/>
                </a:cubicBezTo>
                <a:cubicBezTo>
                  <a:pt x="1673074" y="145947"/>
                  <a:pt x="1658471" y="139806"/>
                  <a:pt x="1643530" y="134826"/>
                </a:cubicBezTo>
                <a:cubicBezTo>
                  <a:pt x="1418215" y="179888"/>
                  <a:pt x="1698963" y="134826"/>
                  <a:pt x="1509059" y="134826"/>
                </a:cubicBezTo>
                <a:cubicBezTo>
                  <a:pt x="1473842" y="134826"/>
                  <a:pt x="1439334" y="144787"/>
                  <a:pt x="1404471" y="149767"/>
                </a:cubicBezTo>
                <a:cubicBezTo>
                  <a:pt x="1239313" y="108478"/>
                  <a:pt x="1494995" y="164757"/>
                  <a:pt x="1225177" y="149767"/>
                </a:cubicBezTo>
                <a:cubicBezTo>
                  <a:pt x="1174465" y="146950"/>
                  <a:pt x="1125864" y="128235"/>
                  <a:pt x="1075765" y="119885"/>
                </a:cubicBezTo>
                <a:cubicBezTo>
                  <a:pt x="1016000" y="109924"/>
                  <a:pt x="955884" y="101884"/>
                  <a:pt x="896471" y="90002"/>
                </a:cubicBezTo>
                <a:cubicBezTo>
                  <a:pt x="871569" y="85022"/>
                  <a:pt x="846555" y="80570"/>
                  <a:pt x="821765" y="75061"/>
                </a:cubicBezTo>
                <a:cubicBezTo>
                  <a:pt x="801719" y="70606"/>
                  <a:pt x="782255" y="63496"/>
                  <a:pt x="762000" y="60120"/>
                </a:cubicBezTo>
                <a:cubicBezTo>
                  <a:pt x="722393" y="53519"/>
                  <a:pt x="682314" y="50159"/>
                  <a:pt x="642471" y="45179"/>
                </a:cubicBezTo>
                <a:cubicBezTo>
                  <a:pt x="612589" y="50159"/>
                  <a:pt x="582968" y="63134"/>
                  <a:pt x="552824" y="60120"/>
                </a:cubicBezTo>
                <a:cubicBezTo>
                  <a:pt x="530662" y="57904"/>
                  <a:pt x="514189" y="37281"/>
                  <a:pt x="493059" y="30238"/>
                </a:cubicBezTo>
                <a:cubicBezTo>
                  <a:pt x="468967" y="22207"/>
                  <a:pt x="443255" y="20277"/>
                  <a:pt x="418353" y="15296"/>
                </a:cubicBezTo>
                <a:cubicBezTo>
                  <a:pt x="393451" y="20277"/>
                  <a:pt x="369042" y="30238"/>
                  <a:pt x="343647" y="30238"/>
                </a:cubicBezTo>
                <a:cubicBezTo>
                  <a:pt x="327898" y="30238"/>
                  <a:pt x="314103" y="19116"/>
                  <a:pt x="298824" y="15296"/>
                </a:cubicBezTo>
                <a:cubicBezTo>
                  <a:pt x="274187" y="9137"/>
                  <a:pt x="249020" y="5335"/>
                  <a:pt x="224118" y="355"/>
                </a:cubicBezTo>
                <a:cubicBezTo>
                  <a:pt x="199216" y="5335"/>
                  <a:pt x="174807" y="15296"/>
                  <a:pt x="149412" y="15296"/>
                </a:cubicBezTo>
                <a:cubicBezTo>
                  <a:pt x="133663" y="15296"/>
                  <a:pt x="120032" y="-2734"/>
                  <a:pt x="104589" y="355"/>
                </a:cubicBezTo>
                <a:cubicBezTo>
                  <a:pt x="90776" y="3118"/>
                  <a:pt x="85706" y="21438"/>
                  <a:pt x="74706" y="30238"/>
                </a:cubicBezTo>
                <a:cubicBezTo>
                  <a:pt x="-19541" y="105636"/>
                  <a:pt x="72158" y="17846"/>
                  <a:pt x="0" y="90002"/>
                </a:cubicBezTo>
                <a:cubicBezTo>
                  <a:pt x="4980" y="139806"/>
                  <a:pt x="12" y="191640"/>
                  <a:pt x="14941" y="239414"/>
                </a:cubicBezTo>
                <a:cubicBezTo>
                  <a:pt x="25653" y="273693"/>
                  <a:pt x="74706" y="329061"/>
                  <a:pt x="74706" y="329061"/>
                </a:cubicBezTo>
                <a:cubicBezTo>
                  <a:pt x="79686" y="348983"/>
                  <a:pt x="76819" y="372791"/>
                  <a:pt x="89647" y="388826"/>
                </a:cubicBezTo>
                <a:cubicBezTo>
                  <a:pt x="99486" y="401124"/>
                  <a:pt x="120384" y="396724"/>
                  <a:pt x="134471" y="403767"/>
                </a:cubicBezTo>
                <a:cubicBezTo>
                  <a:pt x="150532" y="411797"/>
                  <a:pt x="165272" y="422431"/>
                  <a:pt x="179294" y="433649"/>
                </a:cubicBezTo>
                <a:cubicBezTo>
                  <a:pt x="190294" y="442449"/>
                  <a:pt x="197098" y="456284"/>
                  <a:pt x="209177" y="463532"/>
                </a:cubicBezTo>
                <a:cubicBezTo>
                  <a:pt x="222682" y="471635"/>
                  <a:pt x="239059" y="473493"/>
                  <a:pt x="254000" y="478473"/>
                </a:cubicBezTo>
                <a:cubicBezTo>
                  <a:pt x="263961" y="493414"/>
                  <a:pt x="271185" y="510598"/>
                  <a:pt x="283883" y="523296"/>
                </a:cubicBezTo>
                <a:cubicBezTo>
                  <a:pt x="312849" y="552262"/>
                  <a:pt x="337071" y="555967"/>
                  <a:pt x="373530" y="568120"/>
                </a:cubicBezTo>
                <a:cubicBezTo>
                  <a:pt x="393451" y="583061"/>
                  <a:pt x="410539" y="602829"/>
                  <a:pt x="433294" y="612943"/>
                </a:cubicBezTo>
                <a:cubicBezTo>
                  <a:pt x="456500" y="623257"/>
                  <a:pt x="483363" y="621726"/>
                  <a:pt x="508000" y="627885"/>
                </a:cubicBezTo>
                <a:cubicBezTo>
                  <a:pt x="655112" y="664664"/>
                  <a:pt x="395817" y="616658"/>
                  <a:pt x="642471" y="657767"/>
                </a:cubicBezTo>
                <a:cubicBezTo>
                  <a:pt x="657412" y="662747"/>
                  <a:pt x="671948" y="669167"/>
                  <a:pt x="687294" y="672708"/>
                </a:cubicBezTo>
                <a:cubicBezTo>
                  <a:pt x="736784" y="684129"/>
                  <a:pt x="836706" y="702590"/>
                  <a:pt x="836706" y="702590"/>
                </a:cubicBezTo>
                <a:cubicBezTo>
                  <a:pt x="1003092" y="785785"/>
                  <a:pt x="793496" y="686387"/>
                  <a:pt x="956236" y="747414"/>
                </a:cubicBezTo>
                <a:cubicBezTo>
                  <a:pt x="1028685" y="774582"/>
                  <a:pt x="1008932" y="786735"/>
                  <a:pt x="1090706" y="807179"/>
                </a:cubicBezTo>
                <a:cubicBezTo>
                  <a:pt x="1124871" y="815720"/>
                  <a:pt x="1160431" y="817140"/>
                  <a:pt x="1195294" y="822120"/>
                </a:cubicBezTo>
                <a:cubicBezTo>
                  <a:pt x="1248605" y="875430"/>
                  <a:pt x="1206967" y="845371"/>
                  <a:pt x="1314824" y="866943"/>
                </a:cubicBezTo>
                <a:cubicBezTo>
                  <a:pt x="1338514" y="871681"/>
                  <a:pt x="1394494" y="886147"/>
                  <a:pt x="1419412" y="896826"/>
                </a:cubicBezTo>
                <a:cubicBezTo>
                  <a:pt x="1439884" y="905600"/>
                  <a:pt x="1458322" y="918887"/>
                  <a:pt x="1479177" y="926708"/>
                </a:cubicBezTo>
                <a:cubicBezTo>
                  <a:pt x="1498404" y="933918"/>
                  <a:pt x="1519020" y="936669"/>
                  <a:pt x="1538941" y="941649"/>
                </a:cubicBezTo>
                <a:cubicBezTo>
                  <a:pt x="1548902" y="951610"/>
                  <a:pt x="1556745" y="964284"/>
                  <a:pt x="1568824" y="971532"/>
                </a:cubicBezTo>
                <a:cubicBezTo>
                  <a:pt x="1582329" y="979635"/>
                  <a:pt x="1599171" y="980269"/>
                  <a:pt x="1613647" y="986473"/>
                </a:cubicBezTo>
                <a:cubicBezTo>
                  <a:pt x="1634119" y="995247"/>
                  <a:pt x="1653490" y="1006394"/>
                  <a:pt x="1673412" y="1016355"/>
                </a:cubicBezTo>
                <a:cubicBezTo>
                  <a:pt x="1730485" y="1073430"/>
                  <a:pt x="1672604" y="1021847"/>
                  <a:pt x="1763059" y="1076120"/>
                </a:cubicBezTo>
                <a:cubicBezTo>
                  <a:pt x="1793855" y="1094598"/>
                  <a:pt x="1822824" y="1115963"/>
                  <a:pt x="1852706" y="1135885"/>
                </a:cubicBezTo>
                <a:lnTo>
                  <a:pt x="1897530" y="1165767"/>
                </a:lnTo>
                <a:cubicBezTo>
                  <a:pt x="1912471" y="1175728"/>
                  <a:pt x="1925318" y="1189971"/>
                  <a:pt x="1942353" y="1195649"/>
                </a:cubicBezTo>
                <a:lnTo>
                  <a:pt x="1987177" y="1210590"/>
                </a:lnTo>
                <a:cubicBezTo>
                  <a:pt x="2017059" y="1230512"/>
                  <a:pt x="2051429" y="1244959"/>
                  <a:pt x="2076824" y="1270355"/>
                </a:cubicBezTo>
                <a:cubicBezTo>
                  <a:pt x="2086785" y="1280316"/>
                  <a:pt x="2095884" y="1291220"/>
                  <a:pt x="2106706" y="1300238"/>
                </a:cubicBezTo>
                <a:cubicBezTo>
                  <a:pt x="2125836" y="1316180"/>
                  <a:pt x="2146207" y="1330587"/>
                  <a:pt x="2166471" y="1345061"/>
                </a:cubicBezTo>
                <a:cubicBezTo>
                  <a:pt x="2181083" y="1355498"/>
                  <a:pt x="2197499" y="1363447"/>
                  <a:pt x="2211294" y="1374943"/>
                </a:cubicBezTo>
                <a:cubicBezTo>
                  <a:pt x="2227527" y="1388470"/>
                  <a:pt x="2239885" y="1406240"/>
                  <a:pt x="2256118" y="1419767"/>
                </a:cubicBezTo>
                <a:cubicBezTo>
                  <a:pt x="2294736" y="1451949"/>
                  <a:pt x="2300841" y="1449616"/>
                  <a:pt x="2345765" y="1464590"/>
                </a:cubicBezTo>
                <a:cubicBezTo>
                  <a:pt x="2402806" y="1521633"/>
                  <a:pt x="2356058" y="1486836"/>
                  <a:pt x="2480236" y="1509414"/>
                </a:cubicBezTo>
                <a:cubicBezTo>
                  <a:pt x="2500439" y="1513087"/>
                  <a:pt x="2520256" y="1518714"/>
                  <a:pt x="2540000" y="1524355"/>
                </a:cubicBezTo>
                <a:cubicBezTo>
                  <a:pt x="2555144" y="1528682"/>
                  <a:pt x="2569289" y="1536707"/>
                  <a:pt x="2584824" y="1539296"/>
                </a:cubicBezTo>
                <a:cubicBezTo>
                  <a:pt x="2629310" y="1546710"/>
                  <a:pt x="2674471" y="1549257"/>
                  <a:pt x="2719294" y="1554238"/>
                </a:cubicBezTo>
                <a:cubicBezTo>
                  <a:pt x="2734235" y="1549257"/>
                  <a:pt x="2748368" y="1539296"/>
                  <a:pt x="2764118" y="1539296"/>
                </a:cubicBezTo>
                <a:cubicBezTo>
                  <a:pt x="2789513" y="1539296"/>
                  <a:pt x="2814732" y="1562269"/>
                  <a:pt x="2838824" y="1554238"/>
                </a:cubicBezTo>
                <a:cubicBezTo>
                  <a:pt x="2853765" y="1549258"/>
                  <a:pt x="2843926" y="1521712"/>
                  <a:pt x="2853765" y="1509414"/>
                </a:cubicBezTo>
                <a:cubicBezTo>
                  <a:pt x="2864983" y="1495392"/>
                  <a:pt x="2884567" y="1490750"/>
                  <a:pt x="2898589" y="1479532"/>
                </a:cubicBezTo>
                <a:cubicBezTo>
                  <a:pt x="2909589" y="1470732"/>
                  <a:pt x="2918510" y="1459610"/>
                  <a:pt x="2928471" y="1449649"/>
                </a:cubicBezTo>
                <a:cubicBezTo>
                  <a:pt x="2933451" y="1429728"/>
                  <a:pt x="2943412" y="1410419"/>
                  <a:pt x="2943412" y="1389885"/>
                </a:cubicBezTo>
                <a:cubicBezTo>
                  <a:pt x="2943412" y="1278946"/>
                  <a:pt x="2944036" y="1078925"/>
                  <a:pt x="2913530" y="941649"/>
                </a:cubicBezTo>
                <a:cubicBezTo>
                  <a:pt x="2910114" y="926275"/>
                  <a:pt x="2902409" y="912105"/>
                  <a:pt x="2898589" y="896826"/>
                </a:cubicBezTo>
                <a:cubicBezTo>
                  <a:pt x="2879071" y="818757"/>
                  <a:pt x="2895186" y="828629"/>
                  <a:pt x="2853765" y="762355"/>
                </a:cubicBezTo>
                <a:cubicBezTo>
                  <a:pt x="2803352" y="681693"/>
                  <a:pt x="2820535" y="723586"/>
                  <a:pt x="2764118" y="657767"/>
                </a:cubicBezTo>
                <a:cubicBezTo>
                  <a:pt x="2637954" y="510576"/>
                  <a:pt x="2783992" y="671406"/>
                  <a:pt x="2689412" y="553179"/>
                </a:cubicBezTo>
                <a:cubicBezTo>
                  <a:pt x="2680612" y="542179"/>
                  <a:pt x="2668330" y="534296"/>
                  <a:pt x="2659530" y="523296"/>
                </a:cubicBezTo>
                <a:cubicBezTo>
                  <a:pt x="2648312" y="509274"/>
                  <a:pt x="2642345" y="491171"/>
                  <a:pt x="2629647" y="478473"/>
                </a:cubicBezTo>
                <a:cubicBezTo>
                  <a:pt x="2616949" y="465775"/>
                  <a:pt x="2599765" y="458551"/>
                  <a:pt x="2584824" y="448590"/>
                </a:cubicBezTo>
                <a:cubicBezTo>
                  <a:pt x="2547127" y="392046"/>
                  <a:pt x="2567639" y="416465"/>
                  <a:pt x="2525059" y="37388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10458" y="3121803"/>
            <a:ext cx="4649777" cy="2367087"/>
          </a:xfrm>
          <a:custGeom>
            <a:avLst/>
            <a:gdLst>
              <a:gd name="connsiteX0" fmla="*/ 286954 w 4649777"/>
              <a:gd name="connsiteY0" fmla="*/ 905 h 2367087"/>
              <a:gd name="connsiteX1" fmla="*/ 47895 w 4649777"/>
              <a:gd name="connsiteY1" fmla="*/ 30787 h 2367087"/>
              <a:gd name="connsiteX2" fmla="*/ 3071 w 4649777"/>
              <a:gd name="connsiteY2" fmla="*/ 60669 h 2367087"/>
              <a:gd name="connsiteX3" fmla="*/ 47895 w 4649777"/>
              <a:gd name="connsiteY3" fmla="*/ 404316 h 2367087"/>
              <a:gd name="connsiteX4" fmla="*/ 92718 w 4649777"/>
              <a:gd name="connsiteY4" fmla="*/ 479022 h 2367087"/>
              <a:gd name="connsiteX5" fmla="*/ 152483 w 4649777"/>
              <a:gd name="connsiteY5" fmla="*/ 523846 h 2367087"/>
              <a:gd name="connsiteX6" fmla="*/ 167424 w 4649777"/>
              <a:gd name="connsiteY6" fmla="*/ 568669 h 2367087"/>
              <a:gd name="connsiteX7" fmla="*/ 197307 w 4649777"/>
              <a:gd name="connsiteY7" fmla="*/ 598552 h 2367087"/>
              <a:gd name="connsiteX8" fmla="*/ 257071 w 4649777"/>
              <a:gd name="connsiteY8" fmla="*/ 673258 h 2367087"/>
              <a:gd name="connsiteX9" fmla="*/ 316836 w 4649777"/>
              <a:gd name="connsiteY9" fmla="*/ 747963 h 2367087"/>
              <a:gd name="connsiteX10" fmla="*/ 361660 w 4649777"/>
              <a:gd name="connsiteY10" fmla="*/ 837611 h 2367087"/>
              <a:gd name="connsiteX11" fmla="*/ 391542 w 4649777"/>
              <a:gd name="connsiteY11" fmla="*/ 882434 h 2367087"/>
              <a:gd name="connsiteX12" fmla="*/ 421424 w 4649777"/>
              <a:gd name="connsiteY12" fmla="*/ 987022 h 2367087"/>
              <a:gd name="connsiteX13" fmla="*/ 451307 w 4649777"/>
              <a:gd name="connsiteY13" fmla="*/ 1046787 h 2367087"/>
              <a:gd name="connsiteX14" fmla="*/ 496130 w 4649777"/>
              <a:gd name="connsiteY14" fmla="*/ 1136434 h 2367087"/>
              <a:gd name="connsiteX15" fmla="*/ 570836 w 4649777"/>
              <a:gd name="connsiteY15" fmla="*/ 1270905 h 2367087"/>
              <a:gd name="connsiteX16" fmla="*/ 615660 w 4649777"/>
              <a:gd name="connsiteY16" fmla="*/ 1345611 h 2367087"/>
              <a:gd name="connsiteX17" fmla="*/ 630601 w 4649777"/>
              <a:gd name="connsiteY17" fmla="*/ 1390434 h 2367087"/>
              <a:gd name="connsiteX18" fmla="*/ 675424 w 4649777"/>
              <a:gd name="connsiteY18" fmla="*/ 1450199 h 2367087"/>
              <a:gd name="connsiteX19" fmla="*/ 750130 w 4649777"/>
              <a:gd name="connsiteY19" fmla="*/ 1569728 h 2367087"/>
              <a:gd name="connsiteX20" fmla="*/ 794954 w 4649777"/>
              <a:gd name="connsiteY20" fmla="*/ 1659375 h 2367087"/>
              <a:gd name="connsiteX21" fmla="*/ 869660 w 4649777"/>
              <a:gd name="connsiteY21" fmla="*/ 1734081 h 2367087"/>
              <a:gd name="connsiteX22" fmla="*/ 974248 w 4649777"/>
              <a:gd name="connsiteY22" fmla="*/ 1823728 h 2367087"/>
              <a:gd name="connsiteX23" fmla="*/ 1123660 w 4649777"/>
              <a:gd name="connsiteY23" fmla="*/ 1928316 h 2367087"/>
              <a:gd name="connsiteX24" fmla="*/ 1168483 w 4649777"/>
              <a:gd name="connsiteY24" fmla="*/ 1958199 h 2367087"/>
              <a:gd name="connsiteX25" fmla="*/ 1198366 w 4649777"/>
              <a:gd name="connsiteY25" fmla="*/ 1988081 h 2367087"/>
              <a:gd name="connsiteX26" fmla="*/ 1302954 w 4649777"/>
              <a:gd name="connsiteY26" fmla="*/ 2003022 h 2367087"/>
              <a:gd name="connsiteX27" fmla="*/ 1482248 w 4649777"/>
              <a:gd name="connsiteY27" fmla="*/ 2062787 h 2367087"/>
              <a:gd name="connsiteX28" fmla="*/ 1556954 w 4649777"/>
              <a:gd name="connsiteY28" fmla="*/ 2092669 h 2367087"/>
              <a:gd name="connsiteX29" fmla="*/ 1661542 w 4649777"/>
              <a:gd name="connsiteY29" fmla="*/ 2107611 h 2367087"/>
              <a:gd name="connsiteX30" fmla="*/ 1840836 w 4649777"/>
              <a:gd name="connsiteY30" fmla="*/ 2167375 h 2367087"/>
              <a:gd name="connsiteX31" fmla="*/ 1960366 w 4649777"/>
              <a:gd name="connsiteY31" fmla="*/ 2197258 h 2367087"/>
              <a:gd name="connsiteX32" fmla="*/ 2139660 w 4649777"/>
              <a:gd name="connsiteY32" fmla="*/ 2227140 h 2367087"/>
              <a:gd name="connsiteX33" fmla="*/ 2199424 w 4649777"/>
              <a:gd name="connsiteY33" fmla="*/ 2242081 h 2367087"/>
              <a:gd name="connsiteX34" fmla="*/ 2274130 w 4649777"/>
              <a:gd name="connsiteY34" fmla="*/ 2257022 h 2367087"/>
              <a:gd name="connsiteX35" fmla="*/ 2393660 w 4649777"/>
              <a:gd name="connsiteY35" fmla="*/ 2286905 h 2367087"/>
              <a:gd name="connsiteX36" fmla="*/ 2513189 w 4649777"/>
              <a:gd name="connsiteY36" fmla="*/ 2301846 h 2367087"/>
              <a:gd name="connsiteX37" fmla="*/ 2587895 w 4649777"/>
              <a:gd name="connsiteY37" fmla="*/ 2316787 h 2367087"/>
              <a:gd name="connsiteX38" fmla="*/ 2647660 w 4649777"/>
              <a:gd name="connsiteY38" fmla="*/ 2331728 h 2367087"/>
              <a:gd name="connsiteX39" fmla="*/ 2812013 w 4649777"/>
              <a:gd name="connsiteY39" fmla="*/ 2346669 h 2367087"/>
              <a:gd name="connsiteX40" fmla="*/ 2931542 w 4649777"/>
              <a:gd name="connsiteY40" fmla="*/ 2346669 h 2367087"/>
              <a:gd name="connsiteX41" fmla="*/ 3260248 w 4649777"/>
              <a:gd name="connsiteY41" fmla="*/ 2361611 h 2367087"/>
              <a:gd name="connsiteX42" fmla="*/ 3544130 w 4649777"/>
              <a:gd name="connsiteY42" fmla="*/ 2361611 h 2367087"/>
              <a:gd name="connsiteX43" fmla="*/ 3603895 w 4649777"/>
              <a:gd name="connsiteY43" fmla="*/ 2331728 h 2367087"/>
              <a:gd name="connsiteX44" fmla="*/ 3648718 w 4649777"/>
              <a:gd name="connsiteY44" fmla="*/ 2316787 h 2367087"/>
              <a:gd name="connsiteX45" fmla="*/ 3828013 w 4649777"/>
              <a:gd name="connsiteY45" fmla="*/ 2331728 h 2367087"/>
              <a:gd name="connsiteX46" fmla="*/ 3872836 w 4649777"/>
              <a:gd name="connsiteY46" fmla="*/ 2316787 h 2367087"/>
              <a:gd name="connsiteX47" fmla="*/ 4067071 w 4649777"/>
              <a:gd name="connsiteY47" fmla="*/ 2301846 h 2367087"/>
              <a:gd name="connsiteX48" fmla="*/ 4186601 w 4649777"/>
              <a:gd name="connsiteY48" fmla="*/ 2316787 h 2367087"/>
              <a:gd name="connsiteX49" fmla="*/ 4231424 w 4649777"/>
              <a:gd name="connsiteY49" fmla="*/ 2301846 h 2367087"/>
              <a:gd name="connsiteX50" fmla="*/ 4336013 w 4649777"/>
              <a:gd name="connsiteY50" fmla="*/ 2271963 h 2367087"/>
              <a:gd name="connsiteX51" fmla="*/ 4485424 w 4649777"/>
              <a:gd name="connsiteY51" fmla="*/ 2286905 h 2367087"/>
              <a:gd name="connsiteX52" fmla="*/ 4530248 w 4649777"/>
              <a:gd name="connsiteY52" fmla="*/ 2257022 h 2367087"/>
              <a:gd name="connsiteX53" fmla="*/ 4590013 w 4649777"/>
              <a:gd name="connsiteY53" fmla="*/ 2242081 h 2367087"/>
              <a:gd name="connsiteX54" fmla="*/ 4634836 w 4649777"/>
              <a:gd name="connsiteY54" fmla="*/ 2212199 h 2367087"/>
              <a:gd name="connsiteX55" fmla="*/ 4649777 w 4649777"/>
              <a:gd name="connsiteY55" fmla="*/ 2167375 h 2367087"/>
              <a:gd name="connsiteX56" fmla="*/ 4604954 w 4649777"/>
              <a:gd name="connsiteY56" fmla="*/ 2032905 h 2367087"/>
              <a:gd name="connsiteX57" fmla="*/ 4560130 w 4649777"/>
              <a:gd name="connsiteY57" fmla="*/ 2017963 h 2367087"/>
              <a:gd name="connsiteX58" fmla="*/ 4455542 w 4649777"/>
              <a:gd name="connsiteY58" fmla="*/ 1988081 h 2367087"/>
              <a:gd name="connsiteX59" fmla="*/ 4365895 w 4649777"/>
              <a:gd name="connsiteY59" fmla="*/ 1928316 h 2367087"/>
              <a:gd name="connsiteX60" fmla="*/ 4276248 w 4649777"/>
              <a:gd name="connsiteY60" fmla="*/ 1898434 h 2367087"/>
              <a:gd name="connsiteX61" fmla="*/ 4231424 w 4649777"/>
              <a:gd name="connsiteY61" fmla="*/ 1883493 h 2367087"/>
              <a:gd name="connsiteX62" fmla="*/ 4171660 w 4649777"/>
              <a:gd name="connsiteY62" fmla="*/ 1838669 h 2367087"/>
              <a:gd name="connsiteX63" fmla="*/ 4126836 w 4649777"/>
              <a:gd name="connsiteY63" fmla="*/ 1823728 h 2367087"/>
              <a:gd name="connsiteX64" fmla="*/ 4007307 w 4649777"/>
              <a:gd name="connsiteY64" fmla="*/ 1778905 h 2367087"/>
              <a:gd name="connsiteX65" fmla="*/ 3962483 w 4649777"/>
              <a:gd name="connsiteY65" fmla="*/ 1793846 h 2367087"/>
              <a:gd name="connsiteX66" fmla="*/ 3887777 w 4649777"/>
              <a:gd name="connsiteY66" fmla="*/ 1719140 h 2367087"/>
              <a:gd name="connsiteX67" fmla="*/ 3783189 w 4649777"/>
              <a:gd name="connsiteY67" fmla="*/ 1689258 h 2367087"/>
              <a:gd name="connsiteX68" fmla="*/ 3648718 w 4649777"/>
              <a:gd name="connsiteY68" fmla="*/ 1659375 h 2367087"/>
              <a:gd name="connsiteX69" fmla="*/ 3559071 w 4649777"/>
              <a:gd name="connsiteY69" fmla="*/ 1629493 h 2367087"/>
              <a:gd name="connsiteX70" fmla="*/ 3469424 w 4649777"/>
              <a:gd name="connsiteY70" fmla="*/ 1569728 h 2367087"/>
              <a:gd name="connsiteX71" fmla="*/ 3424601 w 4649777"/>
              <a:gd name="connsiteY71" fmla="*/ 1554787 h 2367087"/>
              <a:gd name="connsiteX72" fmla="*/ 3320013 w 4649777"/>
              <a:gd name="connsiteY72" fmla="*/ 1509963 h 2367087"/>
              <a:gd name="connsiteX73" fmla="*/ 3290130 w 4649777"/>
              <a:gd name="connsiteY73" fmla="*/ 1480081 h 2367087"/>
              <a:gd name="connsiteX74" fmla="*/ 3185542 w 4649777"/>
              <a:gd name="connsiteY74" fmla="*/ 1435258 h 2367087"/>
              <a:gd name="connsiteX75" fmla="*/ 3140718 w 4649777"/>
              <a:gd name="connsiteY75" fmla="*/ 1405375 h 2367087"/>
              <a:gd name="connsiteX76" fmla="*/ 3095895 w 4649777"/>
              <a:gd name="connsiteY76" fmla="*/ 1345611 h 2367087"/>
              <a:gd name="connsiteX77" fmla="*/ 3036130 w 4649777"/>
              <a:gd name="connsiteY77" fmla="*/ 1330669 h 2367087"/>
              <a:gd name="connsiteX78" fmla="*/ 2976366 w 4649777"/>
              <a:gd name="connsiteY78" fmla="*/ 1300787 h 2367087"/>
              <a:gd name="connsiteX79" fmla="*/ 2946483 w 4649777"/>
              <a:gd name="connsiteY79" fmla="*/ 1270905 h 2367087"/>
              <a:gd name="connsiteX80" fmla="*/ 2826954 w 4649777"/>
              <a:gd name="connsiteY80" fmla="*/ 1211140 h 2367087"/>
              <a:gd name="connsiteX81" fmla="*/ 2677542 w 4649777"/>
              <a:gd name="connsiteY81" fmla="*/ 1106552 h 2367087"/>
              <a:gd name="connsiteX82" fmla="*/ 2632718 w 4649777"/>
              <a:gd name="connsiteY82" fmla="*/ 1091611 h 2367087"/>
              <a:gd name="connsiteX83" fmla="*/ 2572954 w 4649777"/>
              <a:gd name="connsiteY83" fmla="*/ 1061728 h 2367087"/>
              <a:gd name="connsiteX84" fmla="*/ 2438483 w 4649777"/>
              <a:gd name="connsiteY84" fmla="*/ 1031846 h 2367087"/>
              <a:gd name="connsiteX85" fmla="*/ 2318954 w 4649777"/>
              <a:gd name="connsiteY85" fmla="*/ 1001963 h 2367087"/>
              <a:gd name="connsiteX86" fmla="*/ 2214366 w 4649777"/>
              <a:gd name="connsiteY86" fmla="*/ 987022 h 2367087"/>
              <a:gd name="connsiteX87" fmla="*/ 2094836 w 4649777"/>
              <a:gd name="connsiteY87" fmla="*/ 957140 h 2367087"/>
              <a:gd name="connsiteX88" fmla="*/ 2050013 w 4649777"/>
              <a:gd name="connsiteY88" fmla="*/ 942199 h 2367087"/>
              <a:gd name="connsiteX89" fmla="*/ 1960366 w 4649777"/>
              <a:gd name="connsiteY89" fmla="*/ 927258 h 2367087"/>
              <a:gd name="connsiteX90" fmla="*/ 1915542 w 4649777"/>
              <a:gd name="connsiteY90" fmla="*/ 912316 h 2367087"/>
              <a:gd name="connsiteX91" fmla="*/ 1870718 w 4649777"/>
              <a:gd name="connsiteY91" fmla="*/ 882434 h 2367087"/>
              <a:gd name="connsiteX92" fmla="*/ 1810954 w 4649777"/>
              <a:gd name="connsiteY92" fmla="*/ 867493 h 2367087"/>
              <a:gd name="connsiteX93" fmla="*/ 1766130 w 4649777"/>
              <a:gd name="connsiteY93" fmla="*/ 837611 h 2367087"/>
              <a:gd name="connsiteX94" fmla="*/ 1631660 w 4649777"/>
              <a:gd name="connsiteY94" fmla="*/ 762905 h 2367087"/>
              <a:gd name="connsiteX95" fmla="*/ 1556954 w 4649777"/>
              <a:gd name="connsiteY95" fmla="*/ 688199 h 2367087"/>
              <a:gd name="connsiteX96" fmla="*/ 1527071 w 4649777"/>
              <a:gd name="connsiteY96" fmla="*/ 658316 h 2367087"/>
              <a:gd name="connsiteX97" fmla="*/ 1422483 w 4649777"/>
              <a:gd name="connsiteY97" fmla="*/ 613493 h 2367087"/>
              <a:gd name="connsiteX98" fmla="*/ 1377660 w 4649777"/>
              <a:gd name="connsiteY98" fmla="*/ 598552 h 2367087"/>
              <a:gd name="connsiteX99" fmla="*/ 1273071 w 4649777"/>
              <a:gd name="connsiteY99" fmla="*/ 538787 h 2367087"/>
              <a:gd name="connsiteX100" fmla="*/ 1168483 w 4649777"/>
              <a:gd name="connsiteY100" fmla="*/ 508905 h 2367087"/>
              <a:gd name="connsiteX101" fmla="*/ 1123660 w 4649777"/>
              <a:gd name="connsiteY101" fmla="*/ 464081 h 2367087"/>
              <a:gd name="connsiteX102" fmla="*/ 1078836 w 4649777"/>
              <a:gd name="connsiteY102" fmla="*/ 449140 h 2367087"/>
              <a:gd name="connsiteX103" fmla="*/ 959307 w 4649777"/>
              <a:gd name="connsiteY103" fmla="*/ 404316 h 2367087"/>
              <a:gd name="connsiteX104" fmla="*/ 839777 w 4649777"/>
              <a:gd name="connsiteY104" fmla="*/ 314669 h 2367087"/>
              <a:gd name="connsiteX105" fmla="*/ 794954 w 4649777"/>
              <a:gd name="connsiteY105" fmla="*/ 284787 h 2367087"/>
              <a:gd name="connsiteX106" fmla="*/ 765071 w 4649777"/>
              <a:gd name="connsiteY106" fmla="*/ 254905 h 2367087"/>
              <a:gd name="connsiteX107" fmla="*/ 705307 w 4649777"/>
              <a:gd name="connsiteY107" fmla="*/ 225022 h 2367087"/>
              <a:gd name="connsiteX108" fmla="*/ 630601 w 4649777"/>
              <a:gd name="connsiteY108" fmla="*/ 165258 h 2367087"/>
              <a:gd name="connsiteX109" fmla="*/ 585777 w 4649777"/>
              <a:gd name="connsiteY109" fmla="*/ 150316 h 2367087"/>
              <a:gd name="connsiteX110" fmla="*/ 540954 w 4649777"/>
              <a:gd name="connsiteY110" fmla="*/ 120434 h 2367087"/>
              <a:gd name="connsiteX111" fmla="*/ 451307 w 4649777"/>
              <a:gd name="connsiteY111" fmla="*/ 90552 h 2367087"/>
              <a:gd name="connsiteX112" fmla="*/ 346718 w 4649777"/>
              <a:gd name="connsiteY112" fmla="*/ 60669 h 2367087"/>
              <a:gd name="connsiteX113" fmla="*/ 286954 w 4649777"/>
              <a:gd name="connsiteY113" fmla="*/ 905 h 2367087"/>
              <a:gd name="connsiteX0" fmla="*/ 286954 w 4649777"/>
              <a:gd name="connsiteY0" fmla="*/ 905 h 2367087"/>
              <a:gd name="connsiteX1" fmla="*/ 47895 w 4649777"/>
              <a:gd name="connsiteY1" fmla="*/ 30787 h 2367087"/>
              <a:gd name="connsiteX2" fmla="*/ 3071 w 4649777"/>
              <a:gd name="connsiteY2" fmla="*/ 60669 h 2367087"/>
              <a:gd name="connsiteX3" fmla="*/ 47895 w 4649777"/>
              <a:gd name="connsiteY3" fmla="*/ 404316 h 2367087"/>
              <a:gd name="connsiteX4" fmla="*/ 92718 w 4649777"/>
              <a:gd name="connsiteY4" fmla="*/ 479022 h 2367087"/>
              <a:gd name="connsiteX5" fmla="*/ 152483 w 4649777"/>
              <a:gd name="connsiteY5" fmla="*/ 523846 h 2367087"/>
              <a:gd name="connsiteX6" fmla="*/ 167424 w 4649777"/>
              <a:gd name="connsiteY6" fmla="*/ 568669 h 2367087"/>
              <a:gd name="connsiteX7" fmla="*/ 197307 w 4649777"/>
              <a:gd name="connsiteY7" fmla="*/ 598552 h 2367087"/>
              <a:gd name="connsiteX8" fmla="*/ 257071 w 4649777"/>
              <a:gd name="connsiteY8" fmla="*/ 673258 h 2367087"/>
              <a:gd name="connsiteX9" fmla="*/ 316836 w 4649777"/>
              <a:gd name="connsiteY9" fmla="*/ 747963 h 2367087"/>
              <a:gd name="connsiteX10" fmla="*/ 361660 w 4649777"/>
              <a:gd name="connsiteY10" fmla="*/ 837611 h 2367087"/>
              <a:gd name="connsiteX11" fmla="*/ 391542 w 4649777"/>
              <a:gd name="connsiteY11" fmla="*/ 882434 h 2367087"/>
              <a:gd name="connsiteX12" fmla="*/ 421424 w 4649777"/>
              <a:gd name="connsiteY12" fmla="*/ 987022 h 2367087"/>
              <a:gd name="connsiteX13" fmla="*/ 451307 w 4649777"/>
              <a:gd name="connsiteY13" fmla="*/ 1046787 h 2367087"/>
              <a:gd name="connsiteX14" fmla="*/ 496130 w 4649777"/>
              <a:gd name="connsiteY14" fmla="*/ 1136434 h 2367087"/>
              <a:gd name="connsiteX15" fmla="*/ 570836 w 4649777"/>
              <a:gd name="connsiteY15" fmla="*/ 1270905 h 2367087"/>
              <a:gd name="connsiteX16" fmla="*/ 615660 w 4649777"/>
              <a:gd name="connsiteY16" fmla="*/ 1345611 h 2367087"/>
              <a:gd name="connsiteX17" fmla="*/ 630601 w 4649777"/>
              <a:gd name="connsiteY17" fmla="*/ 1390434 h 2367087"/>
              <a:gd name="connsiteX18" fmla="*/ 675424 w 4649777"/>
              <a:gd name="connsiteY18" fmla="*/ 1450199 h 2367087"/>
              <a:gd name="connsiteX19" fmla="*/ 750130 w 4649777"/>
              <a:gd name="connsiteY19" fmla="*/ 1569728 h 2367087"/>
              <a:gd name="connsiteX20" fmla="*/ 794954 w 4649777"/>
              <a:gd name="connsiteY20" fmla="*/ 1659375 h 2367087"/>
              <a:gd name="connsiteX21" fmla="*/ 869660 w 4649777"/>
              <a:gd name="connsiteY21" fmla="*/ 1734081 h 2367087"/>
              <a:gd name="connsiteX22" fmla="*/ 974248 w 4649777"/>
              <a:gd name="connsiteY22" fmla="*/ 1823728 h 2367087"/>
              <a:gd name="connsiteX23" fmla="*/ 1123660 w 4649777"/>
              <a:gd name="connsiteY23" fmla="*/ 1928316 h 2367087"/>
              <a:gd name="connsiteX24" fmla="*/ 1168483 w 4649777"/>
              <a:gd name="connsiteY24" fmla="*/ 1958199 h 2367087"/>
              <a:gd name="connsiteX25" fmla="*/ 1198366 w 4649777"/>
              <a:gd name="connsiteY25" fmla="*/ 1988081 h 2367087"/>
              <a:gd name="connsiteX26" fmla="*/ 1302954 w 4649777"/>
              <a:gd name="connsiteY26" fmla="*/ 2003022 h 2367087"/>
              <a:gd name="connsiteX27" fmla="*/ 1482248 w 4649777"/>
              <a:gd name="connsiteY27" fmla="*/ 2062787 h 2367087"/>
              <a:gd name="connsiteX28" fmla="*/ 1556954 w 4649777"/>
              <a:gd name="connsiteY28" fmla="*/ 2092669 h 2367087"/>
              <a:gd name="connsiteX29" fmla="*/ 1661542 w 4649777"/>
              <a:gd name="connsiteY29" fmla="*/ 2107611 h 2367087"/>
              <a:gd name="connsiteX30" fmla="*/ 1840836 w 4649777"/>
              <a:gd name="connsiteY30" fmla="*/ 2167375 h 2367087"/>
              <a:gd name="connsiteX31" fmla="*/ 1960366 w 4649777"/>
              <a:gd name="connsiteY31" fmla="*/ 2197258 h 2367087"/>
              <a:gd name="connsiteX32" fmla="*/ 2139660 w 4649777"/>
              <a:gd name="connsiteY32" fmla="*/ 2227140 h 2367087"/>
              <a:gd name="connsiteX33" fmla="*/ 2199424 w 4649777"/>
              <a:gd name="connsiteY33" fmla="*/ 2242081 h 2367087"/>
              <a:gd name="connsiteX34" fmla="*/ 2274130 w 4649777"/>
              <a:gd name="connsiteY34" fmla="*/ 2257022 h 2367087"/>
              <a:gd name="connsiteX35" fmla="*/ 2393660 w 4649777"/>
              <a:gd name="connsiteY35" fmla="*/ 2286905 h 2367087"/>
              <a:gd name="connsiteX36" fmla="*/ 2513189 w 4649777"/>
              <a:gd name="connsiteY36" fmla="*/ 2301846 h 2367087"/>
              <a:gd name="connsiteX37" fmla="*/ 2587895 w 4649777"/>
              <a:gd name="connsiteY37" fmla="*/ 2316787 h 2367087"/>
              <a:gd name="connsiteX38" fmla="*/ 2647660 w 4649777"/>
              <a:gd name="connsiteY38" fmla="*/ 2331728 h 2367087"/>
              <a:gd name="connsiteX39" fmla="*/ 2812013 w 4649777"/>
              <a:gd name="connsiteY39" fmla="*/ 2346669 h 2367087"/>
              <a:gd name="connsiteX40" fmla="*/ 2931542 w 4649777"/>
              <a:gd name="connsiteY40" fmla="*/ 2346669 h 2367087"/>
              <a:gd name="connsiteX41" fmla="*/ 3260248 w 4649777"/>
              <a:gd name="connsiteY41" fmla="*/ 2361611 h 2367087"/>
              <a:gd name="connsiteX42" fmla="*/ 3544130 w 4649777"/>
              <a:gd name="connsiteY42" fmla="*/ 2361611 h 2367087"/>
              <a:gd name="connsiteX43" fmla="*/ 3603895 w 4649777"/>
              <a:gd name="connsiteY43" fmla="*/ 2331728 h 2367087"/>
              <a:gd name="connsiteX44" fmla="*/ 3648718 w 4649777"/>
              <a:gd name="connsiteY44" fmla="*/ 2316787 h 2367087"/>
              <a:gd name="connsiteX45" fmla="*/ 3828013 w 4649777"/>
              <a:gd name="connsiteY45" fmla="*/ 2331728 h 2367087"/>
              <a:gd name="connsiteX46" fmla="*/ 3872836 w 4649777"/>
              <a:gd name="connsiteY46" fmla="*/ 2316787 h 2367087"/>
              <a:gd name="connsiteX47" fmla="*/ 4067071 w 4649777"/>
              <a:gd name="connsiteY47" fmla="*/ 2301846 h 2367087"/>
              <a:gd name="connsiteX48" fmla="*/ 4186601 w 4649777"/>
              <a:gd name="connsiteY48" fmla="*/ 2316787 h 2367087"/>
              <a:gd name="connsiteX49" fmla="*/ 4231424 w 4649777"/>
              <a:gd name="connsiteY49" fmla="*/ 2301846 h 2367087"/>
              <a:gd name="connsiteX50" fmla="*/ 4336013 w 4649777"/>
              <a:gd name="connsiteY50" fmla="*/ 2271963 h 2367087"/>
              <a:gd name="connsiteX51" fmla="*/ 4485424 w 4649777"/>
              <a:gd name="connsiteY51" fmla="*/ 2286905 h 2367087"/>
              <a:gd name="connsiteX52" fmla="*/ 4530248 w 4649777"/>
              <a:gd name="connsiteY52" fmla="*/ 2257022 h 2367087"/>
              <a:gd name="connsiteX53" fmla="*/ 4590013 w 4649777"/>
              <a:gd name="connsiteY53" fmla="*/ 2242081 h 2367087"/>
              <a:gd name="connsiteX54" fmla="*/ 4634836 w 4649777"/>
              <a:gd name="connsiteY54" fmla="*/ 2212199 h 2367087"/>
              <a:gd name="connsiteX55" fmla="*/ 4649777 w 4649777"/>
              <a:gd name="connsiteY55" fmla="*/ 2167375 h 2367087"/>
              <a:gd name="connsiteX56" fmla="*/ 4604954 w 4649777"/>
              <a:gd name="connsiteY56" fmla="*/ 2032905 h 2367087"/>
              <a:gd name="connsiteX57" fmla="*/ 4560130 w 4649777"/>
              <a:gd name="connsiteY57" fmla="*/ 2017963 h 2367087"/>
              <a:gd name="connsiteX58" fmla="*/ 4455542 w 4649777"/>
              <a:gd name="connsiteY58" fmla="*/ 1988081 h 2367087"/>
              <a:gd name="connsiteX59" fmla="*/ 4365895 w 4649777"/>
              <a:gd name="connsiteY59" fmla="*/ 1928316 h 2367087"/>
              <a:gd name="connsiteX60" fmla="*/ 4276248 w 4649777"/>
              <a:gd name="connsiteY60" fmla="*/ 1898434 h 2367087"/>
              <a:gd name="connsiteX61" fmla="*/ 4231424 w 4649777"/>
              <a:gd name="connsiteY61" fmla="*/ 1883493 h 2367087"/>
              <a:gd name="connsiteX62" fmla="*/ 4171660 w 4649777"/>
              <a:gd name="connsiteY62" fmla="*/ 1838669 h 2367087"/>
              <a:gd name="connsiteX63" fmla="*/ 4126836 w 4649777"/>
              <a:gd name="connsiteY63" fmla="*/ 1823728 h 2367087"/>
              <a:gd name="connsiteX64" fmla="*/ 4007307 w 4649777"/>
              <a:gd name="connsiteY64" fmla="*/ 1778905 h 2367087"/>
              <a:gd name="connsiteX65" fmla="*/ 3962483 w 4649777"/>
              <a:gd name="connsiteY65" fmla="*/ 1793846 h 2367087"/>
              <a:gd name="connsiteX66" fmla="*/ 3887777 w 4649777"/>
              <a:gd name="connsiteY66" fmla="*/ 1719140 h 2367087"/>
              <a:gd name="connsiteX67" fmla="*/ 3783189 w 4649777"/>
              <a:gd name="connsiteY67" fmla="*/ 1689258 h 2367087"/>
              <a:gd name="connsiteX68" fmla="*/ 3648718 w 4649777"/>
              <a:gd name="connsiteY68" fmla="*/ 1659375 h 2367087"/>
              <a:gd name="connsiteX69" fmla="*/ 3559071 w 4649777"/>
              <a:gd name="connsiteY69" fmla="*/ 1629493 h 2367087"/>
              <a:gd name="connsiteX70" fmla="*/ 3469424 w 4649777"/>
              <a:gd name="connsiteY70" fmla="*/ 1569728 h 2367087"/>
              <a:gd name="connsiteX71" fmla="*/ 3424601 w 4649777"/>
              <a:gd name="connsiteY71" fmla="*/ 1554787 h 2367087"/>
              <a:gd name="connsiteX72" fmla="*/ 3320013 w 4649777"/>
              <a:gd name="connsiteY72" fmla="*/ 1509963 h 2367087"/>
              <a:gd name="connsiteX73" fmla="*/ 3290130 w 4649777"/>
              <a:gd name="connsiteY73" fmla="*/ 1480081 h 2367087"/>
              <a:gd name="connsiteX74" fmla="*/ 3185542 w 4649777"/>
              <a:gd name="connsiteY74" fmla="*/ 1435258 h 2367087"/>
              <a:gd name="connsiteX75" fmla="*/ 3140718 w 4649777"/>
              <a:gd name="connsiteY75" fmla="*/ 1405375 h 2367087"/>
              <a:gd name="connsiteX76" fmla="*/ 3095895 w 4649777"/>
              <a:gd name="connsiteY76" fmla="*/ 1345611 h 2367087"/>
              <a:gd name="connsiteX77" fmla="*/ 3036130 w 4649777"/>
              <a:gd name="connsiteY77" fmla="*/ 1330669 h 2367087"/>
              <a:gd name="connsiteX78" fmla="*/ 2976366 w 4649777"/>
              <a:gd name="connsiteY78" fmla="*/ 1300787 h 2367087"/>
              <a:gd name="connsiteX79" fmla="*/ 2946483 w 4649777"/>
              <a:gd name="connsiteY79" fmla="*/ 1270905 h 2367087"/>
              <a:gd name="connsiteX80" fmla="*/ 2826954 w 4649777"/>
              <a:gd name="connsiteY80" fmla="*/ 1211140 h 2367087"/>
              <a:gd name="connsiteX81" fmla="*/ 2677542 w 4649777"/>
              <a:gd name="connsiteY81" fmla="*/ 1106552 h 2367087"/>
              <a:gd name="connsiteX82" fmla="*/ 2632718 w 4649777"/>
              <a:gd name="connsiteY82" fmla="*/ 1091611 h 2367087"/>
              <a:gd name="connsiteX83" fmla="*/ 2572954 w 4649777"/>
              <a:gd name="connsiteY83" fmla="*/ 1061728 h 2367087"/>
              <a:gd name="connsiteX84" fmla="*/ 2438483 w 4649777"/>
              <a:gd name="connsiteY84" fmla="*/ 1031846 h 2367087"/>
              <a:gd name="connsiteX85" fmla="*/ 2318954 w 4649777"/>
              <a:gd name="connsiteY85" fmla="*/ 1001963 h 2367087"/>
              <a:gd name="connsiteX86" fmla="*/ 2214366 w 4649777"/>
              <a:gd name="connsiteY86" fmla="*/ 987022 h 2367087"/>
              <a:gd name="connsiteX87" fmla="*/ 2094836 w 4649777"/>
              <a:gd name="connsiteY87" fmla="*/ 957140 h 2367087"/>
              <a:gd name="connsiteX88" fmla="*/ 2050013 w 4649777"/>
              <a:gd name="connsiteY88" fmla="*/ 942199 h 2367087"/>
              <a:gd name="connsiteX89" fmla="*/ 1960366 w 4649777"/>
              <a:gd name="connsiteY89" fmla="*/ 927258 h 2367087"/>
              <a:gd name="connsiteX90" fmla="*/ 1915542 w 4649777"/>
              <a:gd name="connsiteY90" fmla="*/ 912316 h 2367087"/>
              <a:gd name="connsiteX91" fmla="*/ 1870718 w 4649777"/>
              <a:gd name="connsiteY91" fmla="*/ 882434 h 2367087"/>
              <a:gd name="connsiteX92" fmla="*/ 1810954 w 4649777"/>
              <a:gd name="connsiteY92" fmla="*/ 867493 h 2367087"/>
              <a:gd name="connsiteX93" fmla="*/ 1766130 w 4649777"/>
              <a:gd name="connsiteY93" fmla="*/ 837611 h 2367087"/>
              <a:gd name="connsiteX94" fmla="*/ 1631660 w 4649777"/>
              <a:gd name="connsiteY94" fmla="*/ 762905 h 2367087"/>
              <a:gd name="connsiteX95" fmla="*/ 1556954 w 4649777"/>
              <a:gd name="connsiteY95" fmla="*/ 688199 h 2367087"/>
              <a:gd name="connsiteX96" fmla="*/ 1527071 w 4649777"/>
              <a:gd name="connsiteY96" fmla="*/ 658316 h 2367087"/>
              <a:gd name="connsiteX97" fmla="*/ 1422483 w 4649777"/>
              <a:gd name="connsiteY97" fmla="*/ 613493 h 2367087"/>
              <a:gd name="connsiteX98" fmla="*/ 1377660 w 4649777"/>
              <a:gd name="connsiteY98" fmla="*/ 598552 h 2367087"/>
              <a:gd name="connsiteX99" fmla="*/ 1273071 w 4649777"/>
              <a:gd name="connsiteY99" fmla="*/ 538787 h 2367087"/>
              <a:gd name="connsiteX100" fmla="*/ 1168483 w 4649777"/>
              <a:gd name="connsiteY100" fmla="*/ 508905 h 2367087"/>
              <a:gd name="connsiteX101" fmla="*/ 1123660 w 4649777"/>
              <a:gd name="connsiteY101" fmla="*/ 464081 h 2367087"/>
              <a:gd name="connsiteX102" fmla="*/ 1004130 w 4649777"/>
              <a:gd name="connsiteY102" fmla="*/ 673258 h 2367087"/>
              <a:gd name="connsiteX103" fmla="*/ 959307 w 4649777"/>
              <a:gd name="connsiteY103" fmla="*/ 404316 h 2367087"/>
              <a:gd name="connsiteX104" fmla="*/ 839777 w 4649777"/>
              <a:gd name="connsiteY104" fmla="*/ 314669 h 2367087"/>
              <a:gd name="connsiteX105" fmla="*/ 794954 w 4649777"/>
              <a:gd name="connsiteY105" fmla="*/ 284787 h 2367087"/>
              <a:gd name="connsiteX106" fmla="*/ 765071 w 4649777"/>
              <a:gd name="connsiteY106" fmla="*/ 254905 h 2367087"/>
              <a:gd name="connsiteX107" fmla="*/ 705307 w 4649777"/>
              <a:gd name="connsiteY107" fmla="*/ 225022 h 2367087"/>
              <a:gd name="connsiteX108" fmla="*/ 630601 w 4649777"/>
              <a:gd name="connsiteY108" fmla="*/ 165258 h 2367087"/>
              <a:gd name="connsiteX109" fmla="*/ 585777 w 4649777"/>
              <a:gd name="connsiteY109" fmla="*/ 150316 h 2367087"/>
              <a:gd name="connsiteX110" fmla="*/ 540954 w 4649777"/>
              <a:gd name="connsiteY110" fmla="*/ 120434 h 2367087"/>
              <a:gd name="connsiteX111" fmla="*/ 451307 w 4649777"/>
              <a:gd name="connsiteY111" fmla="*/ 90552 h 2367087"/>
              <a:gd name="connsiteX112" fmla="*/ 346718 w 4649777"/>
              <a:gd name="connsiteY112" fmla="*/ 60669 h 2367087"/>
              <a:gd name="connsiteX113" fmla="*/ 286954 w 4649777"/>
              <a:gd name="connsiteY113" fmla="*/ 905 h 2367087"/>
              <a:gd name="connsiteX0" fmla="*/ 286954 w 4649777"/>
              <a:gd name="connsiteY0" fmla="*/ 905 h 2367087"/>
              <a:gd name="connsiteX1" fmla="*/ 47895 w 4649777"/>
              <a:gd name="connsiteY1" fmla="*/ 30787 h 2367087"/>
              <a:gd name="connsiteX2" fmla="*/ 3071 w 4649777"/>
              <a:gd name="connsiteY2" fmla="*/ 60669 h 2367087"/>
              <a:gd name="connsiteX3" fmla="*/ 47895 w 4649777"/>
              <a:gd name="connsiteY3" fmla="*/ 404316 h 2367087"/>
              <a:gd name="connsiteX4" fmla="*/ 92718 w 4649777"/>
              <a:gd name="connsiteY4" fmla="*/ 479022 h 2367087"/>
              <a:gd name="connsiteX5" fmla="*/ 152483 w 4649777"/>
              <a:gd name="connsiteY5" fmla="*/ 523846 h 2367087"/>
              <a:gd name="connsiteX6" fmla="*/ 167424 w 4649777"/>
              <a:gd name="connsiteY6" fmla="*/ 568669 h 2367087"/>
              <a:gd name="connsiteX7" fmla="*/ 197307 w 4649777"/>
              <a:gd name="connsiteY7" fmla="*/ 598552 h 2367087"/>
              <a:gd name="connsiteX8" fmla="*/ 257071 w 4649777"/>
              <a:gd name="connsiteY8" fmla="*/ 673258 h 2367087"/>
              <a:gd name="connsiteX9" fmla="*/ 316836 w 4649777"/>
              <a:gd name="connsiteY9" fmla="*/ 747963 h 2367087"/>
              <a:gd name="connsiteX10" fmla="*/ 361660 w 4649777"/>
              <a:gd name="connsiteY10" fmla="*/ 837611 h 2367087"/>
              <a:gd name="connsiteX11" fmla="*/ 391542 w 4649777"/>
              <a:gd name="connsiteY11" fmla="*/ 882434 h 2367087"/>
              <a:gd name="connsiteX12" fmla="*/ 421424 w 4649777"/>
              <a:gd name="connsiteY12" fmla="*/ 987022 h 2367087"/>
              <a:gd name="connsiteX13" fmla="*/ 451307 w 4649777"/>
              <a:gd name="connsiteY13" fmla="*/ 1046787 h 2367087"/>
              <a:gd name="connsiteX14" fmla="*/ 496130 w 4649777"/>
              <a:gd name="connsiteY14" fmla="*/ 1136434 h 2367087"/>
              <a:gd name="connsiteX15" fmla="*/ 570836 w 4649777"/>
              <a:gd name="connsiteY15" fmla="*/ 1270905 h 2367087"/>
              <a:gd name="connsiteX16" fmla="*/ 615660 w 4649777"/>
              <a:gd name="connsiteY16" fmla="*/ 1345611 h 2367087"/>
              <a:gd name="connsiteX17" fmla="*/ 630601 w 4649777"/>
              <a:gd name="connsiteY17" fmla="*/ 1390434 h 2367087"/>
              <a:gd name="connsiteX18" fmla="*/ 675424 w 4649777"/>
              <a:gd name="connsiteY18" fmla="*/ 1450199 h 2367087"/>
              <a:gd name="connsiteX19" fmla="*/ 750130 w 4649777"/>
              <a:gd name="connsiteY19" fmla="*/ 1569728 h 2367087"/>
              <a:gd name="connsiteX20" fmla="*/ 794954 w 4649777"/>
              <a:gd name="connsiteY20" fmla="*/ 1659375 h 2367087"/>
              <a:gd name="connsiteX21" fmla="*/ 869660 w 4649777"/>
              <a:gd name="connsiteY21" fmla="*/ 1734081 h 2367087"/>
              <a:gd name="connsiteX22" fmla="*/ 974248 w 4649777"/>
              <a:gd name="connsiteY22" fmla="*/ 1823728 h 2367087"/>
              <a:gd name="connsiteX23" fmla="*/ 1123660 w 4649777"/>
              <a:gd name="connsiteY23" fmla="*/ 1928316 h 2367087"/>
              <a:gd name="connsiteX24" fmla="*/ 1168483 w 4649777"/>
              <a:gd name="connsiteY24" fmla="*/ 1958199 h 2367087"/>
              <a:gd name="connsiteX25" fmla="*/ 1198366 w 4649777"/>
              <a:gd name="connsiteY25" fmla="*/ 1988081 h 2367087"/>
              <a:gd name="connsiteX26" fmla="*/ 1302954 w 4649777"/>
              <a:gd name="connsiteY26" fmla="*/ 2003022 h 2367087"/>
              <a:gd name="connsiteX27" fmla="*/ 1482248 w 4649777"/>
              <a:gd name="connsiteY27" fmla="*/ 2062787 h 2367087"/>
              <a:gd name="connsiteX28" fmla="*/ 1556954 w 4649777"/>
              <a:gd name="connsiteY28" fmla="*/ 2092669 h 2367087"/>
              <a:gd name="connsiteX29" fmla="*/ 1661542 w 4649777"/>
              <a:gd name="connsiteY29" fmla="*/ 2107611 h 2367087"/>
              <a:gd name="connsiteX30" fmla="*/ 1840836 w 4649777"/>
              <a:gd name="connsiteY30" fmla="*/ 2167375 h 2367087"/>
              <a:gd name="connsiteX31" fmla="*/ 1960366 w 4649777"/>
              <a:gd name="connsiteY31" fmla="*/ 2197258 h 2367087"/>
              <a:gd name="connsiteX32" fmla="*/ 2139660 w 4649777"/>
              <a:gd name="connsiteY32" fmla="*/ 2227140 h 2367087"/>
              <a:gd name="connsiteX33" fmla="*/ 2199424 w 4649777"/>
              <a:gd name="connsiteY33" fmla="*/ 2242081 h 2367087"/>
              <a:gd name="connsiteX34" fmla="*/ 2274130 w 4649777"/>
              <a:gd name="connsiteY34" fmla="*/ 2257022 h 2367087"/>
              <a:gd name="connsiteX35" fmla="*/ 2393660 w 4649777"/>
              <a:gd name="connsiteY35" fmla="*/ 2286905 h 2367087"/>
              <a:gd name="connsiteX36" fmla="*/ 2513189 w 4649777"/>
              <a:gd name="connsiteY36" fmla="*/ 2301846 h 2367087"/>
              <a:gd name="connsiteX37" fmla="*/ 2587895 w 4649777"/>
              <a:gd name="connsiteY37" fmla="*/ 2316787 h 2367087"/>
              <a:gd name="connsiteX38" fmla="*/ 2647660 w 4649777"/>
              <a:gd name="connsiteY38" fmla="*/ 2331728 h 2367087"/>
              <a:gd name="connsiteX39" fmla="*/ 2812013 w 4649777"/>
              <a:gd name="connsiteY39" fmla="*/ 2346669 h 2367087"/>
              <a:gd name="connsiteX40" fmla="*/ 2931542 w 4649777"/>
              <a:gd name="connsiteY40" fmla="*/ 2346669 h 2367087"/>
              <a:gd name="connsiteX41" fmla="*/ 3260248 w 4649777"/>
              <a:gd name="connsiteY41" fmla="*/ 2361611 h 2367087"/>
              <a:gd name="connsiteX42" fmla="*/ 3544130 w 4649777"/>
              <a:gd name="connsiteY42" fmla="*/ 2361611 h 2367087"/>
              <a:gd name="connsiteX43" fmla="*/ 3603895 w 4649777"/>
              <a:gd name="connsiteY43" fmla="*/ 2331728 h 2367087"/>
              <a:gd name="connsiteX44" fmla="*/ 3648718 w 4649777"/>
              <a:gd name="connsiteY44" fmla="*/ 2316787 h 2367087"/>
              <a:gd name="connsiteX45" fmla="*/ 3828013 w 4649777"/>
              <a:gd name="connsiteY45" fmla="*/ 2331728 h 2367087"/>
              <a:gd name="connsiteX46" fmla="*/ 3872836 w 4649777"/>
              <a:gd name="connsiteY46" fmla="*/ 2316787 h 2367087"/>
              <a:gd name="connsiteX47" fmla="*/ 4067071 w 4649777"/>
              <a:gd name="connsiteY47" fmla="*/ 2301846 h 2367087"/>
              <a:gd name="connsiteX48" fmla="*/ 4186601 w 4649777"/>
              <a:gd name="connsiteY48" fmla="*/ 2316787 h 2367087"/>
              <a:gd name="connsiteX49" fmla="*/ 4231424 w 4649777"/>
              <a:gd name="connsiteY49" fmla="*/ 2301846 h 2367087"/>
              <a:gd name="connsiteX50" fmla="*/ 4336013 w 4649777"/>
              <a:gd name="connsiteY50" fmla="*/ 2271963 h 2367087"/>
              <a:gd name="connsiteX51" fmla="*/ 4485424 w 4649777"/>
              <a:gd name="connsiteY51" fmla="*/ 2286905 h 2367087"/>
              <a:gd name="connsiteX52" fmla="*/ 4530248 w 4649777"/>
              <a:gd name="connsiteY52" fmla="*/ 2257022 h 2367087"/>
              <a:gd name="connsiteX53" fmla="*/ 4590013 w 4649777"/>
              <a:gd name="connsiteY53" fmla="*/ 2242081 h 2367087"/>
              <a:gd name="connsiteX54" fmla="*/ 4634836 w 4649777"/>
              <a:gd name="connsiteY54" fmla="*/ 2212199 h 2367087"/>
              <a:gd name="connsiteX55" fmla="*/ 4649777 w 4649777"/>
              <a:gd name="connsiteY55" fmla="*/ 2167375 h 2367087"/>
              <a:gd name="connsiteX56" fmla="*/ 4604954 w 4649777"/>
              <a:gd name="connsiteY56" fmla="*/ 2032905 h 2367087"/>
              <a:gd name="connsiteX57" fmla="*/ 4560130 w 4649777"/>
              <a:gd name="connsiteY57" fmla="*/ 2017963 h 2367087"/>
              <a:gd name="connsiteX58" fmla="*/ 4455542 w 4649777"/>
              <a:gd name="connsiteY58" fmla="*/ 1988081 h 2367087"/>
              <a:gd name="connsiteX59" fmla="*/ 4365895 w 4649777"/>
              <a:gd name="connsiteY59" fmla="*/ 1928316 h 2367087"/>
              <a:gd name="connsiteX60" fmla="*/ 4276248 w 4649777"/>
              <a:gd name="connsiteY60" fmla="*/ 1898434 h 2367087"/>
              <a:gd name="connsiteX61" fmla="*/ 4231424 w 4649777"/>
              <a:gd name="connsiteY61" fmla="*/ 1883493 h 2367087"/>
              <a:gd name="connsiteX62" fmla="*/ 4171660 w 4649777"/>
              <a:gd name="connsiteY62" fmla="*/ 1838669 h 2367087"/>
              <a:gd name="connsiteX63" fmla="*/ 4126836 w 4649777"/>
              <a:gd name="connsiteY63" fmla="*/ 1823728 h 2367087"/>
              <a:gd name="connsiteX64" fmla="*/ 4007307 w 4649777"/>
              <a:gd name="connsiteY64" fmla="*/ 1778905 h 2367087"/>
              <a:gd name="connsiteX65" fmla="*/ 3962483 w 4649777"/>
              <a:gd name="connsiteY65" fmla="*/ 1793846 h 2367087"/>
              <a:gd name="connsiteX66" fmla="*/ 3887777 w 4649777"/>
              <a:gd name="connsiteY66" fmla="*/ 1719140 h 2367087"/>
              <a:gd name="connsiteX67" fmla="*/ 3783189 w 4649777"/>
              <a:gd name="connsiteY67" fmla="*/ 1689258 h 2367087"/>
              <a:gd name="connsiteX68" fmla="*/ 3648718 w 4649777"/>
              <a:gd name="connsiteY68" fmla="*/ 1659375 h 2367087"/>
              <a:gd name="connsiteX69" fmla="*/ 3559071 w 4649777"/>
              <a:gd name="connsiteY69" fmla="*/ 1629493 h 2367087"/>
              <a:gd name="connsiteX70" fmla="*/ 3469424 w 4649777"/>
              <a:gd name="connsiteY70" fmla="*/ 1569728 h 2367087"/>
              <a:gd name="connsiteX71" fmla="*/ 3424601 w 4649777"/>
              <a:gd name="connsiteY71" fmla="*/ 1554787 h 2367087"/>
              <a:gd name="connsiteX72" fmla="*/ 3320013 w 4649777"/>
              <a:gd name="connsiteY72" fmla="*/ 1509963 h 2367087"/>
              <a:gd name="connsiteX73" fmla="*/ 3290130 w 4649777"/>
              <a:gd name="connsiteY73" fmla="*/ 1480081 h 2367087"/>
              <a:gd name="connsiteX74" fmla="*/ 3185542 w 4649777"/>
              <a:gd name="connsiteY74" fmla="*/ 1435258 h 2367087"/>
              <a:gd name="connsiteX75" fmla="*/ 3140718 w 4649777"/>
              <a:gd name="connsiteY75" fmla="*/ 1405375 h 2367087"/>
              <a:gd name="connsiteX76" fmla="*/ 3095895 w 4649777"/>
              <a:gd name="connsiteY76" fmla="*/ 1345611 h 2367087"/>
              <a:gd name="connsiteX77" fmla="*/ 3036130 w 4649777"/>
              <a:gd name="connsiteY77" fmla="*/ 1330669 h 2367087"/>
              <a:gd name="connsiteX78" fmla="*/ 2976366 w 4649777"/>
              <a:gd name="connsiteY78" fmla="*/ 1300787 h 2367087"/>
              <a:gd name="connsiteX79" fmla="*/ 2946483 w 4649777"/>
              <a:gd name="connsiteY79" fmla="*/ 1270905 h 2367087"/>
              <a:gd name="connsiteX80" fmla="*/ 2826954 w 4649777"/>
              <a:gd name="connsiteY80" fmla="*/ 1211140 h 2367087"/>
              <a:gd name="connsiteX81" fmla="*/ 2677542 w 4649777"/>
              <a:gd name="connsiteY81" fmla="*/ 1106552 h 2367087"/>
              <a:gd name="connsiteX82" fmla="*/ 2632718 w 4649777"/>
              <a:gd name="connsiteY82" fmla="*/ 1091611 h 2367087"/>
              <a:gd name="connsiteX83" fmla="*/ 2572954 w 4649777"/>
              <a:gd name="connsiteY83" fmla="*/ 1061728 h 2367087"/>
              <a:gd name="connsiteX84" fmla="*/ 2438483 w 4649777"/>
              <a:gd name="connsiteY84" fmla="*/ 1031846 h 2367087"/>
              <a:gd name="connsiteX85" fmla="*/ 2318954 w 4649777"/>
              <a:gd name="connsiteY85" fmla="*/ 1001963 h 2367087"/>
              <a:gd name="connsiteX86" fmla="*/ 2214366 w 4649777"/>
              <a:gd name="connsiteY86" fmla="*/ 987022 h 2367087"/>
              <a:gd name="connsiteX87" fmla="*/ 2094836 w 4649777"/>
              <a:gd name="connsiteY87" fmla="*/ 957140 h 2367087"/>
              <a:gd name="connsiteX88" fmla="*/ 2050013 w 4649777"/>
              <a:gd name="connsiteY88" fmla="*/ 942199 h 2367087"/>
              <a:gd name="connsiteX89" fmla="*/ 1960366 w 4649777"/>
              <a:gd name="connsiteY89" fmla="*/ 927258 h 2367087"/>
              <a:gd name="connsiteX90" fmla="*/ 1915542 w 4649777"/>
              <a:gd name="connsiteY90" fmla="*/ 912316 h 2367087"/>
              <a:gd name="connsiteX91" fmla="*/ 1870718 w 4649777"/>
              <a:gd name="connsiteY91" fmla="*/ 882434 h 2367087"/>
              <a:gd name="connsiteX92" fmla="*/ 1810954 w 4649777"/>
              <a:gd name="connsiteY92" fmla="*/ 867493 h 2367087"/>
              <a:gd name="connsiteX93" fmla="*/ 1766130 w 4649777"/>
              <a:gd name="connsiteY93" fmla="*/ 837611 h 2367087"/>
              <a:gd name="connsiteX94" fmla="*/ 1631660 w 4649777"/>
              <a:gd name="connsiteY94" fmla="*/ 762905 h 2367087"/>
              <a:gd name="connsiteX95" fmla="*/ 1556954 w 4649777"/>
              <a:gd name="connsiteY95" fmla="*/ 688199 h 2367087"/>
              <a:gd name="connsiteX96" fmla="*/ 1527071 w 4649777"/>
              <a:gd name="connsiteY96" fmla="*/ 658316 h 2367087"/>
              <a:gd name="connsiteX97" fmla="*/ 1422483 w 4649777"/>
              <a:gd name="connsiteY97" fmla="*/ 613493 h 2367087"/>
              <a:gd name="connsiteX98" fmla="*/ 1377660 w 4649777"/>
              <a:gd name="connsiteY98" fmla="*/ 598552 h 2367087"/>
              <a:gd name="connsiteX99" fmla="*/ 1273071 w 4649777"/>
              <a:gd name="connsiteY99" fmla="*/ 538787 h 2367087"/>
              <a:gd name="connsiteX100" fmla="*/ 1168483 w 4649777"/>
              <a:gd name="connsiteY100" fmla="*/ 508905 h 2367087"/>
              <a:gd name="connsiteX101" fmla="*/ 1063895 w 4649777"/>
              <a:gd name="connsiteY101" fmla="*/ 777846 h 2367087"/>
              <a:gd name="connsiteX102" fmla="*/ 1004130 w 4649777"/>
              <a:gd name="connsiteY102" fmla="*/ 673258 h 2367087"/>
              <a:gd name="connsiteX103" fmla="*/ 959307 w 4649777"/>
              <a:gd name="connsiteY103" fmla="*/ 404316 h 2367087"/>
              <a:gd name="connsiteX104" fmla="*/ 839777 w 4649777"/>
              <a:gd name="connsiteY104" fmla="*/ 314669 h 2367087"/>
              <a:gd name="connsiteX105" fmla="*/ 794954 w 4649777"/>
              <a:gd name="connsiteY105" fmla="*/ 284787 h 2367087"/>
              <a:gd name="connsiteX106" fmla="*/ 765071 w 4649777"/>
              <a:gd name="connsiteY106" fmla="*/ 254905 h 2367087"/>
              <a:gd name="connsiteX107" fmla="*/ 705307 w 4649777"/>
              <a:gd name="connsiteY107" fmla="*/ 225022 h 2367087"/>
              <a:gd name="connsiteX108" fmla="*/ 630601 w 4649777"/>
              <a:gd name="connsiteY108" fmla="*/ 165258 h 2367087"/>
              <a:gd name="connsiteX109" fmla="*/ 585777 w 4649777"/>
              <a:gd name="connsiteY109" fmla="*/ 150316 h 2367087"/>
              <a:gd name="connsiteX110" fmla="*/ 540954 w 4649777"/>
              <a:gd name="connsiteY110" fmla="*/ 120434 h 2367087"/>
              <a:gd name="connsiteX111" fmla="*/ 451307 w 4649777"/>
              <a:gd name="connsiteY111" fmla="*/ 90552 h 2367087"/>
              <a:gd name="connsiteX112" fmla="*/ 346718 w 4649777"/>
              <a:gd name="connsiteY112" fmla="*/ 60669 h 2367087"/>
              <a:gd name="connsiteX113" fmla="*/ 286954 w 4649777"/>
              <a:gd name="connsiteY113" fmla="*/ 905 h 2367087"/>
              <a:gd name="connsiteX0" fmla="*/ 286954 w 4649777"/>
              <a:gd name="connsiteY0" fmla="*/ 905 h 2367087"/>
              <a:gd name="connsiteX1" fmla="*/ 47895 w 4649777"/>
              <a:gd name="connsiteY1" fmla="*/ 30787 h 2367087"/>
              <a:gd name="connsiteX2" fmla="*/ 3071 w 4649777"/>
              <a:gd name="connsiteY2" fmla="*/ 60669 h 2367087"/>
              <a:gd name="connsiteX3" fmla="*/ 47895 w 4649777"/>
              <a:gd name="connsiteY3" fmla="*/ 404316 h 2367087"/>
              <a:gd name="connsiteX4" fmla="*/ 92718 w 4649777"/>
              <a:gd name="connsiteY4" fmla="*/ 479022 h 2367087"/>
              <a:gd name="connsiteX5" fmla="*/ 152483 w 4649777"/>
              <a:gd name="connsiteY5" fmla="*/ 523846 h 2367087"/>
              <a:gd name="connsiteX6" fmla="*/ 167424 w 4649777"/>
              <a:gd name="connsiteY6" fmla="*/ 568669 h 2367087"/>
              <a:gd name="connsiteX7" fmla="*/ 197307 w 4649777"/>
              <a:gd name="connsiteY7" fmla="*/ 598552 h 2367087"/>
              <a:gd name="connsiteX8" fmla="*/ 257071 w 4649777"/>
              <a:gd name="connsiteY8" fmla="*/ 673258 h 2367087"/>
              <a:gd name="connsiteX9" fmla="*/ 316836 w 4649777"/>
              <a:gd name="connsiteY9" fmla="*/ 747963 h 2367087"/>
              <a:gd name="connsiteX10" fmla="*/ 361660 w 4649777"/>
              <a:gd name="connsiteY10" fmla="*/ 837611 h 2367087"/>
              <a:gd name="connsiteX11" fmla="*/ 391542 w 4649777"/>
              <a:gd name="connsiteY11" fmla="*/ 882434 h 2367087"/>
              <a:gd name="connsiteX12" fmla="*/ 421424 w 4649777"/>
              <a:gd name="connsiteY12" fmla="*/ 987022 h 2367087"/>
              <a:gd name="connsiteX13" fmla="*/ 451307 w 4649777"/>
              <a:gd name="connsiteY13" fmla="*/ 1046787 h 2367087"/>
              <a:gd name="connsiteX14" fmla="*/ 496130 w 4649777"/>
              <a:gd name="connsiteY14" fmla="*/ 1136434 h 2367087"/>
              <a:gd name="connsiteX15" fmla="*/ 570836 w 4649777"/>
              <a:gd name="connsiteY15" fmla="*/ 1270905 h 2367087"/>
              <a:gd name="connsiteX16" fmla="*/ 615660 w 4649777"/>
              <a:gd name="connsiteY16" fmla="*/ 1345611 h 2367087"/>
              <a:gd name="connsiteX17" fmla="*/ 630601 w 4649777"/>
              <a:gd name="connsiteY17" fmla="*/ 1390434 h 2367087"/>
              <a:gd name="connsiteX18" fmla="*/ 675424 w 4649777"/>
              <a:gd name="connsiteY18" fmla="*/ 1450199 h 2367087"/>
              <a:gd name="connsiteX19" fmla="*/ 750130 w 4649777"/>
              <a:gd name="connsiteY19" fmla="*/ 1569728 h 2367087"/>
              <a:gd name="connsiteX20" fmla="*/ 794954 w 4649777"/>
              <a:gd name="connsiteY20" fmla="*/ 1659375 h 2367087"/>
              <a:gd name="connsiteX21" fmla="*/ 869660 w 4649777"/>
              <a:gd name="connsiteY21" fmla="*/ 1734081 h 2367087"/>
              <a:gd name="connsiteX22" fmla="*/ 974248 w 4649777"/>
              <a:gd name="connsiteY22" fmla="*/ 1823728 h 2367087"/>
              <a:gd name="connsiteX23" fmla="*/ 1123660 w 4649777"/>
              <a:gd name="connsiteY23" fmla="*/ 1928316 h 2367087"/>
              <a:gd name="connsiteX24" fmla="*/ 1168483 w 4649777"/>
              <a:gd name="connsiteY24" fmla="*/ 1958199 h 2367087"/>
              <a:gd name="connsiteX25" fmla="*/ 1198366 w 4649777"/>
              <a:gd name="connsiteY25" fmla="*/ 1988081 h 2367087"/>
              <a:gd name="connsiteX26" fmla="*/ 1302954 w 4649777"/>
              <a:gd name="connsiteY26" fmla="*/ 2003022 h 2367087"/>
              <a:gd name="connsiteX27" fmla="*/ 1482248 w 4649777"/>
              <a:gd name="connsiteY27" fmla="*/ 2062787 h 2367087"/>
              <a:gd name="connsiteX28" fmla="*/ 1556954 w 4649777"/>
              <a:gd name="connsiteY28" fmla="*/ 2092669 h 2367087"/>
              <a:gd name="connsiteX29" fmla="*/ 1661542 w 4649777"/>
              <a:gd name="connsiteY29" fmla="*/ 2107611 h 2367087"/>
              <a:gd name="connsiteX30" fmla="*/ 1840836 w 4649777"/>
              <a:gd name="connsiteY30" fmla="*/ 2167375 h 2367087"/>
              <a:gd name="connsiteX31" fmla="*/ 1960366 w 4649777"/>
              <a:gd name="connsiteY31" fmla="*/ 2197258 h 2367087"/>
              <a:gd name="connsiteX32" fmla="*/ 2139660 w 4649777"/>
              <a:gd name="connsiteY32" fmla="*/ 2227140 h 2367087"/>
              <a:gd name="connsiteX33" fmla="*/ 2199424 w 4649777"/>
              <a:gd name="connsiteY33" fmla="*/ 2242081 h 2367087"/>
              <a:gd name="connsiteX34" fmla="*/ 2274130 w 4649777"/>
              <a:gd name="connsiteY34" fmla="*/ 2257022 h 2367087"/>
              <a:gd name="connsiteX35" fmla="*/ 2393660 w 4649777"/>
              <a:gd name="connsiteY35" fmla="*/ 2286905 h 2367087"/>
              <a:gd name="connsiteX36" fmla="*/ 2513189 w 4649777"/>
              <a:gd name="connsiteY36" fmla="*/ 2301846 h 2367087"/>
              <a:gd name="connsiteX37" fmla="*/ 2587895 w 4649777"/>
              <a:gd name="connsiteY37" fmla="*/ 2316787 h 2367087"/>
              <a:gd name="connsiteX38" fmla="*/ 2647660 w 4649777"/>
              <a:gd name="connsiteY38" fmla="*/ 2331728 h 2367087"/>
              <a:gd name="connsiteX39" fmla="*/ 2812013 w 4649777"/>
              <a:gd name="connsiteY39" fmla="*/ 2346669 h 2367087"/>
              <a:gd name="connsiteX40" fmla="*/ 2931542 w 4649777"/>
              <a:gd name="connsiteY40" fmla="*/ 2346669 h 2367087"/>
              <a:gd name="connsiteX41" fmla="*/ 3260248 w 4649777"/>
              <a:gd name="connsiteY41" fmla="*/ 2361611 h 2367087"/>
              <a:gd name="connsiteX42" fmla="*/ 3544130 w 4649777"/>
              <a:gd name="connsiteY42" fmla="*/ 2361611 h 2367087"/>
              <a:gd name="connsiteX43" fmla="*/ 3603895 w 4649777"/>
              <a:gd name="connsiteY43" fmla="*/ 2331728 h 2367087"/>
              <a:gd name="connsiteX44" fmla="*/ 3648718 w 4649777"/>
              <a:gd name="connsiteY44" fmla="*/ 2316787 h 2367087"/>
              <a:gd name="connsiteX45" fmla="*/ 3828013 w 4649777"/>
              <a:gd name="connsiteY45" fmla="*/ 2331728 h 2367087"/>
              <a:gd name="connsiteX46" fmla="*/ 3872836 w 4649777"/>
              <a:gd name="connsiteY46" fmla="*/ 2316787 h 2367087"/>
              <a:gd name="connsiteX47" fmla="*/ 4067071 w 4649777"/>
              <a:gd name="connsiteY47" fmla="*/ 2301846 h 2367087"/>
              <a:gd name="connsiteX48" fmla="*/ 4186601 w 4649777"/>
              <a:gd name="connsiteY48" fmla="*/ 2316787 h 2367087"/>
              <a:gd name="connsiteX49" fmla="*/ 4231424 w 4649777"/>
              <a:gd name="connsiteY49" fmla="*/ 2301846 h 2367087"/>
              <a:gd name="connsiteX50" fmla="*/ 4336013 w 4649777"/>
              <a:gd name="connsiteY50" fmla="*/ 2271963 h 2367087"/>
              <a:gd name="connsiteX51" fmla="*/ 4485424 w 4649777"/>
              <a:gd name="connsiteY51" fmla="*/ 2286905 h 2367087"/>
              <a:gd name="connsiteX52" fmla="*/ 4530248 w 4649777"/>
              <a:gd name="connsiteY52" fmla="*/ 2257022 h 2367087"/>
              <a:gd name="connsiteX53" fmla="*/ 4590013 w 4649777"/>
              <a:gd name="connsiteY53" fmla="*/ 2242081 h 2367087"/>
              <a:gd name="connsiteX54" fmla="*/ 4634836 w 4649777"/>
              <a:gd name="connsiteY54" fmla="*/ 2212199 h 2367087"/>
              <a:gd name="connsiteX55" fmla="*/ 4649777 w 4649777"/>
              <a:gd name="connsiteY55" fmla="*/ 2167375 h 2367087"/>
              <a:gd name="connsiteX56" fmla="*/ 4604954 w 4649777"/>
              <a:gd name="connsiteY56" fmla="*/ 2032905 h 2367087"/>
              <a:gd name="connsiteX57" fmla="*/ 4560130 w 4649777"/>
              <a:gd name="connsiteY57" fmla="*/ 2017963 h 2367087"/>
              <a:gd name="connsiteX58" fmla="*/ 4455542 w 4649777"/>
              <a:gd name="connsiteY58" fmla="*/ 1988081 h 2367087"/>
              <a:gd name="connsiteX59" fmla="*/ 4365895 w 4649777"/>
              <a:gd name="connsiteY59" fmla="*/ 1928316 h 2367087"/>
              <a:gd name="connsiteX60" fmla="*/ 4276248 w 4649777"/>
              <a:gd name="connsiteY60" fmla="*/ 1898434 h 2367087"/>
              <a:gd name="connsiteX61" fmla="*/ 4231424 w 4649777"/>
              <a:gd name="connsiteY61" fmla="*/ 1883493 h 2367087"/>
              <a:gd name="connsiteX62" fmla="*/ 4171660 w 4649777"/>
              <a:gd name="connsiteY62" fmla="*/ 1838669 h 2367087"/>
              <a:gd name="connsiteX63" fmla="*/ 4126836 w 4649777"/>
              <a:gd name="connsiteY63" fmla="*/ 1823728 h 2367087"/>
              <a:gd name="connsiteX64" fmla="*/ 4007307 w 4649777"/>
              <a:gd name="connsiteY64" fmla="*/ 1778905 h 2367087"/>
              <a:gd name="connsiteX65" fmla="*/ 3962483 w 4649777"/>
              <a:gd name="connsiteY65" fmla="*/ 1793846 h 2367087"/>
              <a:gd name="connsiteX66" fmla="*/ 3887777 w 4649777"/>
              <a:gd name="connsiteY66" fmla="*/ 1719140 h 2367087"/>
              <a:gd name="connsiteX67" fmla="*/ 3783189 w 4649777"/>
              <a:gd name="connsiteY67" fmla="*/ 1689258 h 2367087"/>
              <a:gd name="connsiteX68" fmla="*/ 3648718 w 4649777"/>
              <a:gd name="connsiteY68" fmla="*/ 1659375 h 2367087"/>
              <a:gd name="connsiteX69" fmla="*/ 3559071 w 4649777"/>
              <a:gd name="connsiteY69" fmla="*/ 1629493 h 2367087"/>
              <a:gd name="connsiteX70" fmla="*/ 3469424 w 4649777"/>
              <a:gd name="connsiteY70" fmla="*/ 1569728 h 2367087"/>
              <a:gd name="connsiteX71" fmla="*/ 3424601 w 4649777"/>
              <a:gd name="connsiteY71" fmla="*/ 1554787 h 2367087"/>
              <a:gd name="connsiteX72" fmla="*/ 3320013 w 4649777"/>
              <a:gd name="connsiteY72" fmla="*/ 1509963 h 2367087"/>
              <a:gd name="connsiteX73" fmla="*/ 3290130 w 4649777"/>
              <a:gd name="connsiteY73" fmla="*/ 1480081 h 2367087"/>
              <a:gd name="connsiteX74" fmla="*/ 3185542 w 4649777"/>
              <a:gd name="connsiteY74" fmla="*/ 1435258 h 2367087"/>
              <a:gd name="connsiteX75" fmla="*/ 3140718 w 4649777"/>
              <a:gd name="connsiteY75" fmla="*/ 1405375 h 2367087"/>
              <a:gd name="connsiteX76" fmla="*/ 3095895 w 4649777"/>
              <a:gd name="connsiteY76" fmla="*/ 1345611 h 2367087"/>
              <a:gd name="connsiteX77" fmla="*/ 3036130 w 4649777"/>
              <a:gd name="connsiteY77" fmla="*/ 1330669 h 2367087"/>
              <a:gd name="connsiteX78" fmla="*/ 2976366 w 4649777"/>
              <a:gd name="connsiteY78" fmla="*/ 1300787 h 2367087"/>
              <a:gd name="connsiteX79" fmla="*/ 2946483 w 4649777"/>
              <a:gd name="connsiteY79" fmla="*/ 1270905 h 2367087"/>
              <a:gd name="connsiteX80" fmla="*/ 2826954 w 4649777"/>
              <a:gd name="connsiteY80" fmla="*/ 1211140 h 2367087"/>
              <a:gd name="connsiteX81" fmla="*/ 2677542 w 4649777"/>
              <a:gd name="connsiteY81" fmla="*/ 1106552 h 2367087"/>
              <a:gd name="connsiteX82" fmla="*/ 2632718 w 4649777"/>
              <a:gd name="connsiteY82" fmla="*/ 1091611 h 2367087"/>
              <a:gd name="connsiteX83" fmla="*/ 2572954 w 4649777"/>
              <a:gd name="connsiteY83" fmla="*/ 1061728 h 2367087"/>
              <a:gd name="connsiteX84" fmla="*/ 2438483 w 4649777"/>
              <a:gd name="connsiteY84" fmla="*/ 1031846 h 2367087"/>
              <a:gd name="connsiteX85" fmla="*/ 2318954 w 4649777"/>
              <a:gd name="connsiteY85" fmla="*/ 1001963 h 2367087"/>
              <a:gd name="connsiteX86" fmla="*/ 2214366 w 4649777"/>
              <a:gd name="connsiteY86" fmla="*/ 987022 h 2367087"/>
              <a:gd name="connsiteX87" fmla="*/ 2094836 w 4649777"/>
              <a:gd name="connsiteY87" fmla="*/ 957140 h 2367087"/>
              <a:gd name="connsiteX88" fmla="*/ 2050013 w 4649777"/>
              <a:gd name="connsiteY88" fmla="*/ 942199 h 2367087"/>
              <a:gd name="connsiteX89" fmla="*/ 1960366 w 4649777"/>
              <a:gd name="connsiteY89" fmla="*/ 927258 h 2367087"/>
              <a:gd name="connsiteX90" fmla="*/ 1915542 w 4649777"/>
              <a:gd name="connsiteY90" fmla="*/ 912316 h 2367087"/>
              <a:gd name="connsiteX91" fmla="*/ 1870718 w 4649777"/>
              <a:gd name="connsiteY91" fmla="*/ 882434 h 2367087"/>
              <a:gd name="connsiteX92" fmla="*/ 1810954 w 4649777"/>
              <a:gd name="connsiteY92" fmla="*/ 867493 h 2367087"/>
              <a:gd name="connsiteX93" fmla="*/ 1766130 w 4649777"/>
              <a:gd name="connsiteY93" fmla="*/ 837611 h 2367087"/>
              <a:gd name="connsiteX94" fmla="*/ 1631660 w 4649777"/>
              <a:gd name="connsiteY94" fmla="*/ 762905 h 2367087"/>
              <a:gd name="connsiteX95" fmla="*/ 1556954 w 4649777"/>
              <a:gd name="connsiteY95" fmla="*/ 688199 h 2367087"/>
              <a:gd name="connsiteX96" fmla="*/ 1527071 w 4649777"/>
              <a:gd name="connsiteY96" fmla="*/ 658316 h 2367087"/>
              <a:gd name="connsiteX97" fmla="*/ 1422483 w 4649777"/>
              <a:gd name="connsiteY97" fmla="*/ 613493 h 2367087"/>
              <a:gd name="connsiteX98" fmla="*/ 1377660 w 4649777"/>
              <a:gd name="connsiteY98" fmla="*/ 598552 h 2367087"/>
              <a:gd name="connsiteX99" fmla="*/ 1273071 w 4649777"/>
              <a:gd name="connsiteY99" fmla="*/ 538787 h 2367087"/>
              <a:gd name="connsiteX100" fmla="*/ 1168483 w 4649777"/>
              <a:gd name="connsiteY100" fmla="*/ 837611 h 2367087"/>
              <a:gd name="connsiteX101" fmla="*/ 1063895 w 4649777"/>
              <a:gd name="connsiteY101" fmla="*/ 777846 h 2367087"/>
              <a:gd name="connsiteX102" fmla="*/ 1004130 w 4649777"/>
              <a:gd name="connsiteY102" fmla="*/ 673258 h 2367087"/>
              <a:gd name="connsiteX103" fmla="*/ 959307 w 4649777"/>
              <a:gd name="connsiteY103" fmla="*/ 404316 h 2367087"/>
              <a:gd name="connsiteX104" fmla="*/ 839777 w 4649777"/>
              <a:gd name="connsiteY104" fmla="*/ 314669 h 2367087"/>
              <a:gd name="connsiteX105" fmla="*/ 794954 w 4649777"/>
              <a:gd name="connsiteY105" fmla="*/ 284787 h 2367087"/>
              <a:gd name="connsiteX106" fmla="*/ 765071 w 4649777"/>
              <a:gd name="connsiteY106" fmla="*/ 254905 h 2367087"/>
              <a:gd name="connsiteX107" fmla="*/ 705307 w 4649777"/>
              <a:gd name="connsiteY107" fmla="*/ 225022 h 2367087"/>
              <a:gd name="connsiteX108" fmla="*/ 630601 w 4649777"/>
              <a:gd name="connsiteY108" fmla="*/ 165258 h 2367087"/>
              <a:gd name="connsiteX109" fmla="*/ 585777 w 4649777"/>
              <a:gd name="connsiteY109" fmla="*/ 150316 h 2367087"/>
              <a:gd name="connsiteX110" fmla="*/ 540954 w 4649777"/>
              <a:gd name="connsiteY110" fmla="*/ 120434 h 2367087"/>
              <a:gd name="connsiteX111" fmla="*/ 451307 w 4649777"/>
              <a:gd name="connsiteY111" fmla="*/ 90552 h 2367087"/>
              <a:gd name="connsiteX112" fmla="*/ 346718 w 4649777"/>
              <a:gd name="connsiteY112" fmla="*/ 60669 h 2367087"/>
              <a:gd name="connsiteX113" fmla="*/ 286954 w 4649777"/>
              <a:gd name="connsiteY113" fmla="*/ 905 h 2367087"/>
              <a:gd name="connsiteX0" fmla="*/ 286954 w 4649777"/>
              <a:gd name="connsiteY0" fmla="*/ 905 h 2367087"/>
              <a:gd name="connsiteX1" fmla="*/ 47895 w 4649777"/>
              <a:gd name="connsiteY1" fmla="*/ 30787 h 2367087"/>
              <a:gd name="connsiteX2" fmla="*/ 3071 w 4649777"/>
              <a:gd name="connsiteY2" fmla="*/ 60669 h 2367087"/>
              <a:gd name="connsiteX3" fmla="*/ 47895 w 4649777"/>
              <a:gd name="connsiteY3" fmla="*/ 404316 h 2367087"/>
              <a:gd name="connsiteX4" fmla="*/ 92718 w 4649777"/>
              <a:gd name="connsiteY4" fmla="*/ 479022 h 2367087"/>
              <a:gd name="connsiteX5" fmla="*/ 152483 w 4649777"/>
              <a:gd name="connsiteY5" fmla="*/ 523846 h 2367087"/>
              <a:gd name="connsiteX6" fmla="*/ 167424 w 4649777"/>
              <a:gd name="connsiteY6" fmla="*/ 568669 h 2367087"/>
              <a:gd name="connsiteX7" fmla="*/ 197307 w 4649777"/>
              <a:gd name="connsiteY7" fmla="*/ 598552 h 2367087"/>
              <a:gd name="connsiteX8" fmla="*/ 257071 w 4649777"/>
              <a:gd name="connsiteY8" fmla="*/ 673258 h 2367087"/>
              <a:gd name="connsiteX9" fmla="*/ 316836 w 4649777"/>
              <a:gd name="connsiteY9" fmla="*/ 747963 h 2367087"/>
              <a:gd name="connsiteX10" fmla="*/ 361660 w 4649777"/>
              <a:gd name="connsiteY10" fmla="*/ 837611 h 2367087"/>
              <a:gd name="connsiteX11" fmla="*/ 391542 w 4649777"/>
              <a:gd name="connsiteY11" fmla="*/ 882434 h 2367087"/>
              <a:gd name="connsiteX12" fmla="*/ 421424 w 4649777"/>
              <a:gd name="connsiteY12" fmla="*/ 987022 h 2367087"/>
              <a:gd name="connsiteX13" fmla="*/ 451307 w 4649777"/>
              <a:gd name="connsiteY13" fmla="*/ 1046787 h 2367087"/>
              <a:gd name="connsiteX14" fmla="*/ 496130 w 4649777"/>
              <a:gd name="connsiteY14" fmla="*/ 1136434 h 2367087"/>
              <a:gd name="connsiteX15" fmla="*/ 570836 w 4649777"/>
              <a:gd name="connsiteY15" fmla="*/ 1270905 h 2367087"/>
              <a:gd name="connsiteX16" fmla="*/ 615660 w 4649777"/>
              <a:gd name="connsiteY16" fmla="*/ 1345611 h 2367087"/>
              <a:gd name="connsiteX17" fmla="*/ 630601 w 4649777"/>
              <a:gd name="connsiteY17" fmla="*/ 1390434 h 2367087"/>
              <a:gd name="connsiteX18" fmla="*/ 675424 w 4649777"/>
              <a:gd name="connsiteY18" fmla="*/ 1450199 h 2367087"/>
              <a:gd name="connsiteX19" fmla="*/ 750130 w 4649777"/>
              <a:gd name="connsiteY19" fmla="*/ 1569728 h 2367087"/>
              <a:gd name="connsiteX20" fmla="*/ 794954 w 4649777"/>
              <a:gd name="connsiteY20" fmla="*/ 1659375 h 2367087"/>
              <a:gd name="connsiteX21" fmla="*/ 869660 w 4649777"/>
              <a:gd name="connsiteY21" fmla="*/ 1734081 h 2367087"/>
              <a:gd name="connsiteX22" fmla="*/ 974248 w 4649777"/>
              <a:gd name="connsiteY22" fmla="*/ 1823728 h 2367087"/>
              <a:gd name="connsiteX23" fmla="*/ 1123660 w 4649777"/>
              <a:gd name="connsiteY23" fmla="*/ 1928316 h 2367087"/>
              <a:gd name="connsiteX24" fmla="*/ 1168483 w 4649777"/>
              <a:gd name="connsiteY24" fmla="*/ 1958199 h 2367087"/>
              <a:gd name="connsiteX25" fmla="*/ 1198366 w 4649777"/>
              <a:gd name="connsiteY25" fmla="*/ 1988081 h 2367087"/>
              <a:gd name="connsiteX26" fmla="*/ 1302954 w 4649777"/>
              <a:gd name="connsiteY26" fmla="*/ 2003022 h 2367087"/>
              <a:gd name="connsiteX27" fmla="*/ 1482248 w 4649777"/>
              <a:gd name="connsiteY27" fmla="*/ 2062787 h 2367087"/>
              <a:gd name="connsiteX28" fmla="*/ 1556954 w 4649777"/>
              <a:gd name="connsiteY28" fmla="*/ 2092669 h 2367087"/>
              <a:gd name="connsiteX29" fmla="*/ 1661542 w 4649777"/>
              <a:gd name="connsiteY29" fmla="*/ 2107611 h 2367087"/>
              <a:gd name="connsiteX30" fmla="*/ 1840836 w 4649777"/>
              <a:gd name="connsiteY30" fmla="*/ 2167375 h 2367087"/>
              <a:gd name="connsiteX31" fmla="*/ 1960366 w 4649777"/>
              <a:gd name="connsiteY31" fmla="*/ 2197258 h 2367087"/>
              <a:gd name="connsiteX32" fmla="*/ 2139660 w 4649777"/>
              <a:gd name="connsiteY32" fmla="*/ 2227140 h 2367087"/>
              <a:gd name="connsiteX33" fmla="*/ 2199424 w 4649777"/>
              <a:gd name="connsiteY33" fmla="*/ 2242081 h 2367087"/>
              <a:gd name="connsiteX34" fmla="*/ 2274130 w 4649777"/>
              <a:gd name="connsiteY34" fmla="*/ 2257022 h 2367087"/>
              <a:gd name="connsiteX35" fmla="*/ 2393660 w 4649777"/>
              <a:gd name="connsiteY35" fmla="*/ 2286905 h 2367087"/>
              <a:gd name="connsiteX36" fmla="*/ 2513189 w 4649777"/>
              <a:gd name="connsiteY36" fmla="*/ 2301846 h 2367087"/>
              <a:gd name="connsiteX37" fmla="*/ 2587895 w 4649777"/>
              <a:gd name="connsiteY37" fmla="*/ 2316787 h 2367087"/>
              <a:gd name="connsiteX38" fmla="*/ 2647660 w 4649777"/>
              <a:gd name="connsiteY38" fmla="*/ 2331728 h 2367087"/>
              <a:gd name="connsiteX39" fmla="*/ 2812013 w 4649777"/>
              <a:gd name="connsiteY39" fmla="*/ 2346669 h 2367087"/>
              <a:gd name="connsiteX40" fmla="*/ 2931542 w 4649777"/>
              <a:gd name="connsiteY40" fmla="*/ 2346669 h 2367087"/>
              <a:gd name="connsiteX41" fmla="*/ 3260248 w 4649777"/>
              <a:gd name="connsiteY41" fmla="*/ 2361611 h 2367087"/>
              <a:gd name="connsiteX42" fmla="*/ 3544130 w 4649777"/>
              <a:gd name="connsiteY42" fmla="*/ 2361611 h 2367087"/>
              <a:gd name="connsiteX43" fmla="*/ 3603895 w 4649777"/>
              <a:gd name="connsiteY43" fmla="*/ 2331728 h 2367087"/>
              <a:gd name="connsiteX44" fmla="*/ 3648718 w 4649777"/>
              <a:gd name="connsiteY44" fmla="*/ 2316787 h 2367087"/>
              <a:gd name="connsiteX45" fmla="*/ 3828013 w 4649777"/>
              <a:gd name="connsiteY45" fmla="*/ 2331728 h 2367087"/>
              <a:gd name="connsiteX46" fmla="*/ 3872836 w 4649777"/>
              <a:gd name="connsiteY46" fmla="*/ 2316787 h 2367087"/>
              <a:gd name="connsiteX47" fmla="*/ 4067071 w 4649777"/>
              <a:gd name="connsiteY47" fmla="*/ 2301846 h 2367087"/>
              <a:gd name="connsiteX48" fmla="*/ 4186601 w 4649777"/>
              <a:gd name="connsiteY48" fmla="*/ 2316787 h 2367087"/>
              <a:gd name="connsiteX49" fmla="*/ 4231424 w 4649777"/>
              <a:gd name="connsiteY49" fmla="*/ 2301846 h 2367087"/>
              <a:gd name="connsiteX50" fmla="*/ 4336013 w 4649777"/>
              <a:gd name="connsiteY50" fmla="*/ 2271963 h 2367087"/>
              <a:gd name="connsiteX51" fmla="*/ 4485424 w 4649777"/>
              <a:gd name="connsiteY51" fmla="*/ 2286905 h 2367087"/>
              <a:gd name="connsiteX52" fmla="*/ 4530248 w 4649777"/>
              <a:gd name="connsiteY52" fmla="*/ 2257022 h 2367087"/>
              <a:gd name="connsiteX53" fmla="*/ 4590013 w 4649777"/>
              <a:gd name="connsiteY53" fmla="*/ 2242081 h 2367087"/>
              <a:gd name="connsiteX54" fmla="*/ 4634836 w 4649777"/>
              <a:gd name="connsiteY54" fmla="*/ 2212199 h 2367087"/>
              <a:gd name="connsiteX55" fmla="*/ 4649777 w 4649777"/>
              <a:gd name="connsiteY55" fmla="*/ 2167375 h 2367087"/>
              <a:gd name="connsiteX56" fmla="*/ 4604954 w 4649777"/>
              <a:gd name="connsiteY56" fmla="*/ 2032905 h 2367087"/>
              <a:gd name="connsiteX57" fmla="*/ 4560130 w 4649777"/>
              <a:gd name="connsiteY57" fmla="*/ 2017963 h 2367087"/>
              <a:gd name="connsiteX58" fmla="*/ 4455542 w 4649777"/>
              <a:gd name="connsiteY58" fmla="*/ 1988081 h 2367087"/>
              <a:gd name="connsiteX59" fmla="*/ 4365895 w 4649777"/>
              <a:gd name="connsiteY59" fmla="*/ 1928316 h 2367087"/>
              <a:gd name="connsiteX60" fmla="*/ 4276248 w 4649777"/>
              <a:gd name="connsiteY60" fmla="*/ 1898434 h 2367087"/>
              <a:gd name="connsiteX61" fmla="*/ 4231424 w 4649777"/>
              <a:gd name="connsiteY61" fmla="*/ 1883493 h 2367087"/>
              <a:gd name="connsiteX62" fmla="*/ 4171660 w 4649777"/>
              <a:gd name="connsiteY62" fmla="*/ 1838669 h 2367087"/>
              <a:gd name="connsiteX63" fmla="*/ 4126836 w 4649777"/>
              <a:gd name="connsiteY63" fmla="*/ 1823728 h 2367087"/>
              <a:gd name="connsiteX64" fmla="*/ 4007307 w 4649777"/>
              <a:gd name="connsiteY64" fmla="*/ 1778905 h 2367087"/>
              <a:gd name="connsiteX65" fmla="*/ 3962483 w 4649777"/>
              <a:gd name="connsiteY65" fmla="*/ 1793846 h 2367087"/>
              <a:gd name="connsiteX66" fmla="*/ 3887777 w 4649777"/>
              <a:gd name="connsiteY66" fmla="*/ 1719140 h 2367087"/>
              <a:gd name="connsiteX67" fmla="*/ 3783189 w 4649777"/>
              <a:gd name="connsiteY67" fmla="*/ 1689258 h 2367087"/>
              <a:gd name="connsiteX68" fmla="*/ 3648718 w 4649777"/>
              <a:gd name="connsiteY68" fmla="*/ 1659375 h 2367087"/>
              <a:gd name="connsiteX69" fmla="*/ 3559071 w 4649777"/>
              <a:gd name="connsiteY69" fmla="*/ 1629493 h 2367087"/>
              <a:gd name="connsiteX70" fmla="*/ 3469424 w 4649777"/>
              <a:gd name="connsiteY70" fmla="*/ 1569728 h 2367087"/>
              <a:gd name="connsiteX71" fmla="*/ 3424601 w 4649777"/>
              <a:gd name="connsiteY71" fmla="*/ 1554787 h 2367087"/>
              <a:gd name="connsiteX72" fmla="*/ 3320013 w 4649777"/>
              <a:gd name="connsiteY72" fmla="*/ 1509963 h 2367087"/>
              <a:gd name="connsiteX73" fmla="*/ 3290130 w 4649777"/>
              <a:gd name="connsiteY73" fmla="*/ 1480081 h 2367087"/>
              <a:gd name="connsiteX74" fmla="*/ 3185542 w 4649777"/>
              <a:gd name="connsiteY74" fmla="*/ 1435258 h 2367087"/>
              <a:gd name="connsiteX75" fmla="*/ 3140718 w 4649777"/>
              <a:gd name="connsiteY75" fmla="*/ 1405375 h 2367087"/>
              <a:gd name="connsiteX76" fmla="*/ 3095895 w 4649777"/>
              <a:gd name="connsiteY76" fmla="*/ 1345611 h 2367087"/>
              <a:gd name="connsiteX77" fmla="*/ 3036130 w 4649777"/>
              <a:gd name="connsiteY77" fmla="*/ 1330669 h 2367087"/>
              <a:gd name="connsiteX78" fmla="*/ 2976366 w 4649777"/>
              <a:gd name="connsiteY78" fmla="*/ 1300787 h 2367087"/>
              <a:gd name="connsiteX79" fmla="*/ 2946483 w 4649777"/>
              <a:gd name="connsiteY79" fmla="*/ 1270905 h 2367087"/>
              <a:gd name="connsiteX80" fmla="*/ 2826954 w 4649777"/>
              <a:gd name="connsiteY80" fmla="*/ 1211140 h 2367087"/>
              <a:gd name="connsiteX81" fmla="*/ 2677542 w 4649777"/>
              <a:gd name="connsiteY81" fmla="*/ 1106552 h 2367087"/>
              <a:gd name="connsiteX82" fmla="*/ 2632718 w 4649777"/>
              <a:gd name="connsiteY82" fmla="*/ 1091611 h 2367087"/>
              <a:gd name="connsiteX83" fmla="*/ 2572954 w 4649777"/>
              <a:gd name="connsiteY83" fmla="*/ 1061728 h 2367087"/>
              <a:gd name="connsiteX84" fmla="*/ 2438483 w 4649777"/>
              <a:gd name="connsiteY84" fmla="*/ 1031846 h 2367087"/>
              <a:gd name="connsiteX85" fmla="*/ 2318954 w 4649777"/>
              <a:gd name="connsiteY85" fmla="*/ 1001963 h 2367087"/>
              <a:gd name="connsiteX86" fmla="*/ 2214366 w 4649777"/>
              <a:gd name="connsiteY86" fmla="*/ 987022 h 2367087"/>
              <a:gd name="connsiteX87" fmla="*/ 2094836 w 4649777"/>
              <a:gd name="connsiteY87" fmla="*/ 957140 h 2367087"/>
              <a:gd name="connsiteX88" fmla="*/ 2050013 w 4649777"/>
              <a:gd name="connsiteY88" fmla="*/ 942199 h 2367087"/>
              <a:gd name="connsiteX89" fmla="*/ 1960366 w 4649777"/>
              <a:gd name="connsiteY89" fmla="*/ 927258 h 2367087"/>
              <a:gd name="connsiteX90" fmla="*/ 1915542 w 4649777"/>
              <a:gd name="connsiteY90" fmla="*/ 912316 h 2367087"/>
              <a:gd name="connsiteX91" fmla="*/ 1870718 w 4649777"/>
              <a:gd name="connsiteY91" fmla="*/ 882434 h 2367087"/>
              <a:gd name="connsiteX92" fmla="*/ 1810954 w 4649777"/>
              <a:gd name="connsiteY92" fmla="*/ 867493 h 2367087"/>
              <a:gd name="connsiteX93" fmla="*/ 1766130 w 4649777"/>
              <a:gd name="connsiteY93" fmla="*/ 837611 h 2367087"/>
              <a:gd name="connsiteX94" fmla="*/ 1631660 w 4649777"/>
              <a:gd name="connsiteY94" fmla="*/ 762905 h 2367087"/>
              <a:gd name="connsiteX95" fmla="*/ 1556954 w 4649777"/>
              <a:gd name="connsiteY95" fmla="*/ 688199 h 2367087"/>
              <a:gd name="connsiteX96" fmla="*/ 1527071 w 4649777"/>
              <a:gd name="connsiteY96" fmla="*/ 658316 h 2367087"/>
              <a:gd name="connsiteX97" fmla="*/ 1422483 w 4649777"/>
              <a:gd name="connsiteY97" fmla="*/ 613493 h 2367087"/>
              <a:gd name="connsiteX98" fmla="*/ 1377660 w 4649777"/>
              <a:gd name="connsiteY98" fmla="*/ 598552 h 2367087"/>
              <a:gd name="connsiteX99" fmla="*/ 1302953 w 4649777"/>
              <a:gd name="connsiteY99" fmla="*/ 927258 h 2367087"/>
              <a:gd name="connsiteX100" fmla="*/ 1168483 w 4649777"/>
              <a:gd name="connsiteY100" fmla="*/ 837611 h 2367087"/>
              <a:gd name="connsiteX101" fmla="*/ 1063895 w 4649777"/>
              <a:gd name="connsiteY101" fmla="*/ 777846 h 2367087"/>
              <a:gd name="connsiteX102" fmla="*/ 1004130 w 4649777"/>
              <a:gd name="connsiteY102" fmla="*/ 673258 h 2367087"/>
              <a:gd name="connsiteX103" fmla="*/ 959307 w 4649777"/>
              <a:gd name="connsiteY103" fmla="*/ 404316 h 2367087"/>
              <a:gd name="connsiteX104" fmla="*/ 839777 w 4649777"/>
              <a:gd name="connsiteY104" fmla="*/ 314669 h 2367087"/>
              <a:gd name="connsiteX105" fmla="*/ 794954 w 4649777"/>
              <a:gd name="connsiteY105" fmla="*/ 284787 h 2367087"/>
              <a:gd name="connsiteX106" fmla="*/ 765071 w 4649777"/>
              <a:gd name="connsiteY106" fmla="*/ 254905 h 2367087"/>
              <a:gd name="connsiteX107" fmla="*/ 705307 w 4649777"/>
              <a:gd name="connsiteY107" fmla="*/ 225022 h 2367087"/>
              <a:gd name="connsiteX108" fmla="*/ 630601 w 4649777"/>
              <a:gd name="connsiteY108" fmla="*/ 165258 h 2367087"/>
              <a:gd name="connsiteX109" fmla="*/ 585777 w 4649777"/>
              <a:gd name="connsiteY109" fmla="*/ 150316 h 2367087"/>
              <a:gd name="connsiteX110" fmla="*/ 540954 w 4649777"/>
              <a:gd name="connsiteY110" fmla="*/ 120434 h 2367087"/>
              <a:gd name="connsiteX111" fmla="*/ 451307 w 4649777"/>
              <a:gd name="connsiteY111" fmla="*/ 90552 h 2367087"/>
              <a:gd name="connsiteX112" fmla="*/ 346718 w 4649777"/>
              <a:gd name="connsiteY112" fmla="*/ 60669 h 2367087"/>
              <a:gd name="connsiteX113" fmla="*/ 286954 w 4649777"/>
              <a:gd name="connsiteY113" fmla="*/ 905 h 2367087"/>
              <a:gd name="connsiteX0" fmla="*/ 286954 w 4649777"/>
              <a:gd name="connsiteY0" fmla="*/ 905 h 2367087"/>
              <a:gd name="connsiteX1" fmla="*/ 47895 w 4649777"/>
              <a:gd name="connsiteY1" fmla="*/ 30787 h 2367087"/>
              <a:gd name="connsiteX2" fmla="*/ 3071 w 4649777"/>
              <a:gd name="connsiteY2" fmla="*/ 60669 h 2367087"/>
              <a:gd name="connsiteX3" fmla="*/ 47895 w 4649777"/>
              <a:gd name="connsiteY3" fmla="*/ 404316 h 2367087"/>
              <a:gd name="connsiteX4" fmla="*/ 92718 w 4649777"/>
              <a:gd name="connsiteY4" fmla="*/ 479022 h 2367087"/>
              <a:gd name="connsiteX5" fmla="*/ 152483 w 4649777"/>
              <a:gd name="connsiteY5" fmla="*/ 523846 h 2367087"/>
              <a:gd name="connsiteX6" fmla="*/ 167424 w 4649777"/>
              <a:gd name="connsiteY6" fmla="*/ 568669 h 2367087"/>
              <a:gd name="connsiteX7" fmla="*/ 197307 w 4649777"/>
              <a:gd name="connsiteY7" fmla="*/ 598552 h 2367087"/>
              <a:gd name="connsiteX8" fmla="*/ 257071 w 4649777"/>
              <a:gd name="connsiteY8" fmla="*/ 673258 h 2367087"/>
              <a:gd name="connsiteX9" fmla="*/ 316836 w 4649777"/>
              <a:gd name="connsiteY9" fmla="*/ 747963 h 2367087"/>
              <a:gd name="connsiteX10" fmla="*/ 361660 w 4649777"/>
              <a:gd name="connsiteY10" fmla="*/ 837611 h 2367087"/>
              <a:gd name="connsiteX11" fmla="*/ 391542 w 4649777"/>
              <a:gd name="connsiteY11" fmla="*/ 882434 h 2367087"/>
              <a:gd name="connsiteX12" fmla="*/ 421424 w 4649777"/>
              <a:gd name="connsiteY12" fmla="*/ 987022 h 2367087"/>
              <a:gd name="connsiteX13" fmla="*/ 451307 w 4649777"/>
              <a:gd name="connsiteY13" fmla="*/ 1046787 h 2367087"/>
              <a:gd name="connsiteX14" fmla="*/ 496130 w 4649777"/>
              <a:gd name="connsiteY14" fmla="*/ 1136434 h 2367087"/>
              <a:gd name="connsiteX15" fmla="*/ 570836 w 4649777"/>
              <a:gd name="connsiteY15" fmla="*/ 1270905 h 2367087"/>
              <a:gd name="connsiteX16" fmla="*/ 615660 w 4649777"/>
              <a:gd name="connsiteY16" fmla="*/ 1345611 h 2367087"/>
              <a:gd name="connsiteX17" fmla="*/ 630601 w 4649777"/>
              <a:gd name="connsiteY17" fmla="*/ 1390434 h 2367087"/>
              <a:gd name="connsiteX18" fmla="*/ 675424 w 4649777"/>
              <a:gd name="connsiteY18" fmla="*/ 1450199 h 2367087"/>
              <a:gd name="connsiteX19" fmla="*/ 750130 w 4649777"/>
              <a:gd name="connsiteY19" fmla="*/ 1569728 h 2367087"/>
              <a:gd name="connsiteX20" fmla="*/ 794954 w 4649777"/>
              <a:gd name="connsiteY20" fmla="*/ 1659375 h 2367087"/>
              <a:gd name="connsiteX21" fmla="*/ 869660 w 4649777"/>
              <a:gd name="connsiteY21" fmla="*/ 1734081 h 2367087"/>
              <a:gd name="connsiteX22" fmla="*/ 974248 w 4649777"/>
              <a:gd name="connsiteY22" fmla="*/ 1823728 h 2367087"/>
              <a:gd name="connsiteX23" fmla="*/ 1123660 w 4649777"/>
              <a:gd name="connsiteY23" fmla="*/ 1928316 h 2367087"/>
              <a:gd name="connsiteX24" fmla="*/ 1168483 w 4649777"/>
              <a:gd name="connsiteY24" fmla="*/ 1958199 h 2367087"/>
              <a:gd name="connsiteX25" fmla="*/ 1198366 w 4649777"/>
              <a:gd name="connsiteY25" fmla="*/ 1988081 h 2367087"/>
              <a:gd name="connsiteX26" fmla="*/ 1302954 w 4649777"/>
              <a:gd name="connsiteY26" fmla="*/ 2003022 h 2367087"/>
              <a:gd name="connsiteX27" fmla="*/ 1482248 w 4649777"/>
              <a:gd name="connsiteY27" fmla="*/ 2062787 h 2367087"/>
              <a:gd name="connsiteX28" fmla="*/ 1556954 w 4649777"/>
              <a:gd name="connsiteY28" fmla="*/ 2092669 h 2367087"/>
              <a:gd name="connsiteX29" fmla="*/ 1661542 w 4649777"/>
              <a:gd name="connsiteY29" fmla="*/ 2107611 h 2367087"/>
              <a:gd name="connsiteX30" fmla="*/ 1840836 w 4649777"/>
              <a:gd name="connsiteY30" fmla="*/ 2167375 h 2367087"/>
              <a:gd name="connsiteX31" fmla="*/ 1960366 w 4649777"/>
              <a:gd name="connsiteY31" fmla="*/ 2197258 h 2367087"/>
              <a:gd name="connsiteX32" fmla="*/ 2139660 w 4649777"/>
              <a:gd name="connsiteY32" fmla="*/ 2227140 h 2367087"/>
              <a:gd name="connsiteX33" fmla="*/ 2199424 w 4649777"/>
              <a:gd name="connsiteY33" fmla="*/ 2242081 h 2367087"/>
              <a:gd name="connsiteX34" fmla="*/ 2274130 w 4649777"/>
              <a:gd name="connsiteY34" fmla="*/ 2257022 h 2367087"/>
              <a:gd name="connsiteX35" fmla="*/ 2393660 w 4649777"/>
              <a:gd name="connsiteY35" fmla="*/ 2286905 h 2367087"/>
              <a:gd name="connsiteX36" fmla="*/ 2513189 w 4649777"/>
              <a:gd name="connsiteY36" fmla="*/ 2301846 h 2367087"/>
              <a:gd name="connsiteX37" fmla="*/ 2587895 w 4649777"/>
              <a:gd name="connsiteY37" fmla="*/ 2316787 h 2367087"/>
              <a:gd name="connsiteX38" fmla="*/ 2647660 w 4649777"/>
              <a:gd name="connsiteY38" fmla="*/ 2331728 h 2367087"/>
              <a:gd name="connsiteX39" fmla="*/ 2812013 w 4649777"/>
              <a:gd name="connsiteY39" fmla="*/ 2346669 h 2367087"/>
              <a:gd name="connsiteX40" fmla="*/ 2931542 w 4649777"/>
              <a:gd name="connsiteY40" fmla="*/ 2346669 h 2367087"/>
              <a:gd name="connsiteX41" fmla="*/ 3260248 w 4649777"/>
              <a:gd name="connsiteY41" fmla="*/ 2361611 h 2367087"/>
              <a:gd name="connsiteX42" fmla="*/ 3544130 w 4649777"/>
              <a:gd name="connsiteY42" fmla="*/ 2361611 h 2367087"/>
              <a:gd name="connsiteX43" fmla="*/ 3603895 w 4649777"/>
              <a:gd name="connsiteY43" fmla="*/ 2331728 h 2367087"/>
              <a:gd name="connsiteX44" fmla="*/ 3648718 w 4649777"/>
              <a:gd name="connsiteY44" fmla="*/ 2316787 h 2367087"/>
              <a:gd name="connsiteX45" fmla="*/ 3828013 w 4649777"/>
              <a:gd name="connsiteY45" fmla="*/ 2331728 h 2367087"/>
              <a:gd name="connsiteX46" fmla="*/ 3872836 w 4649777"/>
              <a:gd name="connsiteY46" fmla="*/ 2316787 h 2367087"/>
              <a:gd name="connsiteX47" fmla="*/ 4067071 w 4649777"/>
              <a:gd name="connsiteY47" fmla="*/ 2301846 h 2367087"/>
              <a:gd name="connsiteX48" fmla="*/ 4186601 w 4649777"/>
              <a:gd name="connsiteY48" fmla="*/ 2316787 h 2367087"/>
              <a:gd name="connsiteX49" fmla="*/ 4231424 w 4649777"/>
              <a:gd name="connsiteY49" fmla="*/ 2301846 h 2367087"/>
              <a:gd name="connsiteX50" fmla="*/ 4336013 w 4649777"/>
              <a:gd name="connsiteY50" fmla="*/ 2271963 h 2367087"/>
              <a:gd name="connsiteX51" fmla="*/ 4485424 w 4649777"/>
              <a:gd name="connsiteY51" fmla="*/ 2286905 h 2367087"/>
              <a:gd name="connsiteX52" fmla="*/ 4530248 w 4649777"/>
              <a:gd name="connsiteY52" fmla="*/ 2257022 h 2367087"/>
              <a:gd name="connsiteX53" fmla="*/ 4590013 w 4649777"/>
              <a:gd name="connsiteY53" fmla="*/ 2242081 h 2367087"/>
              <a:gd name="connsiteX54" fmla="*/ 4634836 w 4649777"/>
              <a:gd name="connsiteY54" fmla="*/ 2212199 h 2367087"/>
              <a:gd name="connsiteX55" fmla="*/ 4649777 w 4649777"/>
              <a:gd name="connsiteY55" fmla="*/ 2167375 h 2367087"/>
              <a:gd name="connsiteX56" fmla="*/ 4604954 w 4649777"/>
              <a:gd name="connsiteY56" fmla="*/ 2032905 h 2367087"/>
              <a:gd name="connsiteX57" fmla="*/ 4560130 w 4649777"/>
              <a:gd name="connsiteY57" fmla="*/ 2017963 h 2367087"/>
              <a:gd name="connsiteX58" fmla="*/ 4455542 w 4649777"/>
              <a:gd name="connsiteY58" fmla="*/ 1988081 h 2367087"/>
              <a:gd name="connsiteX59" fmla="*/ 4365895 w 4649777"/>
              <a:gd name="connsiteY59" fmla="*/ 1928316 h 2367087"/>
              <a:gd name="connsiteX60" fmla="*/ 4276248 w 4649777"/>
              <a:gd name="connsiteY60" fmla="*/ 1898434 h 2367087"/>
              <a:gd name="connsiteX61" fmla="*/ 4231424 w 4649777"/>
              <a:gd name="connsiteY61" fmla="*/ 1883493 h 2367087"/>
              <a:gd name="connsiteX62" fmla="*/ 4171660 w 4649777"/>
              <a:gd name="connsiteY62" fmla="*/ 1838669 h 2367087"/>
              <a:gd name="connsiteX63" fmla="*/ 4126836 w 4649777"/>
              <a:gd name="connsiteY63" fmla="*/ 1823728 h 2367087"/>
              <a:gd name="connsiteX64" fmla="*/ 4007307 w 4649777"/>
              <a:gd name="connsiteY64" fmla="*/ 1778905 h 2367087"/>
              <a:gd name="connsiteX65" fmla="*/ 3962483 w 4649777"/>
              <a:gd name="connsiteY65" fmla="*/ 1793846 h 2367087"/>
              <a:gd name="connsiteX66" fmla="*/ 3887777 w 4649777"/>
              <a:gd name="connsiteY66" fmla="*/ 1719140 h 2367087"/>
              <a:gd name="connsiteX67" fmla="*/ 3783189 w 4649777"/>
              <a:gd name="connsiteY67" fmla="*/ 1689258 h 2367087"/>
              <a:gd name="connsiteX68" fmla="*/ 3648718 w 4649777"/>
              <a:gd name="connsiteY68" fmla="*/ 1659375 h 2367087"/>
              <a:gd name="connsiteX69" fmla="*/ 3559071 w 4649777"/>
              <a:gd name="connsiteY69" fmla="*/ 1629493 h 2367087"/>
              <a:gd name="connsiteX70" fmla="*/ 3469424 w 4649777"/>
              <a:gd name="connsiteY70" fmla="*/ 1569728 h 2367087"/>
              <a:gd name="connsiteX71" fmla="*/ 3424601 w 4649777"/>
              <a:gd name="connsiteY71" fmla="*/ 1554787 h 2367087"/>
              <a:gd name="connsiteX72" fmla="*/ 3320013 w 4649777"/>
              <a:gd name="connsiteY72" fmla="*/ 1509963 h 2367087"/>
              <a:gd name="connsiteX73" fmla="*/ 3290130 w 4649777"/>
              <a:gd name="connsiteY73" fmla="*/ 1480081 h 2367087"/>
              <a:gd name="connsiteX74" fmla="*/ 3185542 w 4649777"/>
              <a:gd name="connsiteY74" fmla="*/ 1435258 h 2367087"/>
              <a:gd name="connsiteX75" fmla="*/ 3140718 w 4649777"/>
              <a:gd name="connsiteY75" fmla="*/ 1405375 h 2367087"/>
              <a:gd name="connsiteX76" fmla="*/ 3095895 w 4649777"/>
              <a:gd name="connsiteY76" fmla="*/ 1345611 h 2367087"/>
              <a:gd name="connsiteX77" fmla="*/ 3036130 w 4649777"/>
              <a:gd name="connsiteY77" fmla="*/ 1330669 h 2367087"/>
              <a:gd name="connsiteX78" fmla="*/ 2976366 w 4649777"/>
              <a:gd name="connsiteY78" fmla="*/ 1300787 h 2367087"/>
              <a:gd name="connsiteX79" fmla="*/ 2946483 w 4649777"/>
              <a:gd name="connsiteY79" fmla="*/ 1270905 h 2367087"/>
              <a:gd name="connsiteX80" fmla="*/ 2826954 w 4649777"/>
              <a:gd name="connsiteY80" fmla="*/ 1211140 h 2367087"/>
              <a:gd name="connsiteX81" fmla="*/ 2677542 w 4649777"/>
              <a:gd name="connsiteY81" fmla="*/ 1106552 h 2367087"/>
              <a:gd name="connsiteX82" fmla="*/ 2632718 w 4649777"/>
              <a:gd name="connsiteY82" fmla="*/ 1091611 h 2367087"/>
              <a:gd name="connsiteX83" fmla="*/ 2572954 w 4649777"/>
              <a:gd name="connsiteY83" fmla="*/ 1061728 h 2367087"/>
              <a:gd name="connsiteX84" fmla="*/ 2438483 w 4649777"/>
              <a:gd name="connsiteY84" fmla="*/ 1031846 h 2367087"/>
              <a:gd name="connsiteX85" fmla="*/ 2318954 w 4649777"/>
              <a:gd name="connsiteY85" fmla="*/ 1001963 h 2367087"/>
              <a:gd name="connsiteX86" fmla="*/ 2214366 w 4649777"/>
              <a:gd name="connsiteY86" fmla="*/ 987022 h 2367087"/>
              <a:gd name="connsiteX87" fmla="*/ 2094836 w 4649777"/>
              <a:gd name="connsiteY87" fmla="*/ 957140 h 2367087"/>
              <a:gd name="connsiteX88" fmla="*/ 2050013 w 4649777"/>
              <a:gd name="connsiteY88" fmla="*/ 942199 h 2367087"/>
              <a:gd name="connsiteX89" fmla="*/ 1960366 w 4649777"/>
              <a:gd name="connsiteY89" fmla="*/ 927258 h 2367087"/>
              <a:gd name="connsiteX90" fmla="*/ 1915542 w 4649777"/>
              <a:gd name="connsiteY90" fmla="*/ 912316 h 2367087"/>
              <a:gd name="connsiteX91" fmla="*/ 1870718 w 4649777"/>
              <a:gd name="connsiteY91" fmla="*/ 882434 h 2367087"/>
              <a:gd name="connsiteX92" fmla="*/ 1810954 w 4649777"/>
              <a:gd name="connsiteY92" fmla="*/ 867493 h 2367087"/>
              <a:gd name="connsiteX93" fmla="*/ 1766130 w 4649777"/>
              <a:gd name="connsiteY93" fmla="*/ 837611 h 2367087"/>
              <a:gd name="connsiteX94" fmla="*/ 1631660 w 4649777"/>
              <a:gd name="connsiteY94" fmla="*/ 762905 h 2367087"/>
              <a:gd name="connsiteX95" fmla="*/ 1556954 w 4649777"/>
              <a:gd name="connsiteY95" fmla="*/ 688199 h 2367087"/>
              <a:gd name="connsiteX96" fmla="*/ 1527071 w 4649777"/>
              <a:gd name="connsiteY96" fmla="*/ 658316 h 2367087"/>
              <a:gd name="connsiteX97" fmla="*/ 1422483 w 4649777"/>
              <a:gd name="connsiteY97" fmla="*/ 613493 h 2367087"/>
              <a:gd name="connsiteX98" fmla="*/ 1437425 w 4649777"/>
              <a:gd name="connsiteY98" fmla="*/ 867493 h 2367087"/>
              <a:gd name="connsiteX99" fmla="*/ 1302953 w 4649777"/>
              <a:gd name="connsiteY99" fmla="*/ 927258 h 2367087"/>
              <a:gd name="connsiteX100" fmla="*/ 1168483 w 4649777"/>
              <a:gd name="connsiteY100" fmla="*/ 837611 h 2367087"/>
              <a:gd name="connsiteX101" fmla="*/ 1063895 w 4649777"/>
              <a:gd name="connsiteY101" fmla="*/ 777846 h 2367087"/>
              <a:gd name="connsiteX102" fmla="*/ 1004130 w 4649777"/>
              <a:gd name="connsiteY102" fmla="*/ 673258 h 2367087"/>
              <a:gd name="connsiteX103" fmla="*/ 959307 w 4649777"/>
              <a:gd name="connsiteY103" fmla="*/ 404316 h 2367087"/>
              <a:gd name="connsiteX104" fmla="*/ 839777 w 4649777"/>
              <a:gd name="connsiteY104" fmla="*/ 314669 h 2367087"/>
              <a:gd name="connsiteX105" fmla="*/ 794954 w 4649777"/>
              <a:gd name="connsiteY105" fmla="*/ 284787 h 2367087"/>
              <a:gd name="connsiteX106" fmla="*/ 765071 w 4649777"/>
              <a:gd name="connsiteY106" fmla="*/ 254905 h 2367087"/>
              <a:gd name="connsiteX107" fmla="*/ 705307 w 4649777"/>
              <a:gd name="connsiteY107" fmla="*/ 225022 h 2367087"/>
              <a:gd name="connsiteX108" fmla="*/ 630601 w 4649777"/>
              <a:gd name="connsiteY108" fmla="*/ 165258 h 2367087"/>
              <a:gd name="connsiteX109" fmla="*/ 585777 w 4649777"/>
              <a:gd name="connsiteY109" fmla="*/ 150316 h 2367087"/>
              <a:gd name="connsiteX110" fmla="*/ 540954 w 4649777"/>
              <a:gd name="connsiteY110" fmla="*/ 120434 h 2367087"/>
              <a:gd name="connsiteX111" fmla="*/ 451307 w 4649777"/>
              <a:gd name="connsiteY111" fmla="*/ 90552 h 2367087"/>
              <a:gd name="connsiteX112" fmla="*/ 346718 w 4649777"/>
              <a:gd name="connsiteY112" fmla="*/ 60669 h 2367087"/>
              <a:gd name="connsiteX113" fmla="*/ 286954 w 4649777"/>
              <a:gd name="connsiteY113" fmla="*/ 905 h 2367087"/>
              <a:gd name="connsiteX0" fmla="*/ 286954 w 4649777"/>
              <a:gd name="connsiteY0" fmla="*/ 905 h 2367087"/>
              <a:gd name="connsiteX1" fmla="*/ 47895 w 4649777"/>
              <a:gd name="connsiteY1" fmla="*/ 30787 h 2367087"/>
              <a:gd name="connsiteX2" fmla="*/ 3071 w 4649777"/>
              <a:gd name="connsiteY2" fmla="*/ 60669 h 2367087"/>
              <a:gd name="connsiteX3" fmla="*/ 47895 w 4649777"/>
              <a:gd name="connsiteY3" fmla="*/ 404316 h 2367087"/>
              <a:gd name="connsiteX4" fmla="*/ 92718 w 4649777"/>
              <a:gd name="connsiteY4" fmla="*/ 479022 h 2367087"/>
              <a:gd name="connsiteX5" fmla="*/ 152483 w 4649777"/>
              <a:gd name="connsiteY5" fmla="*/ 523846 h 2367087"/>
              <a:gd name="connsiteX6" fmla="*/ 167424 w 4649777"/>
              <a:gd name="connsiteY6" fmla="*/ 568669 h 2367087"/>
              <a:gd name="connsiteX7" fmla="*/ 197307 w 4649777"/>
              <a:gd name="connsiteY7" fmla="*/ 598552 h 2367087"/>
              <a:gd name="connsiteX8" fmla="*/ 257071 w 4649777"/>
              <a:gd name="connsiteY8" fmla="*/ 673258 h 2367087"/>
              <a:gd name="connsiteX9" fmla="*/ 316836 w 4649777"/>
              <a:gd name="connsiteY9" fmla="*/ 747963 h 2367087"/>
              <a:gd name="connsiteX10" fmla="*/ 361660 w 4649777"/>
              <a:gd name="connsiteY10" fmla="*/ 837611 h 2367087"/>
              <a:gd name="connsiteX11" fmla="*/ 391542 w 4649777"/>
              <a:gd name="connsiteY11" fmla="*/ 882434 h 2367087"/>
              <a:gd name="connsiteX12" fmla="*/ 421424 w 4649777"/>
              <a:gd name="connsiteY12" fmla="*/ 987022 h 2367087"/>
              <a:gd name="connsiteX13" fmla="*/ 451307 w 4649777"/>
              <a:gd name="connsiteY13" fmla="*/ 1046787 h 2367087"/>
              <a:gd name="connsiteX14" fmla="*/ 496130 w 4649777"/>
              <a:gd name="connsiteY14" fmla="*/ 1136434 h 2367087"/>
              <a:gd name="connsiteX15" fmla="*/ 570836 w 4649777"/>
              <a:gd name="connsiteY15" fmla="*/ 1270905 h 2367087"/>
              <a:gd name="connsiteX16" fmla="*/ 615660 w 4649777"/>
              <a:gd name="connsiteY16" fmla="*/ 1345611 h 2367087"/>
              <a:gd name="connsiteX17" fmla="*/ 630601 w 4649777"/>
              <a:gd name="connsiteY17" fmla="*/ 1390434 h 2367087"/>
              <a:gd name="connsiteX18" fmla="*/ 675424 w 4649777"/>
              <a:gd name="connsiteY18" fmla="*/ 1450199 h 2367087"/>
              <a:gd name="connsiteX19" fmla="*/ 750130 w 4649777"/>
              <a:gd name="connsiteY19" fmla="*/ 1569728 h 2367087"/>
              <a:gd name="connsiteX20" fmla="*/ 794954 w 4649777"/>
              <a:gd name="connsiteY20" fmla="*/ 1659375 h 2367087"/>
              <a:gd name="connsiteX21" fmla="*/ 869660 w 4649777"/>
              <a:gd name="connsiteY21" fmla="*/ 1734081 h 2367087"/>
              <a:gd name="connsiteX22" fmla="*/ 974248 w 4649777"/>
              <a:gd name="connsiteY22" fmla="*/ 1823728 h 2367087"/>
              <a:gd name="connsiteX23" fmla="*/ 1123660 w 4649777"/>
              <a:gd name="connsiteY23" fmla="*/ 1928316 h 2367087"/>
              <a:gd name="connsiteX24" fmla="*/ 1168483 w 4649777"/>
              <a:gd name="connsiteY24" fmla="*/ 1958199 h 2367087"/>
              <a:gd name="connsiteX25" fmla="*/ 1198366 w 4649777"/>
              <a:gd name="connsiteY25" fmla="*/ 1988081 h 2367087"/>
              <a:gd name="connsiteX26" fmla="*/ 1302954 w 4649777"/>
              <a:gd name="connsiteY26" fmla="*/ 2003022 h 2367087"/>
              <a:gd name="connsiteX27" fmla="*/ 1482248 w 4649777"/>
              <a:gd name="connsiteY27" fmla="*/ 2062787 h 2367087"/>
              <a:gd name="connsiteX28" fmla="*/ 1556954 w 4649777"/>
              <a:gd name="connsiteY28" fmla="*/ 2092669 h 2367087"/>
              <a:gd name="connsiteX29" fmla="*/ 1661542 w 4649777"/>
              <a:gd name="connsiteY29" fmla="*/ 2107611 h 2367087"/>
              <a:gd name="connsiteX30" fmla="*/ 1840836 w 4649777"/>
              <a:gd name="connsiteY30" fmla="*/ 2167375 h 2367087"/>
              <a:gd name="connsiteX31" fmla="*/ 1960366 w 4649777"/>
              <a:gd name="connsiteY31" fmla="*/ 2197258 h 2367087"/>
              <a:gd name="connsiteX32" fmla="*/ 2139660 w 4649777"/>
              <a:gd name="connsiteY32" fmla="*/ 2227140 h 2367087"/>
              <a:gd name="connsiteX33" fmla="*/ 2199424 w 4649777"/>
              <a:gd name="connsiteY33" fmla="*/ 2242081 h 2367087"/>
              <a:gd name="connsiteX34" fmla="*/ 2274130 w 4649777"/>
              <a:gd name="connsiteY34" fmla="*/ 2257022 h 2367087"/>
              <a:gd name="connsiteX35" fmla="*/ 2393660 w 4649777"/>
              <a:gd name="connsiteY35" fmla="*/ 2286905 h 2367087"/>
              <a:gd name="connsiteX36" fmla="*/ 2513189 w 4649777"/>
              <a:gd name="connsiteY36" fmla="*/ 2301846 h 2367087"/>
              <a:gd name="connsiteX37" fmla="*/ 2587895 w 4649777"/>
              <a:gd name="connsiteY37" fmla="*/ 2316787 h 2367087"/>
              <a:gd name="connsiteX38" fmla="*/ 2647660 w 4649777"/>
              <a:gd name="connsiteY38" fmla="*/ 2331728 h 2367087"/>
              <a:gd name="connsiteX39" fmla="*/ 2812013 w 4649777"/>
              <a:gd name="connsiteY39" fmla="*/ 2346669 h 2367087"/>
              <a:gd name="connsiteX40" fmla="*/ 2931542 w 4649777"/>
              <a:gd name="connsiteY40" fmla="*/ 2346669 h 2367087"/>
              <a:gd name="connsiteX41" fmla="*/ 3260248 w 4649777"/>
              <a:gd name="connsiteY41" fmla="*/ 2361611 h 2367087"/>
              <a:gd name="connsiteX42" fmla="*/ 3544130 w 4649777"/>
              <a:gd name="connsiteY42" fmla="*/ 2361611 h 2367087"/>
              <a:gd name="connsiteX43" fmla="*/ 3603895 w 4649777"/>
              <a:gd name="connsiteY43" fmla="*/ 2331728 h 2367087"/>
              <a:gd name="connsiteX44" fmla="*/ 3648718 w 4649777"/>
              <a:gd name="connsiteY44" fmla="*/ 2316787 h 2367087"/>
              <a:gd name="connsiteX45" fmla="*/ 3828013 w 4649777"/>
              <a:gd name="connsiteY45" fmla="*/ 2331728 h 2367087"/>
              <a:gd name="connsiteX46" fmla="*/ 3872836 w 4649777"/>
              <a:gd name="connsiteY46" fmla="*/ 2316787 h 2367087"/>
              <a:gd name="connsiteX47" fmla="*/ 4067071 w 4649777"/>
              <a:gd name="connsiteY47" fmla="*/ 2301846 h 2367087"/>
              <a:gd name="connsiteX48" fmla="*/ 4186601 w 4649777"/>
              <a:gd name="connsiteY48" fmla="*/ 2316787 h 2367087"/>
              <a:gd name="connsiteX49" fmla="*/ 4231424 w 4649777"/>
              <a:gd name="connsiteY49" fmla="*/ 2301846 h 2367087"/>
              <a:gd name="connsiteX50" fmla="*/ 4336013 w 4649777"/>
              <a:gd name="connsiteY50" fmla="*/ 2271963 h 2367087"/>
              <a:gd name="connsiteX51" fmla="*/ 4485424 w 4649777"/>
              <a:gd name="connsiteY51" fmla="*/ 2286905 h 2367087"/>
              <a:gd name="connsiteX52" fmla="*/ 4530248 w 4649777"/>
              <a:gd name="connsiteY52" fmla="*/ 2257022 h 2367087"/>
              <a:gd name="connsiteX53" fmla="*/ 4590013 w 4649777"/>
              <a:gd name="connsiteY53" fmla="*/ 2242081 h 2367087"/>
              <a:gd name="connsiteX54" fmla="*/ 4634836 w 4649777"/>
              <a:gd name="connsiteY54" fmla="*/ 2212199 h 2367087"/>
              <a:gd name="connsiteX55" fmla="*/ 4649777 w 4649777"/>
              <a:gd name="connsiteY55" fmla="*/ 2167375 h 2367087"/>
              <a:gd name="connsiteX56" fmla="*/ 4604954 w 4649777"/>
              <a:gd name="connsiteY56" fmla="*/ 2032905 h 2367087"/>
              <a:gd name="connsiteX57" fmla="*/ 4560130 w 4649777"/>
              <a:gd name="connsiteY57" fmla="*/ 2017963 h 2367087"/>
              <a:gd name="connsiteX58" fmla="*/ 4455542 w 4649777"/>
              <a:gd name="connsiteY58" fmla="*/ 1988081 h 2367087"/>
              <a:gd name="connsiteX59" fmla="*/ 4365895 w 4649777"/>
              <a:gd name="connsiteY59" fmla="*/ 1928316 h 2367087"/>
              <a:gd name="connsiteX60" fmla="*/ 4276248 w 4649777"/>
              <a:gd name="connsiteY60" fmla="*/ 1898434 h 2367087"/>
              <a:gd name="connsiteX61" fmla="*/ 4231424 w 4649777"/>
              <a:gd name="connsiteY61" fmla="*/ 1883493 h 2367087"/>
              <a:gd name="connsiteX62" fmla="*/ 4171660 w 4649777"/>
              <a:gd name="connsiteY62" fmla="*/ 1838669 h 2367087"/>
              <a:gd name="connsiteX63" fmla="*/ 4126836 w 4649777"/>
              <a:gd name="connsiteY63" fmla="*/ 1823728 h 2367087"/>
              <a:gd name="connsiteX64" fmla="*/ 4007307 w 4649777"/>
              <a:gd name="connsiteY64" fmla="*/ 1778905 h 2367087"/>
              <a:gd name="connsiteX65" fmla="*/ 3962483 w 4649777"/>
              <a:gd name="connsiteY65" fmla="*/ 1793846 h 2367087"/>
              <a:gd name="connsiteX66" fmla="*/ 3887777 w 4649777"/>
              <a:gd name="connsiteY66" fmla="*/ 1719140 h 2367087"/>
              <a:gd name="connsiteX67" fmla="*/ 3783189 w 4649777"/>
              <a:gd name="connsiteY67" fmla="*/ 1689258 h 2367087"/>
              <a:gd name="connsiteX68" fmla="*/ 3648718 w 4649777"/>
              <a:gd name="connsiteY68" fmla="*/ 1659375 h 2367087"/>
              <a:gd name="connsiteX69" fmla="*/ 3559071 w 4649777"/>
              <a:gd name="connsiteY69" fmla="*/ 1629493 h 2367087"/>
              <a:gd name="connsiteX70" fmla="*/ 3469424 w 4649777"/>
              <a:gd name="connsiteY70" fmla="*/ 1569728 h 2367087"/>
              <a:gd name="connsiteX71" fmla="*/ 3424601 w 4649777"/>
              <a:gd name="connsiteY71" fmla="*/ 1554787 h 2367087"/>
              <a:gd name="connsiteX72" fmla="*/ 3320013 w 4649777"/>
              <a:gd name="connsiteY72" fmla="*/ 1509963 h 2367087"/>
              <a:gd name="connsiteX73" fmla="*/ 3290130 w 4649777"/>
              <a:gd name="connsiteY73" fmla="*/ 1480081 h 2367087"/>
              <a:gd name="connsiteX74" fmla="*/ 3185542 w 4649777"/>
              <a:gd name="connsiteY74" fmla="*/ 1435258 h 2367087"/>
              <a:gd name="connsiteX75" fmla="*/ 3140718 w 4649777"/>
              <a:gd name="connsiteY75" fmla="*/ 1405375 h 2367087"/>
              <a:gd name="connsiteX76" fmla="*/ 3095895 w 4649777"/>
              <a:gd name="connsiteY76" fmla="*/ 1345611 h 2367087"/>
              <a:gd name="connsiteX77" fmla="*/ 3036130 w 4649777"/>
              <a:gd name="connsiteY77" fmla="*/ 1330669 h 2367087"/>
              <a:gd name="connsiteX78" fmla="*/ 2976366 w 4649777"/>
              <a:gd name="connsiteY78" fmla="*/ 1300787 h 2367087"/>
              <a:gd name="connsiteX79" fmla="*/ 2946483 w 4649777"/>
              <a:gd name="connsiteY79" fmla="*/ 1270905 h 2367087"/>
              <a:gd name="connsiteX80" fmla="*/ 2826954 w 4649777"/>
              <a:gd name="connsiteY80" fmla="*/ 1211140 h 2367087"/>
              <a:gd name="connsiteX81" fmla="*/ 2677542 w 4649777"/>
              <a:gd name="connsiteY81" fmla="*/ 1106552 h 2367087"/>
              <a:gd name="connsiteX82" fmla="*/ 2632718 w 4649777"/>
              <a:gd name="connsiteY82" fmla="*/ 1091611 h 2367087"/>
              <a:gd name="connsiteX83" fmla="*/ 2572954 w 4649777"/>
              <a:gd name="connsiteY83" fmla="*/ 1061728 h 2367087"/>
              <a:gd name="connsiteX84" fmla="*/ 2438483 w 4649777"/>
              <a:gd name="connsiteY84" fmla="*/ 1031846 h 2367087"/>
              <a:gd name="connsiteX85" fmla="*/ 2318954 w 4649777"/>
              <a:gd name="connsiteY85" fmla="*/ 1001963 h 2367087"/>
              <a:gd name="connsiteX86" fmla="*/ 2214366 w 4649777"/>
              <a:gd name="connsiteY86" fmla="*/ 987022 h 2367087"/>
              <a:gd name="connsiteX87" fmla="*/ 2094836 w 4649777"/>
              <a:gd name="connsiteY87" fmla="*/ 957140 h 2367087"/>
              <a:gd name="connsiteX88" fmla="*/ 2050013 w 4649777"/>
              <a:gd name="connsiteY88" fmla="*/ 942199 h 2367087"/>
              <a:gd name="connsiteX89" fmla="*/ 1960366 w 4649777"/>
              <a:gd name="connsiteY89" fmla="*/ 927258 h 2367087"/>
              <a:gd name="connsiteX90" fmla="*/ 1915542 w 4649777"/>
              <a:gd name="connsiteY90" fmla="*/ 912316 h 2367087"/>
              <a:gd name="connsiteX91" fmla="*/ 1870718 w 4649777"/>
              <a:gd name="connsiteY91" fmla="*/ 882434 h 2367087"/>
              <a:gd name="connsiteX92" fmla="*/ 1810954 w 4649777"/>
              <a:gd name="connsiteY92" fmla="*/ 867493 h 2367087"/>
              <a:gd name="connsiteX93" fmla="*/ 1766130 w 4649777"/>
              <a:gd name="connsiteY93" fmla="*/ 837611 h 2367087"/>
              <a:gd name="connsiteX94" fmla="*/ 1631660 w 4649777"/>
              <a:gd name="connsiteY94" fmla="*/ 762905 h 2367087"/>
              <a:gd name="connsiteX95" fmla="*/ 1556954 w 4649777"/>
              <a:gd name="connsiteY95" fmla="*/ 688199 h 2367087"/>
              <a:gd name="connsiteX96" fmla="*/ 1527071 w 4649777"/>
              <a:gd name="connsiteY96" fmla="*/ 658316 h 2367087"/>
              <a:gd name="connsiteX97" fmla="*/ 1422483 w 4649777"/>
              <a:gd name="connsiteY97" fmla="*/ 613493 h 2367087"/>
              <a:gd name="connsiteX98" fmla="*/ 1482248 w 4649777"/>
              <a:gd name="connsiteY98" fmla="*/ 792787 h 2367087"/>
              <a:gd name="connsiteX99" fmla="*/ 1437425 w 4649777"/>
              <a:gd name="connsiteY99" fmla="*/ 867493 h 2367087"/>
              <a:gd name="connsiteX100" fmla="*/ 1302953 w 4649777"/>
              <a:gd name="connsiteY100" fmla="*/ 927258 h 2367087"/>
              <a:gd name="connsiteX101" fmla="*/ 1168483 w 4649777"/>
              <a:gd name="connsiteY101" fmla="*/ 837611 h 2367087"/>
              <a:gd name="connsiteX102" fmla="*/ 1063895 w 4649777"/>
              <a:gd name="connsiteY102" fmla="*/ 777846 h 2367087"/>
              <a:gd name="connsiteX103" fmla="*/ 1004130 w 4649777"/>
              <a:gd name="connsiteY103" fmla="*/ 673258 h 2367087"/>
              <a:gd name="connsiteX104" fmla="*/ 959307 w 4649777"/>
              <a:gd name="connsiteY104" fmla="*/ 404316 h 2367087"/>
              <a:gd name="connsiteX105" fmla="*/ 839777 w 4649777"/>
              <a:gd name="connsiteY105" fmla="*/ 314669 h 2367087"/>
              <a:gd name="connsiteX106" fmla="*/ 794954 w 4649777"/>
              <a:gd name="connsiteY106" fmla="*/ 284787 h 2367087"/>
              <a:gd name="connsiteX107" fmla="*/ 765071 w 4649777"/>
              <a:gd name="connsiteY107" fmla="*/ 254905 h 2367087"/>
              <a:gd name="connsiteX108" fmla="*/ 705307 w 4649777"/>
              <a:gd name="connsiteY108" fmla="*/ 225022 h 2367087"/>
              <a:gd name="connsiteX109" fmla="*/ 630601 w 4649777"/>
              <a:gd name="connsiteY109" fmla="*/ 165258 h 2367087"/>
              <a:gd name="connsiteX110" fmla="*/ 585777 w 4649777"/>
              <a:gd name="connsiteY110" fmla="*/ 150316 h 2367087"/>
              <a:gd name="connsiteX111" fmla="*/ 540954 w 4649777"/>
              <a:gd name="connsiteY111" fmla="*/ 120434 h 2367087"/>
              <a:gd name="connsiteX112" fmla="*/ 451307 w 4649777"/>
              <a:gd name="connsiteY112" fmla="*/ 90552 h 2367087"/>
              <a:gd name="connsiteX113" fmla="*/ 346718 w 4649777"/>
              <a:gd name="connsiteY113" fmla="*/ 60669 h 2367087"/>
              <a:gd name="connsiteX114" fmla="*/ 286954 w 4649777"/>
              <a:gd name="connsiteY114" fmla="*/ 905 h 2367087"/>
              <a:gd name="connsiteX0" fmla="*/ 286954 w 4649777"/>
              <a:gd name="connsiteY0" fmla="*/ 905 h 2367087"/>
              <a:gd name="connsiteX1" fmla="*/ 47895 w 4649777"/>
              <a:gd name="connsiteY1" fmla="*/ 30787 h 2367087"/>
              <a:gd name="connsiteX2" fmla="*/ 3071 w 4649777"/>
              <a:gd name="connsiteY2" fmla="*/ 60669 h 2367087"/>
              <a:gd name="connsiteX3" fmla="*/ 47895 w 4649777"/>
              <a:gd name="connsiteY3" fmla="*/ 404316 h 2367087"/>
              <a:gd name="connsiteX4" fmla="*/ 92718 w 4649777"/>
              <a:gd name="connsiteY4" fmla="*/ 479022 h 2367087"/>
              <a:gd name="connsiteX5" fmla="*/ 152483 w 4649777"/>
              <a:gd name="connsiteY5" fmla="*/ 523846 h 2367087"/>
              <a:gd name="connsiteX6" fmla="*/ 167424 w 4649777"/>
              <a:gd name="connsiteY6" fmla="*/ 568669 h 2367087"/>
              <a:gd name="connsiteX7" fmla="*/ 197307 w 4649777"/>
              <a:gd name="connsiteY7" fmla="*/ 598552 h 2367087"/>
              <a:gd name="connsiteX8" fmla="*/ 257071 w 4649777"/>
              <a:gd name="connsiteY8" fmla="*/ 673258 h 2367087"/>
              <a:gd name="connsiteX9" fmla="*/ 316836 w 4649777"/>
              <a:gd name="connsiteY9" fmla="*/ 747963 h 2367087"/>
              <a:gd name="connsiteX10" fmla="*/ 361660 w 4649777"/>
              <a:gd name="connsiteY10" fmla="*/ 837611 h 2367087"/>
              <a:gd name="connsiteX11" fmla="*/ 391542 w 4649777"/>
              <a:gd name="connsiteY11" fmla="*/ 882434 h 2367087"/>
              <a:gd name="connsiteX12" fmla="*/ 421424 w 4649777"/>
              <a:gd name="connsiteY12" fmla="*/ 987022 h 2367087"/>
              <a:gd name="connsiteX13" fmla="*/ 451307 w 4649777"/>
              <a:gd name="connsiteY13" fmla="*/ 1046787 h 2367087"/>
              <a:gd name="connsiteX14" fmla="*/ 496130 w 4649777"/>
              <a:gd name="connsiteY14" fmla="*/ 1136434 h 2367087"/>
              <a:gd name="connsiteX15" fmla="*/ 570836 w 4649777"/>
              <a:gd name="connsiteY15" fmla="*/ 1270905 h 2367087"/>
              <a:gd name="connsiteX16" fmla="*/ 615660 w 4649777"/>
              <a:gd name="connsiteY16" fmla="*/ 1345611 h 2367087"/>
              <a:gd name="connsiteX17" fmla="*/ 630601 w 4649777"/>
              <a:gd name="connsiteY17" fmla="*/ 1390434 h 2367087"/>
              <a:gd name="connsiteX18" fmla="*/ 675424 w 4649777"/>
              <a:gd name="connsiteY18" fmla="*/ 1450199 h 2367087"/>
              <a:gd name="connsiteX19" fmla="*/ 750130 w 4649777"/>
              <a:gd name="connsiteY19" fmla="*/ 1569728 h 2367087"/>
              <a:gd name="connsiteX20" fmla="*/ 794954 w 4649777"/>
              <a:gd name="connsiteY20" fmla="*/ 1659375 h 2367087"/>
              <a:gd name="connsiteX21" fmla="*/ 869660 w 4649777"/>
              <a:gd name="connsiteY21" fmla="*/ 1734081 h 2367087"/>
              <a:gd name="connsiteX22" fmla="*/ 974248 w 4649777"/>
              <a:gd name="connsiteY22" fmla="*/ 1823728 h 2367087"/>
              <a:gd name="connsiteX23" fmla="*/ 1123660 w 4649777"/>
              <a:gd name="connsiteY23" fmla="*/ 1928316 h 2367087"/>
              <a:gd name="connsiteX24" fmla="*/ 1168483 w 4649777"/>
              <a:gd name="connsiteY24" fmla="*/ 1958199 h 2367087"/>
              <a:gd name="connsiteX25" fmla="*/ 1198366 w 4649777"/>
              <a:gd name="connsiteY25" fmla="*/ 1988081 h 2367087"/>
              <a:gd name="connsiteX26" fmla="*/ 1302954 w 4649777"/>
              <a:gd name="connsiteY26" fmla="*/ 2003022 h 2367087"/>
              <a:gd name="connsiteX27" fmla="*/ 1482248 w 4649777"/>
              <a:gd name="connsiteY27" fmla="*/ 2062787 h 2367087"/>
              <a:gd name="connsiteX28" fmla="*/ 1556954 w 4649777"/>
              <a:gd name="connsiteY28" fmla="*/ 2092669 h 2367087"/>
              <a:gd name="connsiteX29" fmla="*/ 1661542 w 4649777"/>
              <a:gd name="connsiteY29" fmla="*/ 2107611 h 2367087"/>
              <a:gd name="connsiteX30" fmla="*/ 1840836 w 4649777"/>
              <a:gd name="connsiteY30" fmla="*/ 2167375 h 2367087"/>
              <a:gd name="connsiteX31" fmla="*/ 1960366 w 4649777"/>
              <a:gd name="connsiteY31" fmla="*/ 2197258 h 2367087"/>
              <a:gd name="connsiteX32" fmla="*/ 2139660 w 4649777"/>
              <a:gd name="connsiteY32" fmla="*/ 2227140 h 2367087"/>
              <a:gd name="connsiteX33" fmla="*/ 2199424 w 4649777"/>
              <a:gd name="connsiteY33" fmla="*/ 2242081 h 2367087"/>
              <a:gd name="connsiteX34" fmla="*/ 2274130 w 4649777"/>
              <a:gd name="connsiteY34" fmla="*/ 2257022 h 2367087"/>
              <a:gd name="connsiteX35" fmla="*/ 2393660 w 4649777"/>
              <a:gd name="connsiteY35" fmla="*/ 2286905 h 2367087"/>
              <a:gd name="connsiteX36" fmla="*/ 2513189 w 4649777"/>
              <a:gd name="connsiteY36" fmla="*/ 2301846 h 2367087"/>
              <a:gd name="connsiteX37" fmla="*/ 2587895 w 4649777"/>
              <a:gd name="connsiteY37" fmla="*/ 2316787 h 2367087"/>
              <a:gd name="connsiteX38" fmla="*/ 2647660 w 4649777"/>
              <a:gd name="connsiteY38" fmla="*/ 2331728 h 2367087"/>
              <a:gd name="connsiteX39" fmla="*/ 2812013 w 4649777"/>
              <a:gd name="connsiteY39" fmla="*/ 2346669 h 2367087"/>
              <a:gd name="connsiteX40" fmla="*/ 2931542 w 4649777"/>
              <a:gd name="connsiteY40" fmla="*/ 2346669 h 2367087"/>
              <a:gd name="connsiteX41" fmla="*/ 3260248 w 4649777"/>
              <a:gd name="connsiteY41" fmla="*/ 2361611 h 2367087"/>
              <a:gd name="connsiteX42" fmla="*/ 3544130 w 4649777"/>
              <a:gd name="connsiteY42" fmla="*/ 2361611 h 2367087"/>
              <a:gd name="connsiteX43" fmla="*/ 3603895 w 4649777"/>
              <a:gd name="connsiteY43" fmla="*/ 2331728 h 2367087"/>
              <a:gd name="connsiteX44" fmla="*/ 3648718 w 4649777"/>
              <a:gd name="connsiteY44" fmla="*/ 2316787 h 2367087"/>
              <a:gd name="connsiteX45" fmla="*/ 3828013 w 4649777"/>
              <a:gd name="connsiteY45" fmla="*/ 2331728 h 2367087"/>
              <a:gd name="connsiteX46" fmla="*/ 3872836 w 4649777"/>
              <a:gd name="connsiteY46" fmla="*/ 2316787 h 2367087"/>
              <a:gd name="connsiteX47" fmla="*/ 4067071 w 4649777"/>
              <a:gd name="connsiteY47" fmla="*/ 2301846 h 2367087"/>
              <a:gd name="connsiteX48" fmla="*/ 4186601 w 4649777"/>
              <a:gd name="connsiteY48" fmla="*/ 2316787 h 2367087"/>
              <a:gd name="connsiteX49" fmla="*/ 4231424 w 4649777"/>
              <a:gd name="connsiteY49" fmla="*/ 2301846 h 2367087"/>
              <a:gd name="connsiteX50" fmla="*/ 4336013 w 4649777"/>
              <a:gd name="connsiteY50" fmla="*/ 2271963 h 2367087"/>
              <a:gd name="connsiteX51" fmla="*/ 4485424 w 4649777"/>
              <a:gd name="connsiteY51" fmla="*/ 2286905 h 2367087"/>
              <a:gd name="connsiteX52" fmla="*/ 4530248 w 4649777"/>
              <a:gd name="connsiteY52" fmla="*/ 2257022 h 2367087"/>
              <a:gd name="connsiteX53" fmla="*/ 4590013 w 4649777"/>
              <a:gd name="connsiteY53" fmla="*/ 2242081 h 2367087"/>
              <a:gd name="connsiteX54" fmla="*/ 4634836 w 4649777"/>
              <a:gd name="connsiteY54" fmla="*/ 2212199 h 2367087"/>
              <a:gd name="connsiteX55" fmla="*/ 4649777 w 4649777"/>
              <a:gd name="connsiteY55" fmla="*/ 2167375 h 2367087"/>
              <a:gd name="connsiteX56" fmla="*/ 4604954 w 4649777"/>
              <a:gd name="connsiteY56" fmla="*/ 2032905 h 2367087"/>
              <a:gd name="connsiteX57" fmla="*/ 4560130 w 4649777"/>
              <a:gd name="connsiteY57" fmla="*/ 2017963 h 2367087"/>
              <a:gd name="connsiteX58" fmla="*/ 4455542 w 4649777"/>
              <a:gd name="connsiteY58" fmla="*/ 1988081 h 2367087"/>
              <a:gd name="connsiteX59" fmla="*/ 4365895 w 4649777"/>
              <a:gd name="connsiteY59" fmla="*/ 1928316 h 2367087"/>
              <a:gd name="connsiteX60" fmla="*/ 4276248 w 4649777"/>
              <a:gd name="connsiteY60" fmla="*/ 1898434 h 2367087"/>
              <a:gd name="connsiteX61" fmla="*/ 4231424 w 4649777"/>
              <a:gd name="connsiteY61" fmla="*/ 1883493 h 2367087"/>
              <a:gd name="connsiteX62" fmla="*/ 4171660 w 4649777"/>
              <a:gd name="connsiteY62" fmla="*/ 1838669 h 2367087"/>
              <a:gd name="connsiteX63" fmla="*/ 4126836 w 4649777"/>
              <a:gd name="connsiteY63" fmla="*/ 1823728 h 2367087"/>
              <a:gd name="connsiteX64" fmla="*/ 4007307 w 4649777"/>
              <a:gd name="connsiteY64" fmla="*/ 1778905 h 2367087"/>
              <a:gd name="connsiteX65" fmla="*/ 3962483 w 4649777"/>
              <a:gd name="connsiteY65" fmla="*/ 1793846 h 2367087"/>
              <a:gd name="connsiteX66" fmla="*/ 3887777 w 4649777"/>
              <a:gd name="connsiteY66" fmla="*/ 1719140 h 2367087"/>
              <a:gd name="connsiteX67" fmla="*/ 3783189 w 4649777"/>
              <a:gd name="connsiteY67" fmla="*/ 1689258 h 2367087"/>
              <a:gd name="connsiteX68" fmla="*/ 3648718 w 4649777"/>
              <a:gd name="connsiteY68" fmla="*/ 1659375 h 2367087"/>
              <a:gd name="connsiteX69" fmla="*/ 3559071 w 4649777"/>
              <a:gd name="connsiteY69" fmla="*/ 1629493 h 2367087"/>
              <a:gd name="connsiteX70" fmla="*/ 3469424 w 4649777"/>
              <a:gd name="connsiteY70" fmla="*/ 1569728 h 2367087"/>
              <a:gd name="connsiteX71" fmla="*/ 3424601 w 4649777"/>
              <a:gd name="connsiteY71" fmla="*/ 1554787 h 2367087"/>
              <a:gd name="connsiteX72" fmla="*/ 3320013 w 4649777"/>
              <a:gd name="connsiteY72" fmla="*/ 1509963 h 2367087"/>
              <a:gd name="connsiteX73" fmla="*/ 3290130 w 4649777"/>
              <a:gd name="connsiteY73" fmla="*/ 1480081 h 2367087"/>
              <a:gd name="connsiteX74" fmla="*/ 3185542 w 4649777"/>
              <a:gd name="connsiteY74" fmla="*/ 1435258 h 2367087"/>
              <a:gd name="connsiteX75" fmla="*/ 3140718 w 4649777"/>
              <a:gd name="connsiteY75" fmla="*/ 1405375 h 2367087"/>
              <a:gd name="connsiteX76" fmla="*/ 3095895 w 4649777"/>
              <a:gd name="connsiteY76" fmla="*/ 1345611 h 2367087"/>
              <a:gd name="connsiteX77" fmla="*/ 3036130 w 4649777"/>
              <a:gd name="connsiteY77" fmla="*/ 1330669 h 2367087"/>
              <a:gd name="connsiteX78" fmla="*/ 2976366 w 4649777"/>
              <a:gd name="connsiteY78" fmla="*/ 1300787 h 2367087"/>
              <a:gd name="connsiteX79" fmla="*/ 2946483 w 4649777"/>
              <a:gd name="connsiteY79" fmla="*/ 1270905 h 2367087"/>
              <a:gd name="connsiteX80" fmla="*/ 2826954 w 4649777"/>
              <a:gd name="connsiteY80" fmla="*/ 1211140 h 2367087"/>
              <a:gd name="connsiteX81" fmla="*/ 2677542 w 4649777"/>
              <a:gd name="connsiteY81" fmla="*/ 1106552 h 2367087"/>
              <a:gd name="connsiteX82" fmla="*/ 2632718 w 4649777"/>
              <a:gd name="connsiteY82" fmla="*/ 1091611 h 2367087"/>
              <a:gd name="connsiteX83" fmla="*/ 2572954 w 4649777"/>
              <a:gd name="connsiteY83" fmla="*/ 1061728 h 2367087"/>
              <a:gd name="connsiteX84" fmla="*/ 2438483 w 4649777"/>
              <a:gd name="connsiteY84" fmla="*/ 1031846 h 2367087"/>
              <a:gd name="connsiteX85" fmla="*/ 2318954 w 4649777"/>
              <a:gd name="connsiteY85" fmla="*/ 1001963 h 2367087"/>
              <a:gd name="connsiteX86" fmla="*/ 2214366 w 4649777"/>
              <a:gd name="connsiteY86" fmla="*/ 987022 h 2367087"/>
              <a:gd name="connsiteX87" fmla="*/ 2094836 w 4649777"/>
              <a:gd name="connsiteY87" fmla="*/ 957140 h 2367087"/>
              <a:gd name="connsiteX88" fmla="*/ 2050013 w 4649777"/>
              <a:gd name="connsiteY88" fmla="*/ 942199 h 2367087"/>
              <a:gd name="connsiteX89" fmla="*/ 1960366 w 4649777"/>
              <a:gd name="connsiteY89" fmla="*/ 927258 h 2367087"/>
              <a:gd name="connsiteX90" fmla="*/ 1915542 w 4649777"/>
              <a:gd name="connsiteY90" fmla="*/ 912316 h 2367087"/>
              <a:gd name="connsiteX91" fmla="*/ 1870718 w 4649777"/>
              <a:gd name="connsiteY91" fmla="*/ 882434 h 2367087"/>
              <a:gd name="connsiteX92" fmla="*/ 1810954 w 4649777"/>
              <a:gd name="connsiteY92" fmla="*/ 867493 h 2367087"/>
              <a:gd name="connsiteX93" fmla="*/ 1766130 w 4649777"/>
              <a:gd name="connsiteY93" fmla="*/ 837611 h 2367087"/>
              <a:gd name="connsiteX94" fmla="*/ 1631660 w 4649777"/>
              <a:gd name="connsiteY94" fmla="*/ 762905 h 2367087"/>
              <a:gd name="connsiteX95" fmla="*/ 1556954 w 4649777"/>
              <a:gd name="connsiteY95" fmla="*/ 688199 h 2367087"/>
              <a:gd name="connsiteX96" fmla="*/ 1527071 w 4649777"/>
              <a:gd name="connsiteY96" fmla="*/ 658316 h 2367087"/>
              <a:gd name="connsiteX97" fmla="*/ 1467307 w 4649777"/>
              <a:gd name="connsiteY97" fmla="*/ 777846 h 2367087"/>
              <a:gd name="connsiteX98" fmla="*/ 1482248 w 4649777"/>
              <a:gd name="connsiteY98" fmla="*/ 792787 h 2367087"/>
              <a:gd name="connsiteX99" fmla="*/ 1437425 w 4649777"/>
              <a:gd name="connsiteY99" fmla="*/ 867493 h 2367087"/>
              <a:gd name="connsiteX100" fmla="*/ 1302953 w 4649777"/>
              <a:gd name="connsiteY100" fmla="*/ 927258 h 2367087"/>
              <a:gd name="connsiteX101" fmla="*/ 1168483 w 4649777"/>
              <a:gd name="connsiteY101" fmla="*/ 837611 h 2367087"/>
              <a:gd name="connsiteX102" fmla="*/ 1063895 w 4649777"/>
              <a:gd name="connsiteY102" fmla="*/ 777846 h 2367087"/>
              <a:gd name="connsiteX103" fmla="*/ 1004130 w 4649777"/>
              <a:gd name="connsiteY103" fmla="*/ 673258 h 2367087"/>
              <a:gd name="connsiteX104" fmla="*/ 959307 w 4649777"/>
              <a:gd name="connsiteY104" fmla="*/ 404316 h 2367087"/>
              <a:gd name="connsiteX105" fmla="*/ 839777 w 4649777"/>
              <a:gd name="connsiteY105" fmla="*/ 314669 h 2367087"/>
              <a:gd name="connsiteX106" fmla="*/ 794954 w 4649777"/>
              <a:gd name="connsiteY106" fmla="*/ 284787 h 2367087"/>
              <a:gd name="connsiteX107" fmla="*/ 765071 w 4649777"/>
              <a:gd name="connsiteY107" fmla="*/ 254905 h 2367087"/>
              <a:gd name="connsiteX108" fmla="*/ 705307 w 4649777"/>
              <a:gd name="connsiteY108" fmla="*/ 225022 h 2367087"/>
              <a:gd name="connsiteX109" fmla="*/ 630601 w 4649777"/>
              <a:gd name="connsiteY109" fmla="*/ 165258 h 2367087"/>
              <a:gd name="connsiteX110" fmla="*/ 585777 w 4649777"/>
              <a:gd name="connsiteY110" fmla="*/ 150316 h 2367087"/>
              <a:gd name="connsiteX111" fmla="*/ 540954 w 4649777"/>
              <a:gd name="connsiteY111" fmla="*/ 120434 h 2367087"/>
              <a:gd name="connsiteX112" fmla="*/ 451307 w 4649777"/>
              <a:gd name="connsiteY112" fmla="*/ 90552 h 2367087"/>
              <a:gd name="connsiteX113" fmla="*/ 346718 w 4649777"/>
              <a:gd name="connsiteY113" fmla="*/ 60669 h 2367087"/>
              <a:gd name="connsiteX114" fmla="*/ 286954 w 4649777"/>
              <a:gd name="connsiteY114" fmla="*/ 905 h 236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649777" h="2367087">
                <a:moveTo>
                  <a:pt x="286954" y="905"/>
                </a:moveTo>
                <a:cubicBezTo>
                  <a:pt x="237150" y="-4075"/>
                  <a:pt x="97296" y="12262"/>
                  <a:pt x="47895" y="30787"/>
                </a:cubicBezTo>
                <a:cubicBezTo>
                  <a:pt x="31081" y="37092"/>
                  <a:pt x="18012" y="50708"/>
                  <a:pt x="3071" y="60669"/>
                </a:cubicBezTo>
                <a:cubicBezTo>
                  <a:pt x="21482" y="428872"/>
                  <a:pt x="-37772" y="267248"/>
                  <a:pt x="47895" y="404316"/>
                </a:cubicBezTo>
                <a:cubicBezTo>
                  <a:pt x="63286" y="428942"/>
                  <a:pt x="73595" y="457167"/>
                  <a:pt x="92718" y="479022"/>
                </a:cubicBezTo>
                <a:cubicBezTo>
                  <a:pt x="109116" y="497763"/>
                  <a:pt x="132561" y="508905"/>
                  <a:pt x="152483" y="523846"/>
                </a:cubicBezTo>
                <a:cubicBezTo>
                  <a:pt x="157463" y="538787"/>
                  <a:pt x="159321" y="555164"/>
                  <a:pt x="167424" y="568669"/>
                </a:cubicBezTo>
                <a:cubicBezTo>
                  <a:pt x="174672" y="580748"/>
                  <a:pt x="188507" y="587552"/>
                  <a:pt x="197307" y="598552"/>
                </a:cubicBezTo>
                <a:cubicBezTo>
                  <a:pt x="272705" y="692799"/>
                  <a:pt x="184915" y="601100"/>
                  <a:pt x="257071" y="673258"/>
                </a:cubicBezTo>
                <a:cubicBezTo>
                  <a:pt x="286161" y="760521"/>
                  <a:pt x="249253" y="680379"/>
                  <a:pt x="316836" y="747963"/>
                </a:cubicBezTo>
                <a:cubicBezTo>
                  <a:pt x="359653" y="790780"/>
                  <a:pt x="337357" y="789005"/>
                  <a:pt x="361660" y="837611"/>
                </a:cubicBezTo>
                <a:cubicBezTo>
                  <a:pt x="369691" y="853672"/>
                  <a:pt x="381581" y="867493"/>
                  <a:pt x="391542" y="882434"/>
                </a:cubicBezTo>
                <a:cubicBezTo>
                  <a:pt x="399124" y="912761"/>
                  <a:pt x="408563" y="957014"/>
                  <a:pt x="421424" y="987022"/>
                </a:cubicBezTo>
                <a:cubicBezTo>
                  <a:pt x="430198" y="1007494"/>
                  <a:pt x="442533" y="1026315"/>
                  <a:pt x="451307" y="1046787"/>
                </a:cubicBezTo>
                <a:cubicBezTo>
                  <a:pt x="488424" y="1133393"/>
                  <a:pt x="438702" y="1050292"/>
                  <a:pt x="496130" y="1136434"/>
                </a:cubicBezTo>
                <a:cubicBezTo>
                  <a:pt x="532695" y="1246127"/>
                  <a:pt x="503740" y="1203808"/>
                  <a:pt x="570836" y="1270905"/>
                </a:cubicBezTo>
                <a:cubicBezTo>
                  <a:pt x="613161" y="1397879"/>
                  <a:pt x="554132" y="1243065"/>
                  <a:pt x="615660" y="1345611"/>
                </a:cubicBezTo>
                <a:cubicBezTo>
                  <a:pt x="623763" y="1359116"/>
                  <a:pt x="622787" y="1376760"/>
                  <a:pt x="630601" y="1390434"/>
                </a:cubicBezTo>
                <a:cubicBezTo>
                  <a:pt x="642956" y="1412055"/>
                  <a:pt x="662226" y="1429082"/>
                  <a:pt x="675424" y="1450199"/>
                </a:cubicBezTo>
                <a:cubicBezTo>
                  <a:pt x="777971" y="1614274"/>
                  <a:pt x="623153" y="1400423"/>
                  <a:pt x="750130" y="1569728"/>
                </a:cubicBezTo>
                <a:cubicBezTo>
                  <a:pt x="764237" y="1612049"/>
                  <a:pt x="763760" y="1623725"/>
                  <a:pt x="794954" y="1659375"/>
                </a:cubicBezTo>
                <a:cubicBezTo>
                  <a:pt x="818145" y="1685878"/>
                  <a:pt x="850126" y="1704779"/>
                  <a:pt x="869660" y="1734081"/>
                </a:cubicBezTo>
                <a:cubicBezTo>
                  <a:pt x="922615" y="1813515"/>
                  <a:pt x="872881" y="1752771"/>
                  <a:pt x="974248" y="1823728"/>
                </a:cubicBezTo>
                <a:cubicBezTo>
                  <a:pt x="1238866" y="2008960"/>
                  <a:pt x="869317" y="1769351"/>
                  <a:pt x="1123660" y="1928316"/>
                </a:cubicBezTo>
                <a:cubicBezTo>
                  <a:pt x="1138888" y="1937833"/>
                  <a:pt x="1154461" y="1946981"/>
                  <a:pt x="1168483" y="1958199"/>
                </a:cubicBezTo>
                <a:cubicBezTo>
                  <a:pt x="1179483" y="1966999"/>
                  <a:pt x="1185002" y="1983626"/>
                  <a:pt x="1198366" y="1988081"/>
                </a:cubicBezTo>
                <a:cubicBezTo>
                  <a:pt x="1231775" y="1999217"/>
                  <a:pt x="1268091" y="1998042"/>
                  <a:pt x="1302954" y="2003022"/>
                </a:cubicBezTo>
                <a:cubicBezTo>
                  <a:pt x="1480197" y="2073921"/>
                  <a:pt x="1258764" y="1988293"/>
                  <a:pt x="1482248" y="2062787"/>
                </a:cubicBezTo>
                <a:cubicBezTo>
                  <a:pt x="1507692" y="2071268"/>
                  <a:pt x="1530935" y="2086164"/>
                  <a:pt x="1556954" y="2092669"/>
                </a:cubicBezTo>
                <a:cubicBezTo>
                  <a:pt x="1591119" y="2101210"/>
                  <a:pt x="1626679" y="2102630"/>
                  <a:pt x="1661542" y="2107611"/>
                </a:cubicBezTo>
                <a:cubicBezTo>
                  <a:pt x="1757758" y="2179772"/>
                  <a:pt x="1689618" y="2144111"/>
                  <a:pt x="1840836" y="2167375"/>
                </a:cubicBezTo>
                <a:cubicBezTo>
                  <a:pt x="1984026" y="2189404"/>
                  <a:pt x="1858555" y="2171805"/>
                  <a:pt x="1960366" y="2197258"/>
                </a:cubicBezTo>
                <a:cubicBezTo>
                  <a:pt x="2042945" y="2217903"/>
                  <a:pt x="2046901" y="2210275"/>
                  <a:pt x="2139660" y="2227140"/>
                </a:cubicBezTo>
                <a:cubicBezTo>
                  <a:pt x="2159863" y="2230813"/>
                  <a:pt x="2179379" y="2237626"/>
                  <a:pt x="2199424" y="2242081"/>
                </a:cubicBezTo>
                <a:cubicBezTo>
                  <a:pt x="2224214" y="2247590"/>
                  <a:pt x="2249385" y="2251312"/>
                  <a:pt x="2274130" y="2257022"/>
                </a:cubicBezTo>
                <a:cubicBezTo>
                  <a:pt x="2314148" y="2266257"/>
                  <a:pt x="2352908" y="2281811"/>
                  <a:pt x="2393660" y="2286905"/>
                </a:cubicBezTo>
                <a:cubicBezTo>
                  <a:pt x="2433503" y="2291885"/>
                  <a:pt x="2473503" y="2295740"/>
                  <a:pt x="2513189" y="2301846"/>
                </a:cubicBezTo>
                <a:cubicBezTo>
                  <a:pt x="2538289" y="2305707"/>
                  <a:pt x="2563105" y="2311278"/>
                  <a:pt x="2587895" y="2316787"/>
                </a:cubicBezTo>
                <a:cubicBezTo>
                  <a:pt x="2607941" y="2321242"/>
                  <a:pt x="2627305" y="2329014"/>
                  <a:pt x="2647660" y="2331728"/>
                </a:cubicBezTo>
                <a:cubicBezTo>
                  <a:pt x="2702188" y="2338998"/>
                  <a:pt x="2757229" y="2341689"/>
                  <a:pt x="2812013" y="2346669"/>
                </a:cubicBezTo>
                <a:cubicBezTo>
                  <a:pt x="2971382" y="2386514"/>
                  <a:pt x="2772171" y="2346669"/>
                  <a:pt x="2931542" y="2346669"/>
                </a:cubicBezTo>
                <a:cubicBezTo>
                  <a:pt x="3041224" y="2346669"/>
                  <a:pt x="3150679" y="2356630"/>
                  <a:pt x="3260248" y="2361611"/>
                </a:cubicBezTo>
                <a:cubicBezTo>
                  <a:pt x="3478392" y="2317980"/>
                  <a:pt x="3103474" y="2386092"/>
                  <a:pt x="3544130" y="2361611"/>
                </a:cubicBezTo>
                <a:cubicBezTo>
                  <a:pt x="3566369" y="2360376"/>
                  <a:pt x="3583423" y="2340502"/>
                  <a:pt x="3603895" y="2331728"/>
                </a:cubicBezTo>
                <a:cubicBezTo>
                  <a:pt x="3618371" y="2325524"/>
                  <a:pt x="3633777" y="2321767"/>
                  <a:pt x="3648718" y="2316787"/>
                </a:cubicBezTo>
                <a:cubicBezTo>
                  <a:pt x="3708483" y="2321767"/>
                  <a:pt x="3768041" y="2331728"/>
                  <a:pt x="3828013" y="2331728"/>
                </a:cubicBezTo>
                <a:cubicBezTo>
                  <a:pt x="3843762" y="2331728"/>
                  <a:pt x="3857208" y="2318740"/>
                  <a:pt x="3872836" y="2316787"/>
                </a:cubicBezTo>
                <a:cubicBezTo>
                  <a:pt x="3937271" y="2308733"/>
                  <a:pt x="4002326" y="2306826"/>
                  <a:pt x="4067071" y="2301846"/>
                </a:cubicBezTo>
                <a:cubicBezTo>
                  <a:pt x="4106914" y="2306826"/>
                  <a:pt x="4146448" y="2316787"/>
                  <a:pt x="4186601" y="2316787"/>
                </a:cubicBezTo>
                <a:cubicBezTo>
                  <a:pt x="4202350" y="2316787"/>
                  <a:pt x="4216281" y="2306173"/>
                  <a:pt x="4231424" y="2301846"/>
                </a:cubicBezTo>
                <a:cubicBezTo>
                  <a:pt x="4362733" y="2264329"/>
                  <a:pt x="4228555" y="2307784"/>
                  <a:pt x="4336013" y="2271963"/>
                </a:cubicBezTo>
                <a:cubicBezTo>
                  <a:pt x="4385817" y="2276944"/>
                  <a:pt x="4435519" y="2290744"/>
                  <a:pt x="4485424" y="2286905"/>
                </a:cubicBezTo>
                <a:cubicBezTo>
                  <a:pt x="4503328" y="2285528"/>
                  <a:pt x="4513743" y="2264096"/>
                  <a:pt x="4530248" y="2257022"/>
                </a:cubicBezTo>
                <a:cubicBezTo>
                  <a:pt x="4549122" y="2248933"/>
                  <a:pt x="4570091" y="2247061"/>
                  <a:pt x="4590013" y="2242081"/>
                </a:cubicBezTo>
                <a:cubicBezTo>
                  <a:pt x="4604954" y="2232120"/>
                  <a:pt x="4623619" y="2226221"/>
                  <a:pt x="4634836" y="2212199"/>
                </a:cubicBezTo>
                <a:cubicBezTo>
                  <a:pt x="4644675" y="2199901"/>
                  <a:pt x="4649777" y="2183125"/>
                  <a:pt x="4649777" y="2167375"/>
                </a:cubicBezTo>
                <a:cubicBezTo>
                  <a:pt x="4649777" y="2129464"/>
                  <a:pt x="4641034" y="2061769"/>
                  <a:pt x="4604954" y="2032905"/>
                </a:cubicBezTo>
                <a:cubicBezTo>
                  <a:pt x="4592656" y="2023066"/>
                  <a:pt x="4575274" y="2022290"/>
                  <a:pt x="4560130" y="2017963"/>
                </a:cubicBezTo>
                <a:cubicBezTo>
                  <a:pt x="4544202" y="2013412"/>
                  <a:pt x="4474506" y="1998617"/>
                  <a:pt x="4455542" y="1988081"/>
                </a:cubicBezTo>
                <a:cubicBezTo>
                  <a:pt x="4424147" y="1970640"/>
                  <a:pt x="4399966" y="1939673"/>
                  <a:pt x="4365895" y="1928316"/>
                </a:cubicBezTo>
                <a:lnTo>
                  <a:pt x="4276248" y="1898434"/>
                </a:lnTo>
                <a:lnTo>
                  <a:pt x="4231424" y="1883493"/>
                </a:lnTo>
                <a:cubicBezTo>
                  <a:pt x="4211503" y="1868552"/>
                  <a:pt x="4193281" y="1851024"/>
                  <a:pt x="4171660" y="1838669"/>
                </a:cubicBezTo>
                <a:cubicBezTo>
                  <a:pt x="4157986" y="1830855"/>
                  <a:pt x="4141312" y="1829932"/>
                  <a:pt x="4126836" y="1823728"/>
                </a:cubicBezTo>
                <a:cubicBezTo>
                  <a:pt x="4017450" y="1776849"/>
                  <a:pt x="4117493" y="1806452"/>
                  <a:pt x="4007307" y="1778905"/>
                </a:cubicBezTo>
                <a:cubicBezTo>
                  <a:pt x="3992366" y="1783885"/>
                  <a:pt x="3976570" y="1800889"/>
                  <a:pt x="3962483" y="1793846"/>
                </a:cubicBezTo>
                <a:cubicBezTo>
                  <a:pt x="3930984" y="1778097"/>
                  <a:pt x="3921187" y="1730277"/>
                  <a:pt x="3887777" y="1719140"/>
                </a:cubicBezTo>
                <a:cubicBezTo>
                  <a:pt x="3837858" y="1702500"/>
                  <a:pt x="3839477" y="1701767"/>
                  <a:pt x="3783189" y="1689258"/>
                </a:cubicBezTo>
                <a:cubicBezTo>
                  <a:pt x="3728363" y="1677074"/>
                  <a:pt x="3700763" y="1674988"/>
                  <a:pt x="3648718" y="1659375"/>
                </a:cubicBezTo>
                <a:cubicBezTo>
                  <a:pt x="3618548" y="1650324"/>
                  <a:pt x="3559071" y="1629493"/>
                  <a:pt x="3559071" y="1629493"/>
                </a:cubicBezTo>
                <a:cubicBezTo>
                  <a:pt x="3529189" y="1609571"/>
                  <a:pt x="3503495" y="1581085"/>
                  <a:pt x="3469424" y="1569728"/>
                </a:cubicBezTo>
                <a:cubicBezTo>
                  <a:pt x="3454483" y="1564748"/>
                  <a:pt x="3439077" y="1560991"/>
                  <a:pt x="3424601" y="1554787"/>
                </a:cubicBezTo>
                <a:cubicBezTo>
                  <a:pt x="3295349" y="1499394"/>
                  <a:pt x="3425140" y="1545008"/>
                  <a:pt x="3320013" y="1509963"/>
                </a:cubicBezTo>
                <a:cubicBezTo>
                  <a:pt x="3310052" y="1500002"/>
                  <a:pt x="3301851" y="1487895"/>
                  <a:pt x="3290130" y="1480081"/>
                </a:cubicBezTo>
                <a:cubicBezTo>
                  <a:pt x="3253203" y="1455463"/>
                  <a:pt x="3225386" y="1448539"/>
                  <a:pt x="3185542" y="1435258"/>
                </a:cubicBezTo>
                <a:cubicBezTo>
                  <a:pt x="3170601" y="1425297"/>
                  <a:pt x="3153416" y="1418073"/>
                  <a:pt x="3140718" y="1405375"/>
                </a:cubicBezTo>
                <a:cubicBezTo>
                  <a:pt x="3123110" y="1387767"/>
                  <a:pt x="3116158" y="1360085"/>
                  <a:pt x="3095895" y="1345611"/>
                </a:cubicBezTo>
                <a:cubicBezTo>
                  <a:pt x="3079185" y="1333675"/>
                  <a:pt x="3055357" y="1337879"/>
                  <a:pt x="3036130" y="1330669"/>
                </a:cubicBezTo>
                <a:cubicBezTo>
                  <a:pt x="3015275" y="1322848"/>
                  <a:pt x="2994898" y="1313142"/>
                  <a:pt x="2976366" y="1300787"/>
                </a:cubicBezTo>
                <a:cubicBezTo>
                  <a:pt x="2964645" y="1292973"/>
                  <a:pt x="2958562" y="1278153"/>
                  <a:pt x="2946483" y="1270905"/>
                </a:cubicBezTo>
                <a:cubicBezTo>
                  <a:pt x="2908285" y="1247986"/>
                  <a:pt x="2862591" y="1237868"/>
                  <a:pt x="2826954" y="1211140"/>
                </a:cubicBezTo>
                <a:cubicBezTo>
                  <a:pt x="2799677" y="1190682"/>
                  <a:pt x="2699618" y="1113910"/>
                  <a:pt x="2677542" y="1106552"/>
                </a:cubicBezTo>
                <a:cubicBezTo>
                  <a:pt x="2662601" y="1101572"/>
                  <a:pt x="2647194" y="1097815"/>
                  <a:pt x="2632718" y="1091611"/>
                </a:cubicBezTo>
                <a:cubicBezTo>
                  <a:pt x="2612246" y="1082837"/>
                  <a:pt x="2593809" y="1069549"/>
                  <a:pt x="2572954" y="1061728"/>
                </a:cubicBezTo>
                <a:cubicBezTo>
                  <a:pt x="2542281" y="1050225"/>
                  <a:pt x="2466879" y="1038945"/>
                  <a:pt x="2438483" y="1031846"/>
                </a:cubicBezTo>
                <a:cubicBezTo>
                  <a:pt x="2323016" y="1002979"/>
                  <a:pt x="2484168" y="1029499"/>
                  <a:pt x="2318954" y="1001963"/>
                </a:cubicBezTo>
                <a:cubicBezTo>
                  <a:pt x="2284217" y="996173"/>
                  <a:pt x="2248899" y="993928"/>
                  <a:pt x="2214366" y="987022"/>
                </a:cubicBezTo>
                <a:cubicBezTo>
                  <a:pt x="2174094" y="978968"/>
                  <a:pt x="2133798" y="970127"/>
                  <a:pt x="2094836" y="957140"/>
                </a:cubicBezTo>
                <a:cubicBezTo>
                  <a:pt x="2079895" y="952160"/>
                  <a:pt x="2065387" y="945615"/>
                  <a:pt x="2050013" y="942199"/>
                </a:cubicBezTo>
                <a:cubicBezTo>
                  <a:pt x="2020440" y="935627"/>
                  <a:pt x="1990248" y="932238"/>
                  <a:pt x="1960366" y="927258"/>
                </a:cubicBezTo>
                <a:cubicBezTo>
                  <a:pt x="1945425" y="922277"/>
                  <a:pt x="1929629" y="919359"/>
                  <a:pt x="1915542" y="912316"/>
                </a:cubicBezTo>
                <a:cubicBezTo>
                  <a:pt x="1899481" y="904285"/>
                  <a:pt x="1887223" y="889508"/>
                  <a:pt x="1870718" y="882434"/>
                </a:cubicBezTo>
                <a:cubicBezTo>
                  <a:pt x="1851844" y="874345"/>
                  <a:pt x="1830875" y="872473"/>
                  <a:pt x="1810954" y="867493"/>
                </a:cubicBezTo>
                <a:cubicBezTo>
                  <a:pt x="1796013" y="857532"/>
                  <a:pt x="1782191" y="845642"/>
                  <a:pt x="1766130" y="837611"/>
                </a:cubicBezTo>
                <a:cubicBezTo>
                  <a:pt x="1690981" y="800036"/>
                  <a:pt x="1725871" y="857116"/>
                  <a:pt x="1631660" y="762905"/>
                </a:cubicBezTo>
                <a:lnTo>
                  <a:pt x="1556954" y="688199"/>
                </a:lnTo>
                <a:cubicBezTo>
                  <a:pt x="1546993" y="678238"/>
                  <a:pt x="1542012" y="643375"/>
                  <a:pt x="1527071" y="658316"/>
                </a:cubicBezTo>
                <a:cubicBezTo>
                  <a:pt x="1512130" y="673257"/>
                  <a:pt x="1474778" y="755434"/>
                  <a:pt x="1467307" y="777846"/>
                </a:cubicBezTo>
                <a:cubicBezTo>
                  <a:pt x="1459837" y="800258"/>
                  <a:pt x="1479758" y="750454"/>
                  <a:pt x="1482248" y="792787"/>
                </a:cubicBezTo>
                <a:cubicBezTo>
                  <a:pt x="1484738" y="835120"/>
                  <a:pt x="1457347" y="822669"/>
                  <a:pt x="1437425" y="867493"/>
                </a:cubicBezTo>
                <a:cubicBezTo>
                  <a:pt x="1392407" y="837481"/>
                  <a:pt x="1347777" y="932238"/>
                  <a:pt x="1302953" y="927258"/>
                </a:cubicBezTo>
                <a:cubicBezTo>
                  <a:pt x="1258129" y="922278"/>
                  <a:pt x="1198812" y="845193"/>
                  <a:pt x="1168483" y="837611"/>
                </a:cubicBezTo>
                <a:cubicBezTo>
                  <a:pt x="1153542" y="822670"/>
                  <a:pt x="1091287" y="805238"/>
                  <a:pt x="1063895" y="777846"/>
                </a:cubicBezTo>
                <a:cubicBezTo>
                  <a:pt x="1036503" y="750454"/>
                  <a:pt x="1021561" y="735513"/>
                  <a:pt x="1004130" y="673258"/>
                </a:cubicBezTo>
                <a:cubicBezTo>
                  <a:pt x="986699" y="611003"/>
                  <a:pt x="1069496" y="431865"/>
                  <a:pt x="959307" y="404316"/>
                </a:cubicBezTo>
                <a:cubicBezTo>
                  <a:pt x="919464" y="374434"/>
                  <a:pt x="881216" y="342295"/>
                  <a:pt x="839777" y="314669"/>
                </a:cubicBezTo>
                <a:cubicBezTo>
                  <a:pt x="824836" y="304708"/>
                  <a:pt x="808976" y="296004"/>
                  <a:pt x="794954" y="284787"/>
                </a:cubicBezTo>
                <a:cubicBezTo>
                  <a:pt x="783954" y="275987"/>
                  <a:pt x="776792" y="262719"/>
                  <a:pt x="765071" y="254905"/>
                </a:cubicBezTo>
                <a:cubicBezTo>
                  <a:pt x="746539" y="242550"/>
                  <a:pt x="723839" y="237377"/>
                  <a:pt x="705307" y="225022"/>
                </a:cubicBezTo>
                <a:cubicBezTo>
                  <a:pt x="621930" y="169437"/>
                  <a:pt x="739149" y="219533"/>
                  <a:pt x="630601" y="165258"/>
                </a:cubicBezTo>
                <a:cubicBezTo>
                  <a:pt x="616514" y="158214"/>
                  <a:pt x="599864" y="157360"/>
                  <a:pt x="585777" y="150316"/>
                </a:cubicBezTo>
                <a:cubicBezTo>
                  <a:pt x="569716" y="142285"/>
                  <a:pt x="557363" y="127727"/>
                  <a:pt x="540954" y="120434"/>
                </a:cubicBezTo>
                <a:cubicBezTo>
                  <a:pt x="512170" y="107641"/>
                  <a:pt x="481189" y="100513"/>
                  <a:pt x="451307" y="90552"/>
                </a:cubicBezTo>
                <a:cubicBezTo>
                  <a:pt x="387004" y="69118"/>
                  <a:pt x="421760" y="79430"/>
                  <a:pt x="346718" y="60669"/>
                </a:cubicBezTo>
                <a:cubicBezTo>
                  <a:pt x="290174" y="22973"/>
                  <a:pt x="336758" y="5885"/>
                  <a:pt x="286954" y="905"/>
                </a:cubicBezTo>
                <a:close/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869765" y="3406531"/>
            <a:ext cx="567764" cy="567824"/>
          </a:xfrm>
          <a:custGeom>
            <a:avLst/>
            <a:gdLst>
              <a:gd name="connsiteX0" fmla="*/ 448235 w 567764"/>
              <a:gd name="connsiteY0" fmla="*/ 89706 h 567824"/>
              <a:gd name="connsiteX1" fmla="*/ 418353 w 567764"/>
              <a:gd name="connsiteY1" fmla="*/ 15000 h 567824"/>
              <a:gd name="connsiteX2" fmla="*/ 298823 w 567764"/>
              <a:gd name="connsiteY2" fmla="*/ 15000 h 567824"/>
              <a:gd name="connsiteX3" fmla="*/ 254000 w 567764"/>
              <a:gd name="connsiteY3" fmla="*/ 59 h 567824"/>
              <a:gd name="connsiteX4" fmla="*/ 134470 w 567764"/>
              <a:gd name="connsiteY4" fmla="*/ 29941 h 567824"/>
              <a:gd name="connsiteX5" fmla="*/ 29882 w 567764"/>
              <a:gd name="connsiteY5" fmla="*/ 134530 h 567824"/>
              <a:gd name="connsiteX6" fmla="*/ 0 w 567764"/>
              <a:gd name="connsiteY6" fmla="*/ 194294 h 567824"/>
              <a:gd name="connsiteX7" fmla="*/ 14941 w 567764"/>
              <a:gd name="connsiteY7" fmla="*/ 388530 h 567824"/>
              <a:gd name="connsiteX8" fmla="*/ 29882 w 567764"/>
              <a:gd name="connsiteY8" fmla="*/ 433353 h 567824"/>
              <a:gd name="connsiteX9" fmla="*/ 119529 w 567764"/>
              <a:gd name="connsiteY9" fmla="*/ 493118 h 567824"/>
              <a:gd name="connsiteX10" fmla="*/ 164353 w 567764"/>
              <a:gd name="connsiteY10" fmla="*/ 508059 h 567824"/>
              <a:gd name="connsiteX11" fmla="*/ 209176 w 567764"/>
              <a:gd name="connsiteY11" fmla="*/ 537941 h 567824"/>
              <a:gd name="connsiteX12" fmla="*/ 433294 w 567764"/>
              <a:gd name="connsiteY12" fmla="*/ 567824 h 567824"/>
              <a:gd name="connsiteX13" fmla="*/ 478117 w 567764"/>
              <a:gd name="connsiteY13" fmla="*/ 552883 h 567824"/>
              <a:gd name="connsiteX14" fmla="*/ 537882 w 567764"/>
              <a:gd name="connsiteY14" fmla="*/ 537941 h 567824"/>
              <a:gd name="connsiteX15" fmla="*/ 552823 w 567764"/>
              <a:gd name="connsiteY15" fmla="*/ 493118 h 567824"/>
              <a:gd name="connsiteX16" fmla="*/ 567764 w 567764"/>
              <a:gd name="connsiteY16" fmla="*/ 433353 h 567824"/>
              <a:gd name="connsiteX17" fmla="*/ 537882 w 567764"/>
              <a:gd name="connsiteY17" fmla="*/ 134530 h 567824"/>
              <a:gd name="connsiteX18" fmla="*/ 522941 w 567764"/>
              <a:gd name="connsiteY18" fmla="*/ 89706 h 567824"/>
              <a:gd name="connsiteX19" fmla="*/ 493059 w 567764"/>
              <a:gd name="connsiteY19" fmla="*/ 44883 h 567824"/>
              <a:gd name="connsiteX20" fmla="*/ 403411 w 567764"/>
              <a:gd name="connsiteY20" fmla="*/ 44883 h 56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7764" h="567824">
                <a:moveTo>
                  <a:pt x="448235" y="89706"/>
                </a:moveTo>
                <a:cubicBezTo>
                  <a:pt x="438274" y="64804"/>
                  <a:pt x="435523" y="35604"/>
                  <a:pt x="418353" y="15000"/>
                </a:cubicBezTo>
                <a:cubicBezTo>
                  <a:pt x="392100" y="-16504"/>
                  <a:pt x="320182" y="10728"/>
                  <a:pt x="298823" y="15000"/>
                </a:cubicBezTo>
                <a:cubicBezTo>
                  <a:pt x="283882" y="10020"/>
                  <a:pt x="269749" y="59"/>
                  <a:pt x="254000" y="59"/>
                </a:cubicBezTo>
                <a:cubicBezTo>
                  <a:pt x="217941" y="59"/>
                  <a:pt x="169840" y="18151"/>
                  <a:pt x="134470" y="29941"/>
                </a:cubicBezTo>
                <a:cubicBezTo>
                  <a:pt x="7730" y="114435"/>
                  <a:pt x="66700" y="48622"/>
                  <a:pt x="29882" y="134530"/>
                </a:cubicBezTo>
                <a:cubicBezTo>
                  <a:pt x="21108" y="155002"/>
                  <a:pt x="9961" y="174373"/>
                  <a:pt x="0" y="194294"/>
                </a:cubicBezTo>
                <a:cubicBezTo>
                  <a:pt x="4980" y="259039"/>
                  <a:pt x="6887" y="324095"/>
                  <a:pt x="14941" y="388530"/>
                </a:cubicBezTo>
                <a:cubicBezTo>
                  <a:pt x="16894" y="404158"/>
                  <a:pt x="18746" y="422217"/>
                  <a:pt x="29882" y="433353"/>
                </a:cubicBezTo>
                <a:cubicBezTo>
                  <a:pt x="55277" y="458748"/>
                  <a:pt x="85458" y="481761"/>
                  <a:pt x="119529" y="493118"/>
                </a:cubicBezTo>
                <a:lnTo>
                  <a:pt x="164353" y="508059"/>
                </a:lnTo>
                <a:cubicBezTo>
                  <a:pt x="179294" y="518020"/>
                  <a:pt x="193115" y="529910"/>
                  <a:pt x="209176" y="537941"/>
                </a:cubicBezTo>
                <a:cubicBezTo>
                  <a:pt x="270210" y="568458"/>
                  <a:pt x="393224" y="564485"/>
                  <a:pt x="433294" y="567824"/>
                </a:cubicBezTo>
                <a:cubicBezTo>
                  <a:pt x="448235" y="562844"/>
                  <a:pt x="462974" y="557210"/>
                  <a:pt x="478117" y="552883"/>
                </a:cubicBezTo>
                <a:cubicBezTo>
                  <a:pt x="497862" y="547242"/>
                  <a:pt x="521847" y="550769"/>
                  <a:pt x="537882" y="537941"/>
                </a:cubicBezTo>
                <a:cubicBezTo>
                  <a:pt x="550180" y="528103"/>
                  <a:pt x="548496" y="508261"/>
                  <a:pt x="552823" y="493118"/>
                </a:cubicBezTo>
                <a:cubicBezTo>
                  <a:pt x="558464" y="473373"/>
                  <a:pt x="562784" y="453275"/>
                  <a:pt x="567764" y="433353"/>
                </a:cubicBezTo>
                <a:cubicBezTo>
                  <a:pt x="556877" y="259161"/>
                  <a:pt x="570815" y="249798"/>
                  <a:pt x="537882" y="134530"/>
                </a:cubicBezTo>
                <a:cubicBezTo>
                  <a:pt x="533555" y="119386"/>
                  <a:pt x="529984" y="103793"/>
                  <a:pt x="522941" y="89706"/>
                </a:cubicBezTo>
                <a:cubicBezTo>
                  <a:pt x="514911" y="73645"/>
                  <a:pt x="503020" y="59824"/>
                  <a:pt x="493059" y="44883"/>
                </a:cubicBezTo>
                <a:cubicBezTo>
                  <a:pt x="411446" y="61205"/>
                  <a:pt x="436311" y="77780"/>
                  <a:pt x="403411" y="44883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5746" y="5958675"/>
            <a:ext cx="561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Avenir Book"/>
              </a:rPr>
              <a:t>Why isn't there a S</a:t>
            </a:r>
            <a:r>
              <a:rPr lang="en-US" baseline="-25000" dirty="0" smtClean="0">
                <a:solidFill>
                  <a:schemeClr val="tx2"/>
                </a:solidFill>
                <a:latin typeface="Avenir Book"/>
              </a:rPr>
              <a:t>22</a:t>
            </a:r>
            <a:r>
              <a:rPr lang="en-US" dirty="0" smtClean="0">
                <a:solidFill>
                  <a:schemeClr val="tx2"/>
                </a:solidFill>
                <a:latin typeface="Avenir Book"/>
              </a:rPr>
              <a:t> term?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Avenir Book"/>
              </a:rPr>
              <a:t>Why are there fecundity terms in the second row?</a:t>
            </a:r>
            <a:endParaRPr lang="en-US" dirty="0">
              <a:solidFill>
                <a:srgbClr val="800000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05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226"/>
            <a:ext cx="9144000" cy="297616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52400" y="53796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Projection matrix</a:t>
            </a:r>
            <a:r>
              <a:rPr lang="en-US" dirty="0" smtClean="0">
                <a:latin typeface="Avenir Book"/>
                <a:cs typeface="Avenir Book"/>
                <a:sym typeface="Wingdings"/>
              </a:rPr>
              <a:t> vital rates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195316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941" y="4826005"/>
            <a:ext cx="7814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/>
              </a:rPr>
              <a:t>s</a:t>
            </a:r>
            <a:r>
              <a:rPr lang="en-US" dirty="0" smtClean="0">
                <a:latin typeface="Avenir Book"/>
              </a:rPr>
              <a:t> = </a:t>
            </a:r>
            <a:r>
              <a:rPr lang="en-US" dirty="0" err="1" smtClean="0">
                <a:latin typeface="Avenir Book"/>
              </a:rPr>
              <a:t>Pr</a:t>
            </a:r>
            <a:r>
              <a:rPr lang="en-US" dirty="0" smtClean="0">
                <a:latin typeface="Avenir Book"/>
              </a:rPr>
              <a:t>(survival)</a:t>
            </a:r>
          </a:p>
          <a:p>
            <a:r>
              <a:rPr lang="en-US" dirty="0" smtClean="0">
                <a:latin typeface="Avenir Book"/>
              </a:rPr>
              <a:t>g = </a:t>
            </a:r>
            <a:r>
              <a:rPr lang="en-US" dirty="0" err="1" smtClean="0">
                <a:latin typeface="Avenir Book"/>
              </a:rPr>
              <a:t>Pr</a:t>
            </a:r>
            <a:r>
              <a:rPr lang="en-US" dirty="0" smtClean="0">
                <a:latin typeface="Avenir Book"/>
              </a:rPr>
              <a:t>(</a:t>
            </a:r>
            <a:r>
              <a:rPr lang="en-US" dirty="0" err="1" smtClean="0">
                <a:latin typeface="Avenir Book"/>
              </a:rPr>
              <a:t>growth|survival</a:t>
            </a:r>
            <a:r>
              <a:rPr lang="en-US" dirty="0" smtClean="0">
                <a:latin typeface="Avenir Book"/>
              </a:rPr>
              <a:t>)  (by any amount)</a:t>
            </a:r>
          </a:p>
          <a:p>
            <a:r>
              <a:rPr lang="en-US" dirty="0" smtClean="0">
                <a:latin typeface="Avenir Book"/>
              </a:rPr>
              <a:t>r = </a:t>
            </a:r>
            <a:r>
              <a:rPr lang="en-US" dirty="0" err="1" smtClean="0">
                <a:latin typeface="Avenir Book"/>
              </a:rPr>
              <a:t>Pr</a:t>
            </a:r>
            <a:r>
              <a:rPr lang="en-US" dirty="0" smtClean="0">
                <a:latin typeface="Avenir Book"/>
              </a:rPr>
              <a:t> (</a:t>
            </a:r>
            <a:r>
              <a:rPr lang="en-US" dirty="0" err="1" smtClean="0">
                <a:latin typeface="Avenir Book"/>
              </a:rPr>
              <a:t>revert|survival</a:t>
            </a:r>
            <a:r>
              <a:rPr lang="en-US" dirty="0" smtClean="0">
                <a:latin typeface="Avenir Book"/>
              </a:rPr>
              <a:t>)  (by any amount)</a:t>
            </a:r>
          </a:p>
          <a:p>
            <a:r>
              <a:rPr lang="en-US" dirty="0" smtClean="0">
                <a:latin typeface="Avenir Book"/>
              </a:rPr>
              <a:t>k (or h) = </a:t>
            </a:r>
            <a:r>
              <a:rPr lang="en-US" dirty="0" err="1" smtClean="0">
                <a:latin typeface="Avenir Book"/>
              </a:rPr>
              <a:t>Pr</a:t>
            </a:r>
            <a:r>
              <a:rPr lang="en-US" dirty="0" smtClean="0">
                <a:latin typeface="Avenir Book"/>
              </a:rPr>
              <a:t> (growth (or </a:t>
            </a:r>
            <a:r>
              <a:rPr lang="en-US" dirty="0" err="1" smtClean="0">
                <a:latin typeface="Avenir Book"/>
              </a:rPr>
              <a:t>shinkage</a:t>
            </a:r>
            <a:r>
              <a:rPr lang="en-US" dirty="0" smtClean="0">
                <a:latin typeface="Avenir Book"/>
              </a:rPr>
              <a:t>) by &gt;1 step | survival and growth)</a:t>
            </a:r>
          </a:p>
          <a:p>
            <a:r>
              <a:rPr lang="en-US" i="1" dirty="0" smtClean="0">
                <a:latin typeface="Avenir Book"/>
              </a:rPr>
              <a:t>l</a:t>
            </a:r>
            <a:r>
              <a:rPr lang="en-US" dirty="0" smtClean="0">
                <a:latin typeface="Avenir Book"/>
              </a:rPr>
              <a:t> = </a:t>
            </a:r>
            <a:r>
              <a:rPr lang="en-US" dirty="0" err="1" smtClean="0">
                <a:latin typeface="Avenir Book"/>
              </a:rPr>
              <a:t>Pr</a:t>
            </a:r>
            <a:r>
              <a:rPr lang="en-US" dirty="0" smtClean="0">
                <a:latin typeface="Avenir Book"/>
              </a:rPr>
              <a:t> (growth by &gt;2 steps | survival, grow by &gt;1 step)</a:t>
            </a:r>
          </a:p>
          <a:p>
            <a:r>
              <a:rPr lang="en-US" dirty="0" smtClean="0">
                <a:latin typeface="Avenir Book"/>
              </a:rPr>
              <a:t>f = fecundity (includes some survival)</a:t>
            </a:r>
          </a:p>
          <a:p>
            <a:r>
              <a:rPr lang="en-US" dirty="0" smtClean="0">
                <a:latin typeface="Avenir Book"/>
              </a:rPr>
              <a:t>z = </a:t>
            </a:r>
            <a:r>
              <a:rPr lang="en-US" dirty="0" err="1" smtClean="0">
                <a:latin typeface="Avenir Book"/>
              </a:rPr>
              <a:t>Pr</a:t>
            </a:r>
            <a:r>
              <a:rPr lang="en-US" dirty="0" smtClean="0">
                <a:latin typeface="Avenir Book"/>
              </a:rPr>
              <a:t> (germination from </a:t>
            </a:r>
            <a:r>
              <a:rPr lang="en-US" dirty="0" err="1" smtClean="0">
                <a:latin typeface="Avenir Book"/>
              </a:rPr>
              <a:t>seedbank</a:t>
            </a:r>
            <a:r>
              <a:rPr lang="en-US" dirty="0" smtClean="0">
                <a:latin typeface="Avenir Book"/>
              </a:rPr>
              <a:t>); </a:t>
            </a:r>
            <a:r>
              <a:rPr lang="en-US" dirty="0" err="1" smtClean="0">
                <a:latin typeface="Avenir Book"/>
              </a:rPr>
              <a:t>sz</a:t>
            </a:r>
            <a:r>
              <a:rPr lang="en-US" dirty="0">
                <a:latin typeface="Avenir Book"/>
              </a:rPr>
              <a:t> </a:t>
            </a:r>
            <a:r>
              <a:rPr lang="en-US" dirty="0" smtClean="0">
                <a:latin typeface="Avenir Book"/>
              </a:rPr>
              <a:t>= "recruitment"</a:t>
            </a:r>
            <a:endParaRPr lang="en-US" dirty="0">
              <a:latin typeface="Avenir Book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93882" y="2644588"/>
            <a:ext cx="1568824" cy="2017059"/>
          </a:xfrm>
          <a:custGeom>
            <a:avLst/>
            <a:gdLst>
              <a:gd name="connsiteX0" fmla="*/ 1479177 w 1568824"/>
              <a:gd name="connsiteY0" fmla="*/ 313765 h 2017059"/>
              <a:gd name="connsiteX1" fmla="*/ 1434353 w 1568824"/>
              <a:gd name="connsiteY1" fmla="*/ 239059 h 2017059"/>
              <a:gd name="connsiteX2" fmla="*/ 1359647 w 1568824"/>
              <a:gd name="connsiteY2" fmla="*/ 179294 h 2017059"/>
              <a:gd name="connsiteX3" fmla="*/ 1150471 w 1568824"/>
              <a:gd name="connsiteY3" fmla="*/ 89647 h 2017059"/>
              <a:gd name="connsiteX4" fmla="*/ 1001059 w 1568824"/>
              <a:gd name="connsiteY4" fmla="*/ 59765 h 2017059"/>
              <a:gd name="connsiteX5" fmla="*/ 836706 w 1568824"/>
              <a:gd name="connsiteY5" fmla="*/ 29883 h 2017059"/>
              <a:gd name="connsiteX6" fmla="*/ 702236 w 1568824"/>
              <a:gd name="connsiteY6" fmla="*/ 0 h 2017059"/>
              <a:gd name="connsiteX7" fmla="*/ 463177 w 1568824"/>
              <a:gd name="connsiteY7" fmla="*/ 14941 h 2017059"/>
              <a:gd name="connsiteX8" fmla="*/ 418353 w 1568824"/>
              <a:gd name="connsiteY8" fmla="*/ 0 h 2017059"/>
              <a:gd name="connsiteX9" fmla="*/ 268942 w 1568824"/>
              <a:gd name="connsiteY9" fmla="*/ 29883 h 2017059"/>
              <a:gd name="connsiteX10" fmla="*/ 194236 w 1568824"/>
              <a:gd name="connsiteY10" fmla="*/ 44824 h 2017059"/>
              <a:gd name="connsiteX11" fmla="*/ 119530 w 1568824"/>
              <a:gd name="connsiteY11" fmla="*/ 104588 h 2017059"/>
              <a:gd name="connsiteX12" fmla="*/ 89647 w 1568824"/>
              <a:gd name="connsiteY12" fmla="*/ 134471 h 2017059"/>
              <a:gd name="connsiteX13" fmla="*/ 74706 w 1568824"/>
              <a:gd name="connsiteY13" fmla="*/ 209177 h 2017059"/>
              <a:gd name="connsiteX14" fmla="*/ 59765 w 1568824"/>
              <a:gd name="connsiteY14" fmla="*/ 254000 h 2017059"/>
              <a:gd name="connsiteX15" fmla="*/ 29883 w 1568824"/>
              <a:gd name="connsiteY15" fmla="*/ 418353 h 2017059"/>
              <a:gd name="connsiteX16" fmla="*/ 14942 w 1568824"/>
              <a:gd name="connsiteY16" fmla="*/ 1120588 h 2017059"/>
              <a:gd name="connsiteX17" fmla="*/ 0 w 1568824"/>
              <a:gd name="connsiteY17" fmla="*/ 1195294 h 2017059"/>
              <a:gd name="connsiteX18" fmla="*/ 14942 w 1568824"/>
              <a:gd name="connsiteY18" fmla="*/ 1464236 h 2017059"/>
              <a:gd name="connsiteX19" fmla="*/ 29883 w 1568824"/>
              <a:gd name="connsiteY19" fmla="*/ 1509059 h 2017059"/>
              <a:gd name="connsiteX20" fmla="*/ 74706 w 1568824"/>
              <a:gd name="connsiteY20" fmla="*/ 1673412 h 2017059"/>
              <a:gd name="connsiteX21" fmla="*/ 89647 w 1568824"/>
              <a:gd name="connsiteY21" fmla="*/ 1718236 h 2017059"/>
              <a:gd name="connsiteX22" fmla="*/ 134471 w 1568824"/>
              <a:gd name="connsiteY22" fmla="*/ 1807883 h 2017059"/>
              <a:gd name="connsiteX23" fmla="*/ 239059 w 1568824"/>
              <a:gd name="connsiteY23" fmla="*/ 1867647 h 2017059"/>
              <a:gd name="connsiteX24" fmla="*/ 283883 w 1568824"/>
              <a:gd name="connsiteY24" fmla="*/ 1882588 h 2017059"/>
              <a:gd name="connsiteX25" fmla="*/ 343647 w 1568824"/>
              <a:gd name="connsiteY25" fmla="*/ 1912471 h 2017059"/>
              <a:gd name="connsiteX26" fmla="*/ 463177 w 1568824"/>
              <a:gd name="connsiteY26" fmla="*/ 1957294 h 2017059"/>
              <a:gd name="connsiteX27" fmla="*/ 493059 w 1568824"/>
              <a:gd name="connsiteY27" fmla="*/ 1987177 h 2017059"/>
              <a:gd name="connsiteX28" fmla="*/ 687294 w 1568824"/>
              <a:gd name="connsiteY28" fmla="*/ 2002118 h 2017059"/>
              <a:gd name="connsiteX29" fmla="*/ 971177 w 1568824"/>
              <a:gd name="connsiteY29" fmla="*/ 2017059 h 2017059"/>
              <a:gd name="connsiteX30" fmla="*/ 1030942 w 1568824"/>
              <a:gd name="connsiteY30" fmla="*/ 2002118 h 2017059"/>
              <a:gd name="connsiteX31" fmla="*/ 1075765 w 1568824"/>
              <a:gd name="connsiteY31" fmla="*/ 1987177 h 2017059"/>
              <a:gd name="connsiteX32" fmla="*/ 1150471 w 1568824"/>
              <a:gd name="connsiteY32" fmla="*/ 1972236 h 2017059"/>
              <a:gd name="connsiteX33" fmla="*/ 1210236 w 1568824"/>
              <a:gd name="connsiteY33" fmla="*/ 1942353 h 2017059"/>
              <a:gd name="connsiteX34" fmla="*/ 1255059 w 1568824"/>
              <a:gd name="connsiteY34" fmla="*/ 1912471 h 2017059"/>
              <a:gd name="connsiteX35" fmla="*/ 1299883 w 1568824"/>
              <a:gd name="connsiteY35" fmla="*/ 1897530 h 2017059"/>
              <a:gd name="connsiteX36" fmla="*/ 1329765 w 1568824"/>
              <a:gd name="connsiteY36" fmla="*/ 1867647 h 2017059"/>
              <a:gd name="connsiteX37" fmla="*/ 1374589 w 1568824"/>
              <a:gd name="connsiteY37" fmla="*/ 1837765 h 2017059"/>
              <a:gd name="connsiteX38" fmla="*/ 1464236 w 1568824"/>
              <a:gd name="connsiteY38" fmla="*/ 1748118 h 2017059"/>
              <a:gd name="connsiteX39" fmla="*/ 1509059 w 1568824"/>
              <a:gd name="connsiteY39" fmla="*/ 1598706 h 2017059"/>
              <a:gd name="connsiteX40" fmla="*/ 1524000 w 1568824"/>
              <a:gd name="connsiteY40" fmla="*/ 1538941 h 2017059"/>
              <a:gd name="connsiteX41" fmla="*/ 1553883 w 1568824"/>
              <a:gd name="connsiteY41" fmla="*/ 1344706 h 2017059"/>
              <a:gd name="connsiteX42" fmla="*/ 1568824 w 1568824"/>
              <a:gd name="connsiteY42" fmla="*/ 1284941 h 2017059"/>
              <a:gd name="connsiteX43" fmla="*/ 1553883 w 1568824"/>
              <a:gd name="connsiteY43" fmla="*/ 776941 h 2017059"/>
              <a:gd name="connsiteX44" fmla="*/ 1538942 w 1568824"/>
              <a:gd name="connsiteY44" fmla="*/ 702236 h 2017059"/>
              <a:gd name="connsiteX45" fmla="*/ 1509059 w 1568824"/>
              <a:gd name="connsiteY45" fmla="*/ 463177 h 2017059"/>
              <a:gd name="connsiteX46" fmla="*/ 1479177 w 1568824"/>
              <a:gd name="connsiteY46" fmla="*/ 313765 h 20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68824" h="2017059">
                <a:moveTo>
                  <a:pt x="1479177" y="313765"/>
                </a:moveTo>
                <a:cubicBezTo>
                  <a:pt x="1466726" y="276412"/>
                  <a:pt x="1453647" y="260764"/>
                  <a:pt x="1434353" y="239059"/>
                </a:cubicBezTo>
                <a:cubicBezTo>
                  <a:pt x="1413166" y="215224"/>
                  <a:pt x="1386807" y="196008"/>
                  <a:pt x="1359647" y="179294"/>
                </a:cubicBezTo>
                <a:cubicBezTo>
                  <a:pt x="1312856" y="150500"/>
                  <a:pt x="1211022" y="101757"/>
                  <a:pt x="1150471" y="89647"/>
                </a:cubicBezTo>
                <a:cubicBezTo>
                  <a:pt x="1100667" y="79686"/>
                  <a:pt x="1049243" y="75826"/>
                  <a:pt x="1001059" y="59765"/>
                </a:cubicBezTo>
                <a:cubicBezTo>
                  <a:pt x="918143" y="32126"/>
                  <a:pt x="971864" y="46777"/>
                  <a:pt x="836706" y="29883"/>
                </a:cubicBezTo>
                <a:cubicBezTo>
                  <a:pt x="813652" y="24119"/>
                  <a:pt x="721210" y="0"/>
                  <a:pt x="702236" y="0"/>
                </a:cubicBezTo>
                <a:cubicBezTo>
                  <a:pt x="622394" y="0"/>
                  <a:pt x="542863" y="9961"/>
                  <a:pt x="463177" y="14941"/>
                </a:cubicBezTo>
                <a:cubicBezTo>
                  <a:pt x="448236" y="9961"/>
                  <a:pt x="434103" y="0"/>
                  <a:pt x="418353" y="0"/>
                </a:cubicBezTo>
                <a:cubicBezTo>
                  <a:pt x="308525" y="0"/>
                  <a:pt x="342545" y="11482"/>
                  <a:pt x="268942" y="29883"/>
                </a:cubicBezTo>
                <a:cubicBezTo>
                  <a:pt x="244305" y="36042"/>
                  <a:pt x="219138" y="39844"/>
                  <a:pt x="194236" y="44824"/>
                </a:cubicBezTo>
                <a:cubicBezTo>
                  <a:pt x="122078" y="116980"/>
                  <a:pt x="213777" y="29190"/>
                  <a:pt x="119530" y="104588"/>
                </a:cubicBezTo>
                <a:cubicBezTo>
                  <a:pt x="108530" y="113388"/>
                  <a:pt x="99608" y="124510"/>
                  <a:pt x="89647" y="134471"/>
                </a:cubicBezTo>
                <a:cubicBezTo>
                  <a:pt x="84667" y="159373"/>
                  <a:pt x="80865" y="184540"/>
                  <a:pt x="74706" y="209177"/>
                </a:cubicBezTo>
                <a:cubicBezTo>
                  <a:pt x="70886" y="224456"/>
                  <a:pt x="62582" y="238505"/>
                  <a:pt x="59765" y="254000"/>
                </a:cubicBezTo>
                <a:cubicBezTo>
                  <a:pt x="25976" y="439841"/>
                  <a:pt x="64148" y="315558"/>
                  <a:pt x="29883" y="418353"/>
                </a:cubicBezTo>
                <a:cubicBezTo>
                  <a:pt x="24903" y="652431"/>
                  <a:pt x="23941" y="886630"/>
                  <a:pt x="14942" y="1120588"/>
                </a:cubicBezTo>
                <a:cubicBezTo>
                  <a:pt x="13966" y="1145964"/>
                  <a:pt x="0" y="1169899"/>
                  <a:pt x="0" y="1195294"/>
                </a:cubicBezTo>
                <a:cubicBezTo>
                  <a:pt x="0" y="1285080"/>
                  <a:pt x="6429" y="1374855"/>
                  <a:pt x="14942" y="1464236"/>
                </a:cubicBezTo>
                <a:cubicBezTo>
                  <a:pt x="16435" y="1479914"/>
                  <a:pt x="26063" y="1493780"/>
                  <a:pt x="29883" y="1509059"/>
                </a:cubicBezTo>
                <a:cubicBezTo>
                  <a:pt x="72121" y="1678012"/>
                  <a:pt x="10598" y="1481085"/>
                  <a:pt x="74706" y="1673412"/>
                </a:cubicBezTo>
                <a:lnTo>
                  <a:pt x="89647" y="1718236"/>
                </a:lnTo>
                <a:cubicBezTo>
                  <a:pt x="101798" y="1754689"/>
                  <a:pt x="105510" y="1778921"/>
                  <a:pt x="134471" y="1807883"/>
                </a:cubicBezTo>
                <a:cubicBezTo>
                  <a:pt x="153228" y="1826640"/>
                  <a:pt x="218551" y="1858858"/>
                  <a:pt x="239059" y="1867647"/>
                </a:cubicBezTo>
                <a:cubicBezTo>
                  <a:pt x="253535" y="1873851"/>
                  <a:pt x="269407" y="1876384"/>
                  <a:pt x="283883" y="1882588"/>
                </a:cubicBezTo>
                <a:cubicBezTo>
                  <a:pt x="304355" y="1891362"/>
                  <a:pt x="323294" y="1903425"/>
                  <a:pt x="343647" y="1912471"/>
                </a:cubicBezTo>
                <a:cubicBezTo>
                  <a:pt x="397241" y="1936291"/>
                  <a:pt x="413894" y="1940867"/>
                  <a:pt x="463177" y="1957294"/>
                </a:cubicBezTo>
                <a:cubicBezTo>
                  <a:pt x="473138" y="1967255"/>
                  <a:pt x="479246" y="1984414"/>
                  <a:pt x="493059" y="1987177"/>
                </a:cubicBezTo>
                <a:cubicBezTo>
                  <a:pt x="556734" y="1999912"/>
                  <a:pt x="622484" y="1998067"/>
                  <a:pt x="687294" y="2002118"/>
                </a:cubicBezTo>
                <a:lnTo>
                  <a:pt x="971177" y="2017059"/>
                </a:lnTo>
                <a:cubicBezTo>
                  <a:pt x="991099" y="2012079"/>
                  <a:pt x="1011197" y="2007759"/>
                  <a:pt x="1030942" y="2002118"/>
                </a:cubicBezTo>
                <a:cubicBezTo>
                  <a:pt x="1046085" y="1997791"/>
                  <a:pt x="1060486" y="1990997"/>
                  <a:pt x="1075765" y="1987177"/>
                </a:cubicBezTo>
                <a:cubicBezTo>
                  <a:pt x="1100402" y="1981018"/>
                  <a:pt x="1125569" y="1977216"/>
                  <a:pt x="1150471" y="1972236"/>
                </a:cubicBezTo>
                <a:cubicBezTo>
                  <a:pt x="1170393" y="1962275"/>
                  <a:pt x="1190898" y="1953404"/>
                  <a:pt x="1210236" y="1942353"/>
                </a:cubicBezTo>
                <a:cubicBezTo>
                  <a:pt x="1225827" y="1933444"/>
                  <a:pt x="1238998" y="1920501"/>
                  <a:pt x="1255059" y="1912471"/>
                </a:cubicBezTo>
                <a:cubicBezTo>
                  <a:pt x="1269146" y="1905428"/>
                  <a:pt x="1284942" y="1902510"/>
                  <a:pt x="1299883" y="1897530"/>
                </a:cubicBezTo>
                <a:cubicBezTo>
                  <a:pt x="1309844" y="1887569"/>
                  <a:pt x="1318765" y="1876447"/>
                  <a:pt x="1329765" y="1867647"/>
                </a:cubicBezTo>
                <a:cubicBezTo>
                  <a:pt x="1343787" y="1856429"/>
                  <a:pt x="1361168" y="1849695"/>
                  <a:pt x="1374589" y="1837765"/>
                </a:cubicBezTo>
                <a:cubicBezTo>
                  <a:pt x="1406175" y="1809689"/>
                  <a:pt x="1464236" y="1748118"/>
                  <a:pt x="1464236" y="1748118"/>
                </a:cubicBezTo>
                <a:cubicBezTo>
                  <a:pt x="1486927" y="1680043"/>
                  <a:pt x="1483403" y="1692778"/>
                  <a:pt x="1509059" y="1598706"/>
                </a:cubicBezTo>
                <a:cubicBezTo>
                  <a:pt x="1514462" y="1578895"/>
                  <a:pt x="1520327" y="1559145"/>
                  <a:pt x="1524000" y="1538941"/>
                </a:cubicBezTo>
                <a:cubicBezTo>
                  <a:pt x="1552701" y="1381088"/>
                  <a:pt x="1525002" y="1489113"/>
                  <a:pt x="1553883" y="1344706"/>
                </a:cubicBezTo>
                <a:cubicBezTo>
                  <a:pt x="1557910" y="1324570"/>
                  <a:pt x="1563844" y="1304863"/>
                  <a:pt x="1568824" y="1284941"/>
                </a:cubicBezTo>
                <a:cubicBezTo>
                  <a:pt x="1563844" y="1115608"/>
                  <a:pt x="1562559" y="946125"/>
                  <a:pt x="1553883" y="776941"/>
                </a:cubicBezTo>
                <a:cubicBezTo>
                  <a:pt x="1552582" y="751580"/>
                  <a:pt x="1542533" y="727376"/>
                  <a:pt x="1538942" y="702236"/>
                </a:cubicBezTo>
                <a:cubicBezTo>
                  <a:pt x="1527585" y="622737"/>
                  <a:pt x="1524808" y="541924"/>
                  <a:pt x="1509059" y="463177"/>
                </a:cubicBezTo>
                <a:cubicBezTo>
                  <a:pt x="1490211" y="368936"/>
                  <a:pt x="1491628" y="351118"/>
                  <a:pt x="1479177" y="313765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5884" y="4577861"/>
            <a:ext cx="161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venir Book"/>
              </a:rPr>
              <a:t>Sums to s</a:t>
            </a:r>
            <a:r>
              <a:rPr lang="en-US" sz="2400" baseline="-25000" dirty="0" smtClean="0">
                <a:solidFill>
                  <a:srgbClr val="0000FF"/>
                </a:solidFill>
                <a:latin typeface="Avenir Book"/>
              </a:rPr>
              <a:t>4</a:t>
            </a:r>
            <a:endParaRPr lang="en-US" sz="2400" baseline="-25000" dirty="0">
              <a:solidFill>
                <a:srgbClr val="0000FF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3387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Life Table Response Experiment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588" y="1501807"/>
            <a:ext cx="8362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latin typeface="Avenir Book"/>
              </a:rPr>
              <a:t>Convert vital rate to "contribution to growth, C"</a:t>
            </a:r>
          </a:p>
          <a:p>
            <a:pPr marL="514350" indent="-514350">
              <a:buAutoNum type="arabicParenR"/>
            </a:pPr>
            <a:endParaRPr lang="en-US" sz="2800" dirty="0">
              <a:latin typeface="Avenir Book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Avenir Book"/>
              </a:rPr>
              <a:t>Originally proposed to compare two treatments in an experiment (Caswell 2001 – classic book)</a:t>
            </a:r>
          </a:p>
          <a:p>
            <a:pPr marL="514350" indent="-514350">
              <a:buAutoNum type="arabicParenR"/>
            </a:pPr>
            <a:endParaRPr lang="en-US" sz="2800" dirty="0">
              <a:latin typeface="Avenir Book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Avenir Book"/>
              </a:rPr>
              <a:t>Here, "reference" is the mean across all populations:</a:t>
            </a:r>
          </a:p>
          <a:p>
            <a:endParaRPr lang="en-US" sz="2800" dirty="0">
              <a:latin typeface="Avenir Book"/>
              <a:cs typeface="Avenir Book"/>
            </a:endParaRPr>
          </a:p>
          <a:p>
            <a:pPr marL="514350" indent="-514350">
              <a:buAutoNum type="arabicParenR"/>
            </a:pPr>
            <a:endParaRPr lang="en-US" sz="2800" dirty="0">
              <a:latin typeface="Avenir Book"/>
              <a:cs typeface="Avenir Book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14228"/>
              </p:ext>
            </p:extLst>
          </p:nvPr>
        </p:nvGraphicFramePr>
        <p:xfrm>
          <a:off x="2839942" y="4579124"/>
          <a:ext cx="4182409" cy="211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4" imgW="1282700" imgH="647700" progId="Equation.DSMT4">
                  <p:embed/>
                </p:oleObj>
              </mc:Choice>
              <mc:Fallback>
                <p:oleObj name="Equation" r:id="rId4" imgW="12827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9942" y="4579124"/>
                        <a:ext cx="4182409" cy="2111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52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52400" y="-230083"/>
            <a:ext cx="944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A result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118" y="2554941"/>
            <a:ext cx="787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24/ 26 studies </a:t>
            </a:r>
          </a:p>
          <a:p>
            <a:pPr algn="ctr"/>
            <a:r>
              <a:rPr lang="en-US" sz="2800" dirty="0" smtClean="0">
                <a:latin typeface="Avenir Book"/>
              </a:rPr>
              <a:t>had significantly more POSITIVE correlations than expected by chance</a:t>
            </a:r>
            <a:endParaRPr lang="en-US" sz="2800" dirty="0">
              <a:latin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4" y="4746256"/>
            <a:ext cx="322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What does this mean?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8173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52400" y="-230083"/>
            <a:ext cx="944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A result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118" y="2554941"/>
            <a:ext cx="787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11 / 26 studies </a:t>
            </a:r>
          </a:p>
          <a:p>
            <a:pPr algn="ctr"/>
            <a:r>
              <a:rPr lang="en-US" sz="2800" dirty="0" smtClean="0">
                <a:latin typeface="Avenir Book"/>
              </a:rPr>
              <a:t>had significantly more NEGATIVE correlations than expected by chance</a:t>
            </a:r>
            <a:endParaRPr lang="en-US" sz="2800" dirty="0">
              <a:latin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8863" y="4746256"/>
            <a:ext cx="322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What does this mean?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0490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52400" y="-230083"/>
            <a:ext cx="944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A result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118" y="2554941"/>
            <a:ext cx="787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The 4 experimental studies did NOT show demographic compensation.</a:t>
            </a:r>
            <a:endParaRPr lang="en-US" sz="2800" dirty="0">
              <a:latin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1625" y="4746256"/>
            <a:ext cx="94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Why?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7029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52400" y="-230083"/>
            <a:ext cx="944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A result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118" y="2554941"/>
            <a:ext cx="787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Demographic compensation more likely, if:  a) monitored longer; and b) monitored more populations</a:t>
            </a:r>
            <a:endParaRPr lang="en-US" sz="2800" dirty="0">
              <a:latin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1625" y="4746256"/>
            <a:ext cx="94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Why?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781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49218"/>
          <a:stretch/>
        </p:blipFill>
        <p:spPr>
          <a:xfrm>
            <a:off x="200548" y="2489765"/>
            <a:ext cx="8516134" cy="4004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863" y="3102346"/>
            <a:ext cx="3423921" cy="3046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AutoNum type="arabicParenR" startAt="7"/>
            </a:pPr>
            <a:endParaRPr lang="en-US" sz="2400" dirty="0" smtClean="0">
              <a:solidFill>
                <a:schemeClr val="tx2"/>
              </a:solidFill>
              <a:latin typeface="Avenir Book"/>
            </a:endParaRPr>
          </a:p>
          <a:p>
            <a:pPr marL="457200" indent="-457200" algn="ctr">
              <a:buAutoNum type="arabicParenR" startAt="7"/>
            </a:pPr>
            <a:endParaRPr lang="en-US" sz="2400" dirty="0">
              <a:solidFill>
                <a:schemeClr val="tx2"/>
              </a:solidFill>
              <a:latin typeface="Avenir Book"/>
            </a:endParaRPr>
          </a:p>
          <a:p>
            <a:pPr marL="457200" indent="-457200" algn="ctr">
              <a:buAutoNum type="arabicParenR" startAt="7"/>
            </a:pPr>
            <a:endParaRPr lang="en-US" sz="2400" dirty="0" smtClean="0">
              <a:solidFill>
                <a:schemeClr val="tx2"/>
              </a:solidFill>
              <a:latin typeface="Avenir Book"/>
            </a:endParaRPr>
          </a:p>
          <a:p>
            <a:pPr marL="457200" indent="-457200" algn="ctr">
              <a:buAutoNum type="arabicParenR" startAt="7"/>
            </a:pPr>
            <a:endParaRPr lang="en-US" sz="2400" dirty="0">
              <a:solidFill>
                <a:schemeClr val="tx2"/>
              </a:solidFill>
              <a:latin typeface="Avenir Book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What might this tell us about life history trade-offs?</a:t>
            </a:r>
          </a:p>
          <a:p>
            <a:pPr algn="ctr"/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52400" y="-230083"/>
            <a:ext cx="944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Other results</a:t>
            </a:r>
            <a:endParaRPr lang="en-US" sz="3200" dirty="0">
              <a:latin typeface="Avenir Book"/>
              <a:cs typeface="Avenir Book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7098" y="1419044"/>
            <a:ext cx="3666238" cy="3062394"/>
            <a:chOff x="3607098" y="1419044"/>
            <a:chExt cx="3666238" cy="30623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7098" y="1536129"/>
              <a:ext cx="3423921" cy="2945309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6047304" y="1419044"/>
              <a:ext cx="1226032" cy="957994"/>
            </a:xfrm>
            <a:custGeom>
              <a:avLst/>
              <a:gdLst>
                <a:gd name="connsiteX0" fmla="*/ 1184225 w 1226032"/>
                <a:gd name="connsiteY0" fmla="*/ 75074 h 957994"/>
                <a:gd name="connsiteX1" fmla="*/ 975049 w 1226032"/>
                <a:gd name="connsiteY1" fmla="*/ 30250 h 957994"/>
                <a:gd name="connsiteX2" fmla="*/ 930225 w 1226032"/>
                <a:gd name="connsiteY2" fmla="*/ 15309 h 957994"/>
                <a:gd name="connsiteX3" fmla="*/ 765872 w 1226032"/>
                <a:gd name="connsiteY3" fmla="*/ 30250 h 957994"/>
                <a:gd name="connsiteX4" fmla="*/ 721049 w 1226032"/>
                <a:gd name="connsiteY4" fmla="*/ 15309 h 957994"/>
                <a:gd name="connsiteX5" fmla="*/ 646343 w 1226032"/>
                <a:gd name="connsiteY5" fmla="*/ 30250 h 957994"/>
                <a:gd name="connsiteX6" fmla="*/ 601520 w 1226032"/>
                <a:gd name="connsiteY6" fmla="*/ 368 h 957994"/>
                <a:gd name="connsiteX7" fmla="*/ 526814 w 1226032"/>
                <a:gd name="connsiteY7" fmla="*/ 15309 h 957994"/>
                <a:gd name="connsiteX8" fmla="*/ 481990 w 1226032"/>
                <a:gd name="connsiteY8" fmla="*/ 368 h 957994"/>
                <a:gd name="connsiteX9" fmla="*/ 407284 w 1226032"/>
                <a:gd name="connsiteY9" fmla="*/ 15309 h 957994"/>
                <a:gd name="connsiteX10" fmla="*/ 362461 w 1226032"/>
                <a:gd name="connsiteY10" fmla="*/ 368 h 957994"/>
                <a:gd name="connsiteX11" fmla="*/ 272814 w 1226032"/>
                <a:gd name="connsiteY11" fmla="*/ 15309 h 957994"/>
                <a:gd name="connsiteX12" fmla="*/ 227990 w 1226032"/>
                <a:gd name="connsiteY12" fmla="*/ 368 h 957994"/>
                <a:gd name="connsiteX13" fmla="*/ 108461 w 1226032"/>
                <a:gd name="connsiteY13" fmla="*/ 368 h 957994"/>
                <a:gd name="connsiteX14" fmla="*/ 3872 w 1226032"/>
                <a:gd name="connsiteY14" fmla="*/ 60132 h 957994"/>
                <a:gd name="connsiteX15" fmla="*/ 18814 w 1226032"/>
                <a:gd name="connsiteY15" fmla="*/ 254368 h 957994"/>
                <a:gd name="connsiteX16" fmla="*/ 33755 w 1226032"/>
                <a:gd name="connsiteY16" fmla="*/ 299191 h 957994"/>
                <a:gd name="connsiteX17" fmla="*/ 93520 w 1226032"/>
                <a:gd name="connsiteY17" fmla="*/ 314132 h 957994"/>
                <a:gd name="connsiteX18" fmla="*/ 123402 w 1226032"/>
                <a:gd name="connsiteY18" fmla="*/ 344015 h 957994"/>
                <a:gd name="connsiteX19" fmla="*/ 213049 w 1226032"/>
                <a:gd name="connsiteY19" fmla="*/ 373897 h 957994"/>
                <a:gd name="connsiteX20" fmla="*/ 257872 w 1226032"/>
                <a:gd name="connsiteY20" fmla="*/ 388838 h 957994"/>
                <a:gd name="connsiteX21" fmla="*/ 302696 w 1226032"/>
                <a:gd name="connsiteY21" fmla="*/ 403780 h 957994"/>
                <a:gd name="connsiteX22" fmla="*/ 347520 w 1226032"/>
                <a:gd name="connsiteY22" fmla="*/ 418721 h 957994"/>
                <a:gd name="connsiteX23" fmla="*/ 377402 w 1226032"/>
                <a:gd name="connsiteY23" fmla="*/ 463544 h 957994"/>
                <a:gd name="connsiteX24" fmla="*/ 422225 w 1226032"/>
                <a:gd name="connsiteY24" fmla="*/ 448603 h 957994"/>
                <a:gd name="connsiteX25" fmla="*/ 437167 w 1226032"/>
                <a:gd name="connsiteY25" fmla="*/ 493427 h 957994"/>
                <a:gd name="connsiteX26" fmla="*/ 481990 w 1226032"/>
                <a:gd name="connsiteY26" fmla="*/ 523309 h 957994"/>
                <a:gd name="connsiteX27" fmla="*/ 511872 w 1226032"/>
                <a:gd name="connsiteY27" fmla="*/ 568132 h 957994"/>
                <a:gd name="connsiteX28" fmla="*/ 556696 w 1226032"/>
                <a:gd name="connsiteY28" fmla="*/ 583074 h 957994"/>
                <a:gd name="connsiteX29" fmla="*/ 631402 w 1226032"/>
                <a:gd name="connsiteY29" fmla="*/ 702603 h 957994"/>
                <a:gd name="connsiteX30" fmla="*/ 676225 w 1226032"/>
                <a:gd name="connsiteY30" fmla="*/ 792250 h 957994"/>
                <a:gd name="connsiteX31" fmla="*/ 735990 w 1226032"/>
                <a:gd name="connsiteY31" fmla="*/ 852015 h 957994"/>
                <a:gd name="connsiteX32" fmla="*/ 825637 w 1226032"/>
                <a:gd name="connsiteY32" fmla="*/ 881897 h 957994"/>
                <a:gd name="connsiteX33" fmla="*/ 870461 w 1226032"/>
                <a:gd name="connsiteY33" fmla="*/ 896838 h 957994"/>
                <a:gd name="connsiteX34" fmla="*/ 915284 w 1226032"/>
                <a:gd name="connsiteY34" fmla="*/ 911780 h 957994"/>
                <a:gd name="connsiteX35" fmla="*/ 930225 w 1226032"/>
                <a:gd name="connsiteY35" fmla="*/ 956603 h 957994"/>
                <a:gd name="connsiteX36" fmla="*/ 975049 w 1226032"/>
                <a:gd name="connsiteY36" fmla="*/ 941662 h 957994"/>
                <a:gd name="connsiteX37" fmla="*/ 1049755 w 1226032"/>
                <a:gd name="connsiteY37" fmla="*/ 956603 h 957994"/>
                <a:gd name="connsiteX38" fmla="*/ 1094578 w 1226032"/>
                <a:gd name="connsiteY38" fmla="*/ 941662 h 957994"/>
                <a:gd name="connsiteX39" fmla="*/ 1169284 w 1226032"/>
                <a:gd name="connsiteY39" fmla="*/ 881897 h 957994"/>
                <a:gd name="connsiteX40" fmla="*/ 1184225 w 1226032"/>
                <a:gd name="connsiteY40" fmla="*/ 75074 h 9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26032" h="957994">
                  <a:moveTo>
                    <a:pt x="1184225" y="75074"/>
                  </a:moveTo>
                  <a:cubicBezTo>
                    <a:pt x="1151853" y="-66867"/>
                    <a:pt x="1038651" y="48422"/>
                    <a:pt x="975049" y="30250"/>
                  </a:cubicBezTo>
                  <a:cubicBezTo>
                    <a:pt x="959905" y="25923"/>
                    <a:pt x="945166" y="20289"/>
                    <a:pt x="930225" y="15309"/>
                  </a:cubicBezTo>
                  <a:cubicBezTo>
                    <a:pt x="875441" y="20289"/>
                    <a:pt x="820882" y="30250"/>
                    <a:pt x="765872" y="30250"/>
                  </a:cubicBezTo>
                  <a:cubicBezTo>
                    <a:pt x="750123" y="30250"/>
                    <a:pt x="736798" y="15309"/>
                    <a:pt x="721049" y="15309"/>
                  </a:cubicBezTo>
                  <a:cubicBezTo>
                    <a:pt x="695654" y="15309"/>
                    <a:pt x="671245" y="25270"/>
                    <a:pt x="646343" y="30250"/>
                  </a:cubicBezTo>
                  <a:cubicBezTo>
                    <a:pt x="631402" y="20289"/>
                    <a:pt x="619338" y="2595"/>
                    <a:pt x="601520" y="368"/>
                  </a:cubicBezTo>
                  <a:cubicBezTo>
                    <a:pt x="576321" y="-2782"/>
                    <a:pt x="552209" y="15309"/>
                    <a:pt x="526814" y="15309"/>
                  </a:cubicBezTo>
                  <a:cubicBezTo>
                    <a:pt x="511064" y="15309"/>
                    <a:pt x="496931" y="5348"/>
                    <a:pt x="481990" y="368"/>
                  </a:cubicBezTo>
                  <a:cubicBezTo>
                    <a:pt x="457088" y="5348"/>
                    <a:pt x="432679" y="15309"/>
                    <a:pt x="407284" y="15309"/>
                  </a:cubicBezTo>
                  <a:cubicBezTo>
                    <a:pt x="391535" y="15309"/>
                    <a:pt x="378210" y="368"/>
                    <a:pt x="362461" y="368"/>
                  </a:cubicBezTo>
                  <a:cubicBezTo>
                    <a:pt x="332166" y="368"/>
                    <a:pt x="302696" y="10329"/>
                    <a:pt x="272814" y="15309"/>
                  </a:cubicBezTo>
                  <a:cubicBezTo>
                    <a:pt x="257873" y="10329"/>
                    <a:pt x="243740" y="368"/>
                    <a:pt x="227990" y="368"/>
                  </a:cubicBezTo>
                  <a:cubicBezTo>
                    <a:pt x="83752" y="368"/>
                    <a:pt x="210920" y="34521"/>
                    <a:pt x="108461" y="368"/>
                  </a:cubicBezTo>
                  <a:cubicBezTo>
                    <a:pt x="81967" y="9199"/>
                    <a:pt x="9902" y="27970"/>
                    <a:pt x="3872" y="60132"/>
                  </a:cubicBezTo>
                  <a:cubicBezTo>
                    <a:pt x="-8095" y="123956"/>
                    <a:pt x="10759" y="189933"/>
                    <a:pt x="18814" y="254368"/>
                  </a:cubicBezTo>
                  <a:cubicBezTo>
                    <a:pt x="20767" y="269996"/>
                    <a:pt x="21457" y="289353"/>
                    <a:pt x="33755" y="299191"/>
                  </a:cubicBezTo>
                  <a:cubicBezTo>
                    <a:pt x="49790" y="312019"/>
                    <a:pt x="73598" y="309152"/>
                    <a:pt x="93520" y="314132"/>
                  </a:cubicBezTo>
                  <a:cubicBezTo>
                    <a:pt x="103481" y="324093"/>
                    <a:pt x="110802" y="337715"/>
                    <a:pt x="123402" y="344015"/>
                  </a:cubicBezTo>
                  <a:cubicBezTo>
                    <a:pt x="151575" y="358102"/>
                    <a:pt x="183167" y="363936"/>
                    <a:pt x="213049" y="373897"/>
                  </a:cubicBezTo>
                  <a:lnTo>
                    <a:pt x="257872" y="388838"/>
                  </a:lnTo>
                  <a:lnTo>
                    <a:pt x="302696" y="403780"/>
                  </a:lnTo>
                  <a:lnTo>
                    <a:pt x="347520" y="418721"/>
                  </a:lnTo>
                  <a:cubicBezTo>
                    <a:pt x="357481" y="433662"/>
                    <a:pt x="360729" y="456875"/>
                    <a:pt x="377402" y="463544"/>
                  </a:cubicBezTo>
                  <a:cubicBezTo>
                    <a:pt x="392025" y="469393"/>
                    <a:pt x="408139" y="441560"/>
                    <a:pt x="422225" y="448603"/>
                  </a:cubicBezTo>
                  <a:cubicBezTo>
                    <a:pt x="436312" y="455647"/>
                    <a:pt x="427328" y="481129"/>
                    <a:pt x="437167" y="493427"/>
                  </a:cubicBezTo>
                  <a:cubicBezTo>
                    <a:pt x="448385" y="507449"/>
                    <a:pt x="467049" y="513348"/>
                    <a:pt x="481990" y="523309"/>
                  </a:cubicBezTo>
                  <a:cubicBezTo>
                    <a:pt x="491951" y="538250"/>
                    <a:pt x="497850" y="556914"/>
                    <a:pt x="511872" y="568132"/>
                  </a:cubicBezTo>
                  <a:cubicBezTo>
                    <a:pt x="524170" y="577971"/>
                    <a:pt x="547542" y="570258"/>
                    <a:pt x="556696" y="583074"/>
                  </a:cubicBezTo>
                  <a:cubicBezTo>
                    <a:pt x="669842" y="741479"/>
                    <a:pt x="516139" y="625762"/>
                    <a:pt x="631402" y="702603"/>
                  </a:cubicBezTo>
                  <a:cubicBezTo>
                    <a:pt x="645863" y="745987"/>
                    <a:pt x="644628" y="755387"/>
                    <a:pt x="676225" y="792250"/>
                  </a:cubicBezTo>
                  <a:cubicBezTo>
                    <a:pt x="694560" y="813641"/>
                    <a:pt x="709262" y="843106"/>
                    <a:pt x="735990" y="852015"/>
                  </a:cubicBezTo>
                  <a:lnTo>
                    <a:pt x="825637" y="881897"/>
                  </a:lnTo>
                  <a:lnTo>
                    <a:pt x="870461" y="896838"/>
                  </a:lnTo>
                  <a:lnTo>
                    <a:pt x="915284" y="911780"/>
                  </a:lnTo>
                  <a:cubicBezTo>
                    <a:pt x="920264" y="926721"/>
                    <a:pt x="916138" y="949560"/>
                    <a:pt x="930225" y="956603"/>
                  </a:cubicBezTo>
                  <a:cubicBezTo>
                    <a:pt x="944312" y="963646"/>
                    <a:pt x="959299" y="941662"/>
                    <a:pt x="975049" y="941662"/>
                  </a:cubicBezTo>
                  <a:cubicBezTo>
                    <a:pt x="1000444" y="941662"/>
                    <a:pt x="1024853" y="951623"/>
                    <a:pt x="1049755" y="956603"/>
                  </a:cubicBezTo>
                  <a:cubicBezTo>
                    <a:pt x="1064696" y="951623"/>
                    <a:pt x="1080491" y="948705"/>
                    <a:pt x="1094578" y="941662"/>
                  </a:cubicBezTo>
                  <a:cubicBezTo>
                    <a:pt x="1132277" y="922813"/>
                    <a:pt x="1141488" y="909693"/>
                    <a:pt x="1169284" y="881897"/>
                  </a:cubicBezTo>
                  <a:cubicBezTo>
                    <a:pt x="1266122" y="591383"/>
                    <a:pt x="1216597" y="217015"/>
                    <a:pt x="1184225" y="750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31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Context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65" y="1805642"/>
            <a:ext cx="5778500" cy="377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071" y="5666411"/>
            <a:ext cx="56642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799" y="2863667"/>
            <a:ext cx="7680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How do you expect vital rates to co-vary across space?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4806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02" y="148667"/>
            <a:ext cx="5956289" cy="21287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065240"/>
              </p:ext>
            </p:extLst>
          </p:nvPr>
        </p:nvGraphicFramePr>
        <p:xfrm>
          <a:off x="5686612" y="63687"/>
          <a:ext cx="33528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5" imgW="1282700" imgH="304800" progId="Equation.DSMT4">
                  <p:embed/>
                </p:oleObj>
              </mc:Choice>
              <mc:Fallback>
                <p:oleObj name="Equation" r:id="rId5" imgW="12827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6612" y="63687"/>
                        <a:ext cx="335280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6221" b="4194"/>
          <a:stretch/>
        </p:blipFill>
        <p:spPr>
          <a:xfrm>
            <a:off x="25402" y="3914586"/>
            <a:ext cx="5131998" cy="2877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357" y="1993526"/>
            <a:ext cx="5614995" cy="30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45" y="1518961"/>
            <a:ext cx="8702480" cy="1872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634" y="4746256"/>
            <a:ext cx="80790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Why is this an interesting questions?</a:t>
            </a:r>
          </a:p>
          <a:p>
            <a:pPr algn="ctr"/>
            <a:endParaRPr lang="en-US" sz="2400" dirty="0">
              <a:solidFill>
                <a:schemeClr val="tx2"/>
              </a:solidFill>
              <a:latin typeface="Avenir Book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Why is </a:t>
            </a:r>
            <a:r>
              <a:rPr lang="en-US" sz="2400" dirty="0" err="1" smtClean="0">
                <a:solidFill>
                  <a:schemeClr val="tx2"/>
                </a:solidFill>
                <a:latin typeface="Avenir Book"/>
              </a:rPr>
              <a:t>var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latin typeface="Avenir Book"/>
              </a:rPr>
              <a:t>λ</a:t>
            </a: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) an "inverse proxy" for potential range size?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6196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5340" y="2522205"/>
            <a:ext cx="802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What if you examined these patterns at low N vs. near equilibrium?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2211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52400" y="-230083"/>
            <a:ext cx="944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Timescale issues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118" y="2554941"/>
            <a:ext cx="787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</a:rPr>
              <a:t>Compare an experiment (short-term change in environment) with a comparative study (in which the populations have existed for many generations)</a:t>
            </a:r>
            <a:endParaRPr lang="en-US" sz="2800" dirty="0">
              <a:latin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359" y="5074958"/>
            <a:ext cx="8614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What do you expect in terms of demographic compensation?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3855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60600"/>
            <a:ext cx="7772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39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5458" y="2522205"/>
            <a:ext cx="802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Do these patterns arise from underlying genetic differences or plasticity?  (does it matter?)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1408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6" y="1790700"/>
            <a:ext cx="7772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7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895600"/>
            <a:ext cx="77978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895600"/>
            <a:ext cx="7797800" cy="105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356" y="803969"/>
            <a:ext cx="80205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Avenir Book"/>
              </a:rPr>
              <a:t>Bottomline</a:t>
            </a:r>
            <a:r>
              <a:rPr lang="en-US" sz="3200" dirty="0" smtClean="0">
                <a:solidFill>
                  <a:schemeClr val="tx2"/>
                </a:solidFill>
                <a:latin typeface="Avenir Book"/>
              </a:rPr>
              <a:t>:</a:t>
            </a:r>
            <a:endParaRPr lang="en-US" sz="32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016778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27000"/>
            <a:ext cx="7366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Context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pic>
        <p:nvPicPr>
          <p:cNvPr id="4" name="Picture 3" descr="American_green_tree_frog_range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04" y="1696041"/>
            <a:ext cx="2931433" cy="2020622"/>
          </a:xfrm>
          <a:prstGeom prst="rect">
            <a:avLst/>
          </a:prstGeom>
        </p:spPr>
      </p:pic>
      <p:pic>
        <p:nvPicPr>
          <p:cNvPr id="3" name="Picture 2" descr="la_green_tree_fr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73" y="1446317"/>
            <a:ext cx="1448316" cy="1260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588" y="3791367"/>
            <a:ext cx="715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Environmental change: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Many species have shifted their ranges in recent decades</a:t>
            </a:r>
            <a:r>
              <a:rPr lang="is-IS" sz="2800" dirty="0" smtClean="0">
                <a:latin typeface="Avenir Book"/>
              </a:rPr>
              <a:t>…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"¼ </a:t>
            </a:r>
            <a:r>
              <a:rPr lang="is-IS" sz="2800" dirty="0" smtClean="0">
                <a:latin typeface="Avenir Book"/>
              </a:rPr>
              <a:t>- </a:t>
            </a:r>
            <a:r>
              <a:rPr lang="en-US" sz="2800" dirty="0" smtClean="0">
                <a:latin typeface="Avenir Book"/>
              </a:rPr>
              <a:t>½</a:t>
            </a:r>
            <a:r>
              <a:rPr lang="is-IS" sz="2800" dirty="0" smtClean="0">
                <a:latin typeface="Avenir Book"/>
              </a:rPr>
              <a:t> of species show no net range shift" (Doak &amp; Morris 2010)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W</a:t>
            </a:r>
            <a:r>
              <a:rPr lang="is-IS" sz="2800" dirty="0" smtClean="0">
                <a:latin typeface="Avenir Book"/>
              </a:rPr>
              <a:t>hy?</a:t>
            </a:r>
            <a:endParaRPr lang="en-US" sz="28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1840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4000"/>
            <a:ext cx="71628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230083"/>
            <a:ext cx="9448800" cy="1676400"/>
          </a:xfrm>
        </p:spPr>
        <p:txBody>
          <a:bodyPr/>
          <a:lstStyle/>
          <a:p>
            <a:r>
              <a:rPr lang="en-US" dirty="0" smtClean="0">
                <a:cs typeface="Avenir Book"/>
              </a:rPr>
              <a:t>Context</a:t>
            </a:r>
            <a:endParaRPr lang="en-US" sz="3200" dirty="0">
              <a:cs typeface="Avenir Book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04800" y="1284962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pic>
        <p:nvPicPr>
          <p:cNvPr id="4" name="Picture 3" descr="American_green_tree_frog_range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04" y="1696041"/>
            <a:ext cx="2931433" cy="2020622"/>
          </a:xfrm>
          <a:prstGeom prst="rect">
            <a:avLst/>
          </a:prstGeom>
        </p:spPr>
      </p:pic>
      <p:pic>
        <p:nvPicPr>
          <p:cNvPr id="3" name="Picture 2" descr="la_green_tree_fr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73" y="1446317"/>
            <a:ext cx="1448316" cy="1260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588" y="3686780"/>
            <a:ext cx="781423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l-GR" sz="2800" dirty="0" smtClean="0">
                <a:latin typeface="Avenir Book"/>
              </a:rPr>
              <a:t>λ</a:t>
            </a:r>
            <a:r>
              <a:rPr lang="en-US" sz="2800" dirty="0" smtClean="0">
                <a:latin typeface="Avenir Book"/>
              </a:rPr>
              <a:t>  is a complex "trait"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Determined by vital rates: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Birth (or recruitment) rate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Death (or survival) rate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Growth rate (progression to next stage)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venir Book"/>
              </a:rPr>
              <a:t>These rates may not change concordantly across environmental gradients</a:t>
            </a:r>
          </a:p>
        </p:txBody>
      </p:sp>
    </p:spTree>
    <p:extLst>
      <p:ext uri="{BB962C8B-B14F-4D97-AF65-F5344CB8AC3E}">
        <p14:creationId xmlns:p14="http://schemas.microsoft.com/office/powerpoint/2010/main" val="14355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52400" y="666377"/>
            <a:ext cx="9448800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Demographic Compensation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927425"/>
            <a:ext cx="861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235" y="2342777"/>
            <a:ext cx="81877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/>
              </a:rPr>
              <a:t>Various meanings in the literature:</a:t>
            </a:r>
          </a:p>
          <a:p>
            <a:r>
              <a:rPr lang="en-US" sz="2800" dirty="0" smtClean="0">
                <a:latin typeface="Avenir Book"/>
              </a:rPr>
              <a:t> 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venir Book"/>
              </a:rPr>
              <a:t>Most commonly:  beneficial responses in a vital rate following a deleterious external event (e.g., birth rates increase after a hurricane).  </a:t>
            </a:r>
          </a:p>
          <a:p>
            <a:endParaRPr lang="en-US" sz="2400" dirty="0" smtClean="0">
              <a:latin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venir Book"/>
              </a:rPr>
              <a:t>Usually due to reduction in density-dependence.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>
                <a:latin typeface="Avenir Book"/>
              </a:rPr>
              <a:t>Villellas</a:t>
            </a:r>
            <a:r>
              <a:rPr lang="en-US" sz="2400" dirty="0" smtClean="0">
                <a:latin typeface="Avenir Book"/>
              </a:rPr>
              <a:t> et al: "we mean changes in opposite directions in mean vital rates across populations"</a:t>
            </a:r>
            <a:br>
              <a:rPr lang="en-US" sz="2400" dirty="0" smtClean="0">
                <a:latin typeface="Avenir Book"/>
              </a:rPr>
            </a:br>
            <a:endParaRPr lang="en-US" sz="2400" dirty="0" smtClean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4457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5176" y="6119336"/>
            <a:ext cx="4108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Doak</a:t>
            </a:r>
            <a:r>
              <a:rPr lang="en-US" sz="1400" dirty="0"/>
              <a:t>, D.F. &amp; Morris, W.F. (2010). </a:t>
            </a:r>
            <a:r>
              <a:rPr lang="en-US" sz="1400" dirty="0" smtClean="0"/>
              <a:t>Demographic compensation and tipping </a:t>
            </a:r>
            <a:r>
              <a:rPr lang="en-US" sz="1400" dirty="0"/>
              <a:t>points in climate-induced </a:t>
            </a:r>
            <a:r>
              <a:rPr lang="en-US" sz="1400" dirty="0" smtClean="0"/>
              <a:t>range shifts</a:t>
            </a:r>
            <a:r>
              <a:rPr lang="en-US" sz="1400" dirty="0"/>
              <a:t>. Nature, 467, 959</a:t>
            </a:r>
            <a:r>
              <a:rPr lang="en-US" sz="1400" b="1" dirty="0"/>
              <a:t>–</a:t>
            </a:r>
            <a:r>
              <a:rPr lang="en-US" sz="1400" dirty="0"/>
              <a:t>962.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9" y="0"/>
            <a:ext cx="423906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9295" y="388471"/>
            <a:ext cx="36904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studies suggest negative </a:t>
            </a:r>
            <a:r>
              <a:rPr lang="en-US" sz="2800" dirty="0"/>
              <a:t>(spatial and/or temporal) </a:t>
            </a:r>
            <a:r>
              <a:rPr lang="en-US" sz="2800" dirty="0" smtClean="0"/>
              <a:t>correlations between vital rates</a:t>
            </a:r>
          </a:p>
          <a:p>
            <a:endParaRPr lang="en-US" sz="2800" dirty="0"/>
          </a:p>
          <a:p>
            <a:r>
              <a:rPr lang="en-US" sz="2000" dirty="0" smtClean="0"/>
              <a:t>[although I think the evidence in these citations is weak</a:t>
            </a:r>
            <a:r>
              <a:rPr lang="is-IS" sz="2000" dirty="0" smtClean="0"/>
              <a:t>…to the left is one of the most compelling data]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13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7207" y="2385555"/>
            <a:ext cx="339258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1.  Is it present?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2.  What is the pattern?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venir Book"/>
              </a:rPr>
              <a:t>3.  What causes it?</a:t>
            </a:r>
            <a:endParaRPr lang="en-US" sz="2400" dirty="0">
              <a:solidFill>
                <a:schemeClr val="tx2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3002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9827</TotalTime>
  <Words>1476</Words>
  <Application>Microsoft Macintosh PowerPoint</Application>
  <PresentationFormat>On-screen Show (4:3)</PresentationFormat>
  <Paragraphs>200</Paragraphs>
  <Slides>50</Slides>
  <Notes>15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Ecology 8310 Population (and Community) Ecology</vt:lpstr>
      <vt:lpstr>Context</vt:lpstr>
      <vt:lpstr>Context</vt:lpstr>
      <vt:lpstr>Context</vt:lpstr>
      <vt:lpstr>Context</vt:lpstr>
      <vt:lpstr>Context</vt:lpstr>
      <vt:lpstr>PowerPoint Presentation</vt:lpstr>
      <vt:lpstr>PowerPoint Presentation</vt:lpstr>
      <vt:lpstr>PowerPoint Presentation</vt:lpstr>
      <vt:lpstr>Demographic Compensation</vt:lpstr>
      <vt:lpstr>Demographic Compensation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Fitness landscapes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Their perspective:</vt:lpstr>
      <vt:lpstr>Context</vt:lpstr>
      <vt:lpstr>Approach by Villellas et al</vt:lpstr>
      <vt:lpstr>PowerPoint Presentation</vt:lpstr>
      <vt:lpstr>PowerPoint Presentation</vt:lpstr>
      <vt:lpstr>PowerPoint Presentation</vt:lpstr>
      <vt:lpstr>Life Table Response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Osenberg</dc:creator>
  <cp:lastModifiedBy>Craig Osenberg</cp:lastModifiedBy>
  <cp:revision>173</cp:revision>
  <dcterms:created xsi:type="dcterms:W3CDTF">2015-08-17T13:22:14Z</dcterms:created>
  <dcterms:modified xsi:type="dcterms:W3CDTF">2016-09-20T08:23:03Z</dcterms:modified>
</cp:coreProperties>
</file>