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340" r:id="rId2"/>
    <p:sldId id="354" r:id="rId3"/>
    <p:sldId id="353" r:id="rId4"/>
    <p:sldId id="379" r:id="rId5"/>
    <p:sldId id="359" r:id="rId6"/>
    <p:sldId id="380" r:id="rId7"/>
    <p:sldId id="381" r:id="rId8"/>
    <p:sldId id="385" r:id="rId9"/>
    <p:sldId id="383" r:id="rId10"/>
    <p:sldId id="382" r:id="rId11"/>
    <p:sldId id="386" r:id="rId12"/>
    <p:sldId id="404" r:id="rId13"/>
    <p:sldId id="384" r:id="rId14"/>
    <p:sldId id="405" r:id="rId15"/>
    <p:sldId id="387" r:id="rId16"/>
    <p:sldId id="388" r:id="rId17"/>
    <p:sldId id="390" r:id="rId18"/>
    <p:sldId id="391" r:id="rId19"/>
    <p:sldId id="389" r:id="rId20"/>
    <p:sldId id="392" r:id="rId21"/>
    <p:sldId id="396" r:id="rId22"/>
    <p:sldId id="393" r:id="rId23"/>
    <p:sldId id="395" r:id="rId24"/>
    <p:sldId id="394" r:id="rId25"/>
    <p:sldId id="398" r:id="rId26"/>
    <p:sldId id="397" r:id="rId27"/>
    <p:sldId id="399" r:id="rId28"/>
    <p:sldId id="401" r:id="rId29"/>
    <p:sldId id="400" r:id="rId30"/>
    <p:sldId id="406" r:id="rId31"/>
    <p:sldId id="407" r:id="rId32"/>
    <p:sldId id="403" r:id="rId33"/>
    <p:sldId id="402" r:id="rId34"/>
    <p:sldId id="413" r:id="rId35"/>
    <p:sldId id="414" r:id="rId36"/>
    <p:sldId id="408" r:id="rId37"/>
    <p:sldId id="412" r:id="rId38"/>
    <p:sldId id="411" r:id="rId39"/>
    <p:sldId id="415" r:id="rId40"/>
    <p:sldId id="416" r:id="rId41"/>
    <p:sldId id="420" r:id="rId42"/>
    <p:sldId id="417" r:id="rId43"/>
    <p:sldId id="418" r:id="rId44"/>
    <p:sldId id="419" r:id="rId45"/>
    <p:sldId id="421" r:id="rId46"/>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2A35"/>
    <a:srgbClr val="AB1604"/>
    <a:srgbClr val="0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26" autoAdjust="0"/>
    <p:restoredTop sz="78016" autoAdjust="0"/>
  </p:normalViewPr>
  <p:slideViewPr>
    <p:cSldViewPr>
      <p:cViewPr>
        <p:scale>
          <a:sx n="68" d="100"/>
          <a:sy n="68" d="100"/>
        </p:scale>
        <p:origin x="-156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5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smtClean="0"/>
            </a:lvl1pPr>
          </a:lstStyle>
          <a:p>
            <a:pPr>
              <a:defRPr/>
            </a:pPr>
            <a:endParaRPr lang="en-US"/>
          </a:p>
        </p:txBody>
      </p:sp>
      <p:sp>
        <p:nvSpPr>
          <p:cNvPr id="27651"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smtClean="0"/>
            </a:lvl1pPr>
          </a:lstStyle>
          <a:p>
            <a:pPr>
              <a:defRPr/>
            </a:pPr>
            <a:endParaRPr lang="en-US"/>
          </a:p>
        </p:txBody>
      </p:sp>
      <p:sp>
        <p:nvSpPr>
          <p:cNvPr id="27652"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smtClean="0"/>
            </a:lvl1pPr>
          </a:lstStyle>
          <a:p>
            <a:pPr>
              <a:defRPr/>
            </a:pPr>
            <a:endParaRPr lang="en-US"/>
          </a:p>
        </p:txBody>
      </p:sp>
      <p:sp>
        <p:nvSpPr>
          <p:cNvPr id="27653"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smtClean="0"/>
            </a:lvl1pPr>
          </a:lstStyle>
          <a:p>
            <a:pPr>
              <a:defRPr/>
            </a:pPr>
            <a:fld id="{D3735BFB-1C5B-4FCB-AD20-38CE529C3417}" type="slidenum">
              <a:rPr lang="en-US"/>
              <a:pPr>
                <a:defRPr/>
              </a:pPr>
              <a:t>‹#›</a:t>
            </a:fld>
            <a:endParaRPr lang="en-US"/>
          </a:p>
        </p:txBody>
      </p:sp>
    </p:spTree>
    <p:extLst>
      <p:ext uri="{BB962C8B-B14F-4D97-AF65-F5344CB8AC3E}">
        <p14:creationId xmlns:p14="http://schemas.microsoft.com/office/powerpoint/2010/main" val="1699244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9699" name="Rectangle 3"/>
          <p:cNvSpPr>
            <a:spLocks noGrp="1" noChangeArrowheads="1"/>
          </p:cNvSpPr>
          <p:nvPr>
            <p:ph type="dt" idx="1"/>
          </p:nvPr>
        </p:nvSpPr>
        <p:spPr bwMode="auto">
          <a:xfrm>
            <a:off x="411480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9156" name="Rectangle 4"/>
          <p:cNvSpPr>
            <a:spLocks noGrp="1" noRot="1" noChangeAspect="1" noChangeArrowheads="1" noTextEdit="1"/>
          </p:cNvSpPr>
          <p:nvPr>
            <p:ph type="sldImg" idx="2"/>
          </p:nvPr>
        </p:nvSpPr>
        <p:spPr bwMode="auto">
          <a:xfrm>
            <a:off x="1219200" y="685800"/>
            <a:ext cx="4876800" cy="3657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p:cNvSpPr>
            <a:spLocks noGrp="1" noChangeArrowheads="1"/>
          </p:cNvSpPr>
          <p:nvPr>
            <p:ph type="body" sz="quarter" idx="3"/>
          </p:nvPr>
        </p:nvSpPr>
        <p:spPr bwMode="auto">
          <a:xfrm>
            <a:off x="990600" y="4572000"/>
            <a:ext cx="53340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9703" name="Rectangle 7"/>
          <p:cNvSpPr>
            <a:spLocks noGrp="1" noChangeArrowheads="1"/>
          </p:cNvSpPr>
          <p:nvPr>
            <p:ph type="sldNum" sz="quarter" idx="5"/>
          </p:nvPr>
        </p:nvSpPr>
        <p:spPr bwMode="auto">
          <a:xfrm>
            <a:off x="411480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AEACF52-B3CC-41F3-9201-1838F8980041}" type="slidenum">
              <a:rPr lang="en-US"/>
              <a:pPr>
                <a:defRPr/>
              </a:pPr>
              <a:t>‹#›</a:t>
            </a:fld>
            <a:endParaRPr lang="en-US"/>
          </a:p>
        </p:txBody>
      </p:sp>
    </p:spTree>
    <p:extLst>
      <p:ext uri="{BB962C8B-B14F-4D97-AF65-F5344CB8AC3E}">
        <p14:creationId xmlns:p14="http://schemas.microsoft.com/office/powerpoint/2010/main" val="14981502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EACF52-B3CC-41F3-9201-1838F8980041}" type="slidenum">
              <a:rPr lang="en-US" smtClean="0"/>
              <a:pPr>
                <a:defRPr/>
              </a:pPr>
              <a:t>1</a:t>
            </a:fld>
            <a:endParaRPr lang="en-US"/>
          </a:p>
        </p:txBody>
      </p:sp>
    </p:spTree>
    <p:extLst>
      <p:ext uri="{BB962C8B-B14F-4D97-AF65-F5344CB8AC3E}">
        <p14:creationId xmlns:p14="http://schemas.microsoft.com/office/powerpoint/2010/main" val="3556107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EACF52-B3CC-41F3-9201-1838F8980041}" type="slidenum">
              <a:rPr lang="en-US" smtClean="0"/>
              <a:pPr>
                <a:defRPr/>
              </a:pPr>
              <a:t>25</a:t>
            </a:fld>
            <a:endParaRPr lang="en-US"/>
          </a:p>
        </p:txBody>
      </p:sp>
    </p:spTree>
    <p:extLst>
      <p:ext uri="{BB962C8B-B14F-4D97-AF65-F5344CB8AC3E}">
        <p14:creationId xmlns:p14="http://schemas.microsoft.com/office/powerpoint/2010/main" val="1434668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EACF52-B3CC-41F3-9201-1838F8980041}" type="slidenum">
              <a:rPr lang="en-US" smtClean="0"/>
              <a:pPr>
                <a:defRPr/>
              </a:pPr>
              <a:t>27</a:t>
            </a:fld>
            <a:endParaRPr lang="en-US"/>
          </a:p>
        </p:txBody>
      </p:sp>
    </p:spTree>
    <p:extLst>
      <p:ext uri="{BB962C8B-B14F-4D97-AF65-F5344CB8AC3E}">
        <p14:creationId xmlns:p14="http://schemas.microsoft.com/office/powerpoint/2010/main" val="1434668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EACF52-B3CC-41F3-9201-1838F8980041}" type="slidenum">
              <a:rPr lang="en-US" smtClean="0"/>
              <a:pPr>
                <a:defRPr/>
              </a:pPr>
              <a:t>28</a:t>
            </a:fld>
            <a:endParaRPr lang="en-US"/>
          </a:p>
        </p:txBody>
      </p:sp>
    </p:spTree>
    <p:extLst>
      <p:ext uri="{BB962C8B-B14F-4D97-AF65-F5344CB8AC3E}">
        <p14:creationId xmlns:p14="http://schemas.microsoft.com/office/powerpoint/2010/main" val="77941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EACF52-B3CC-41F3-9201-1838F8980041}" type="slidenum">
              <a:rPr lang="en-US" smtClean="0"/>
              <a:pPr>
                <a:defRPr/>
              </a:pPr>
              <a:t>30</a:t>
            </a:fld>
            <a:endParaRPr lang="en-US"/>
          </a:p>
        </p:txBody>
      </p:sp>
    </p:spTree>
    <p:extLst>
      <p:ext uri="{BB962C8B-B14F-4D97-AF65-F5344CB8AC3E}">
        <p14:creationId xmlns:p14="http://schemas.microsoft.com/office/powerpoint/2010/main" val="1434668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Ie</a:t>
            </a:r>
            <a:r>
              <a:rPr lang="en-US" dirty="0" smtClean="0"/>
              <a:t>., islands persist with P*&gt;</a:t>
            </a:r>
            <a:r>
              <a:rPr lang="en-US" baseline="0" dirty="0" smtClean="0"/>
              <a:t> so long as the mainland sends out more than 0 colonists.</a:t>
            </a:r>
            <a:endParaRPr lang="en-US" dirty="0"/>
          </a:p>
        </p:txBody>
      </p:sp>
      <p:sp>
        <p:nvSpPr>
          <p:cNvPr id="4" name="Slide Number Placeholder 3"/>
          <p:cNvSpPr>
            <a:spLocks noGrp="1"/>
          </p:cNvSpPr>
          <p:nvPr>
            <p:ph type="sldNum" sz="quarter" idx="10"/>
          </p:nvPr>
        </p:nvSpPr>
        <p:spPr/>
        <p:txBody>
          <a:bodyPr/>
          <a:lstStyle/>
          <a:p>
            <a:pPr>
              <a:defRPr/>
            </a:pPr>
            <a:fld id="{CAEACF52-B3CC-41F3-9201-1838F8980041}" type="slidenum">
              <a:rPr lang="en-US" smtClean="0"/>
              <a:pPr>
                <a:defRPr/>
              </a:pPr>
              <a:t>31</a:t>
            </a:fld>
            <a:endParaRPr lang="en-US"/>
          </a:p>
        </p:txBody>
      </p:sp>
    </p:spTree>
    <p:extLst>
      <p:ext uri="{BB962C8B-B14F-4D97-AF65-F5344CB8AC3E}">
        <p14:creationId xmlns:p14="http://schemas.microsoft.com/office/powerpoint/2010/main" val="317085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Rescue:</a:t>
            </a:r>
            <a:r>
              <a:rPr lang="en-US" baseline="0" dirty="0" smtClean="0"/>
              <a:t>   </a:t>
            </a:r>
            <a:r>
              <a:rPr lang="en-US" dirty="0" smtClean="0"/>
              <a:t>Let m decline as more patches are occupied (e.g., because more propagules means that you don't get pushed to low local density as often</a:t>
            </a:r>
            <a:r>
              <a:rPr lang="en-US" baseline="0" dirty="0" smtClean="0"/>
              <a:t> due to demo stochasticity).</a:t>
            </a:r>
          </a:p>
          <a:p>
            <a:r>
              <a:rPr lang="en-US" baseline="0" dirty="0" smtClean="0"/>
              <a:t>Address this by letting m become a decreasing function of P (so </a:t>
            </a:r>
            <a:r>
              <a:rPr lang="en-US" baseline="0" dirty="0" err="1" smtClean="0"/>
              <a:t>mP</a:t>
            </a:r>
            <a:r>
              <a:rPr lang="en-US" baseline="0" dirty="0" smtClean="0"/>
              <a:t> decelerates)  (i.e., m declines as P increases)</a:t>
            </a:r>
          </a:p>
          <a:p>
            <a:endParaRPr lang="en-US" baseline="0" dirty="0" smtClean="0"/>
          </a:p>
          <a:p>
            <a:r>
              <a:rPr lang="en-US" baseline="0" dirty="0" err="1" smtClean="0"/>
              <a:t>Allee</a:t>
            </a:r>
            <a:r>
              <a:rPr lang="en-US" baseline="0" dirty="0" smtClean="0"/>
              <a:t>: </a:t>
            </a:r>
            <a:r>
              <a:rPr lang="en-US" baseline="0" dirty="0" err="1" smtClean="0"/>
              <a:t>colonizations</a:t>
            </a:r>
            <a:r>
              <a:rPr lang="en-US" baseline="0" dirty="0" smtClean="0"/>
              <a:t> may not be successful unless there are sufficient number of colonists arriving to an empty patch.  In Internal colonization model, this means that c increases with P.</a:t>
            </a:r>
          </a:p>
          <a:p>
            <a:endParaRPr lang="en-US" baseline="0" dirty="0" smtClean="0"/>
          </a:p>
          <a:p>
            <a:r>
              <a:rPr lang="en-US" baseline="0" dirty="0" smtClean="0"/>
              <a:t>Can we put together a graphical model with Rescue or </a:t>
            </a:r>
            <a:r>
              <a:rPr lang="en-US" baseline="0" dirty="0" err="1" smtClean="0"/>
              <a:t>Allee</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CAEACF52-B3CC-41F3-9201-1838F8980041}" type="slidenum">
              <a:rPr lang="en-US" smtClean="0"/>
              <a:pPr>
                <a:defRPr/>
              </a:pPr>
              <a:t>32</a:t>
            </a:fld>
            <a:endParaRPr lang="en-US"/>
          </a:p>
        </p:txBody>
      </p:sp>
    </p:spTree>
    <p:extLst>
      <p:ext uri="{BB962C8B-B14F-4D97-AF65-F5344CB8AC3E}">
        <p14:creationId xmlns:p14="http://schemas.microsoft.com/office/powerpoint/2010/main" val="1434668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EACF52-B3CC-41F3-9201-1838F8980041}" type="slidenum">
              <a:rPr lang="en-US" smtClean="0"/>
              <a:pPr>
                <a:defRPr/>
              </a:pPr>
              <a:t>33</a:t>
            </a:fld>
            <a:endParaRPr lang="en-US"/>
          </a:p>
        </p:txBody>
      </p:sp>
    </p:spTree>
    <p:extLst>
      <p:ext uri="{BB962C8B-B14F-4D97-AF65-F5344CB8AC3E}">
        <p14:creationId xmlns:p14="http://schemas.microsoft.com/office/powerpoint/2010/main" val="1434668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Reeves and role of synchrony…</a:t>
            </a:r>
          </a:p>
          <a:p>
            <a:endParaRPr lang="en-US" dirty="0" smtClean="0"/>
          </a:p>
          <a:p>
            <a:r>
              <a:rPr lang="en-US" dirty="0" smtClean="0"/>
              <a:t>Next</a:t>
            </a:r>
            <a:r>
              <a:rPr lang="en-US" baseline="0" dirty="0" smtClean="0"/>
              <a:t> time: source</a:t>
            </a:r>
            <a:r>
              <a:rPr lang="en-US" baseline="0" smtClean="0"/>
              <a:t>-sink</a:t>
            </a:r>
            <a:endParaRPr lang="en-US" dirty="0"/>
          </a:p>
        </p:txBody>
      </p:sp>
      <p:sp>
        <p:nvSpPr>
          <p:cNvPr id="4" name="Slide Number Placeholder 3"/>
          <p:cNvSpPr>
            <a:spLocks noGrp="1"/>
          </p:cNvSpPr>
          <p:nvPr>
            <p:ph type="sldNum" sz="quarter" idx="10"/>
          </p:nvPr>
        </p:nvSpPr>
        <p:spPr/>
        <p:txBody>
          <a:bodyPr/>
          <a:lstStyle/>
          <a:p>
            <a:pPr>
              <a:defRPr/>
            </a:pPr>
            <a:fld id="{CAEACF52-B3CC-41F3-9201-1838F8980041}" type="slidenum">
              <a:rPr lang="en-US" smtClean="0"/>
              <a:pPr>
                <a:defRPr/>
              </a:pPr>
              <a:t>34</a:t>
            </a:fld>
            <a:endParaRPr lang="en-US"/>
          </a:p>
        </p:txBody>
      </p:sp>
    </p:spTree>
    <p:extLst>
      <p:ext uri="{BB962C8B-B14F-4D97-AF65-F5344CB8AC3E}">
        <p14:creationId xmlns:p14="http://schemas.microsoft.com/office/powerpoint/2010/main" val="1434668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Reeves and role of synchrony…</a:t>
            </a:r>
          </a:p>
          <a:p>
            <a:endParaRPr lang="en-US" dirty="0" smtClean="0"/>
          </a:p>
          <a:p>
            <a:r>
              <a:rPr lang="en-US" dirty="0" smtClean="0"/>
              <a:t>Next</a:t>
            </a:r>
            <a:r>
              <a:rPr lang="en-US" baseline="0" dirty="0" smtClean="0"/>
              <a:t> time: source</a:t>
            </a:r>
            <a:r>
              <a:rPr lang="en-US" baseline="0" smtClean="0"/>
              <a:t>-sink</a:t>
            </a:r>
            <a:endParaRPr lang="en-US" dirty="0"/>
          </a:p>
        </p:txBody>
      </p:sp>
      <p:sp>
        <p:nvSpPr>
          <p:cNvPr id="4" name="Slide Number Placeholder 3"/>
          <p:cNvSpPr>
            <a:spLocks noGrp="1"/>
          </p:cNvSpPr>
          <p:nvPr>
            <p:ph type="sldNum" sz="quarter" idx="10"/>
          </p:nvPr>
        </p:nvSpPr>
        <p:spPr/>
        <p:txBody>
          <a:bodyPr/>
          <a:lstStyle/>
          <a:p>
            <a:pPr>
              <a:defRPr/>
            </a:pPr>
            <a:fld id="{CAEACF52-B3CC-41F3-9201-1838F8980041}" type="slidenum">
              <a:rPr lang="en-US" smtClean="0"/>
              <a:pPr>
                <a:defRPr/>
              </a:pPr>
              <a:t>35</a:t>
            </a:fld>
            <a:endParaRPr lang="en-US"/>
          </a:p>
        </p:txBody>
      </p:sp>
    </p:spTree>
    <p:extLst>
      <p:ext uri="{BB962C8B-B14F-4D97-AF65-F5344CB8AC3E}">
        <p14:creationId xmlns:p14="http://schemas.microsoft.com/office/powerpoint/2010/main" val="1434668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Without</a:t>
            </a:r>
            <a:r>
              <a:rPr lang="en-US" baseline="0" dirty="0" smtClean="0"/>
              <a:t> local noise and with migrants raining out of the sky (no distance-based migration), all patches come into synchrony.  Yes, there are initial transients, but eventually, all patches show THE SAME temporal dynamics.  Extinction rises with r due to stochastic extinction.  Local extinction rate = global (</a:t>
            </a:r>
            <a:r>
              <a:rPr lang="en-US" baseline="0" dirty="0" err="1" smtClean="0"/>
              <a:t>bc</a:t>
            </a:r>
            <a:r>
              <a:rPr lang="en-US" baseline="0" dirty="0" smtClean="0"/>
              <a:t> all patches the same).  (u is local noise; z is global noise)</a:t>
            </a:r>
          </a:p>
          <a:p>
            <a:endParaRPr lang="en-US" baseline="0" dirty="0" smtClean="0"/>
          </a:p>
          <a:p>
            <a:r>
              <a:rPr lang="en-US" baseline="0" dirty="0" smtClean="0"/>
              <a:t>L is a measure of local noise Uniform from –L to +L (with mean 0).  So L is a measure of local environmental variance.</a:t>
            </a:r>
          </a:p>
          <a:p>
            <a:endParaRPr lang="en-US" baseline="0" dirty="0" smtClean="0"/>
          </a:p>
          <a:p>
            <a:r>
              <a:rPr lang="en-US" baseline="0" dirty="0" smtClean="0"/>
              <a:t>WITH Local noise (u):   Now patches exhibit different dynamics; Initially, synchrony is high, but as we enter chaos, synchrony declines and extinction rate DECREASES!</a:t>
            </a:r>
            <a:endParaRPr lang="en-US" dirty="0"/>
          </a:p>
        </p:txBody>
      </p:sp>
      <p:sp>
        <p:nvSpPr>
          <p:cNvPr id="4" name="Slide Number Placeholder 3"/>
          <p:cNvSpPr>
            <a:spLocks noGrp="1"/>
          </p:cNvSpPr>
          <p:nvPr>
            <p:ph type="sldNum" sz="quarter" idx="10"/>
          </p:nvPr>
        </p:nvSpPr>
        <p:spPr/>
        <p:txBody>
          <a:bodyPr/>
          <a:lstStyle/>
          <a:p>
            <a:pPr>
              <a:defRPr/>
            </a:pPr>
            <a:fld id="{CAEACF52-B3CC-41F3-9201-1838F8980041}" type="slidenum">
              <a:rPr lang="en-US" smtClean="0"/>
              <a:pPr>
                <a:defRPr/>
              </a:pPr>
              <a:t>36</a:t>
            </a:fld>
            <a:endParaRPr lang="en-US"/>
          </a:p>
        </p:txBody>
      </p:sp>
    </p:spTree>
    <p:extLst>
      <p:ext uri="{BB962C8B-B14F-4D97-AF65-F5344CB8AC3E}">
        <p14:creationId xmlns:p14="http://schemas.microsoft.com/office/powerpoint/2010/main" val="1736301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 until now…closed population,</a:t>
            </a:r>
            <a:r>
              <a:rPr lang="en-US" baseline="0" dirty="0" smtClean="0"/>
              <a:t> in which N is driven only by internal births and deaths.</a:t>
            </a:r>
          </a:p>
          <a:p>
            <a:r>
              <a:rPr lang="en-US" baseline="0" dirty="0" smtClean="0"/>
              <a:t>If there were others populations in the regional system (click), they had no effect on the dynamics of our focal system.</a:t>
            </a:r>
          </a:p>
          <a:p>
            <a:r>
              <a:rPr lang="en-US" baseline="0" dirty="0" smtClean="0"/>
              <a:t>But what if there was movement of individuals across these geographic barriers, creating additional gains and losses from our focal system?</a:t>
            </a:r>
          </a:p>
          <a:p>
            <a:r>
              <a:rPr lang="en-US" baseline="0" dirty="0" smtClean="0"/>
              <a:t>And what patterns might emerge if we consider the entire collection of populations?</a:t>
            </a:r>
            <a:endParaRPr lang="en-US" dirty="0"/>
          </a:p>
        </p:txBody>
      </p:sp>
      <p:sp>
        <p:nvSpPr>
          <p:cNvPr id="4" name="Slide Number Placeholder 3"/>
          <p:cNvSpPr>
            <a:spLocks noGrp="1"/>
          </p:cNvSpPr>
          <p:nvPr>
            <p:ph type="sldNum" sz="quarter" idx="10"/>
          </p:nvPr>
        </p:nvSpPr>
        <p:spPr/>
        <p:txBody>
          <a:bodyPr/>
          <a:lstStyle/>
          <a:p>
            <a:pPr>
              <a:defRPr/>
            </a:pPr>
            <a:fld id="{CAEACF52-B3CC-41F3-9201-1838F8980041}" type="slidenum">
              <a:rPr lang="en-US" smtClean="0"/>
              <a:pPr>
                <a:defRPr/>
              </a:pPr>
              <a:t>2</a:t>
            </a:fld>
            <a:endParaRPr lang="en-US"/>
          </a:p>
        </p:txBody>
      </p:sp>
    </p:spTree>
    <p:extLst>
      <p:ext uri="{BB962C8B-B14F-4D97-AF65-F5344CB8AC3E}">
        <p14:creationId xmlns:p14="http://schemas.microsoft.com/office/powerpoint/2010/main" val="77941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 the </a:t>
            </a:r>
            <a:endParaRPr lang="en-US"/>
          </a:p>
        </p:txBody>
      </p:sp>
      <p:sp>
        <p:nvSpPr>
          <p:cNvPr id="4" name="Slide Number Placeholder 3"/>
          <p:cNvSpPr>
            <a:spLocks noGrp="1"/>
          </p:cNvSpPr>
          <p:nvPr>
            <p:ph type="sldNum" sz="quarter" idx="10"/>
          </p:nvPr>
        </p:nvSpPr>
        <p:spPr/>
        <p:txBody>
          <a:bodyPr/>
          <a:lstStyle/>
          <a:p>
            <a:pPr>
              <a:defRPr/>
            </a:pPr>
            <a:fld id="{CAEACF52-B3CC-41F3-9201-1838F8980041}" type="slidenum">
              <a:rPr lang="en-US" smtClean="0"/>
              <a:pPr>
                <a:defRPr/>
              </a:pPr>
              <a:t>37</a:t>
            </a:fld>
            <a:endParaRPr lang="en-US"/>
          </a:p>
        </p:txBody>
      </p:sp>
    </p:spTree>
    <p:extLst>
      <p:ext uri="{BB962C8B-B14F-4D97-AF65-F5344CB8AC3E}">
        <p14:creationId xmlns:p14="http://schemas.microsoft.com/office/powerpoint/2010/main" val="1736301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Holt</a:t>
            </a:r>
            <a:r>
              <a:rPr lang="en-US" baseline="0" dirty="0" smtClean="0"/>
              <a:t> 1985 TPB).  It's h</a:t>
            </a:r>
            <a:r>
              <a:rPr lang="en-US" dirty="0" smtClean="0"/>
              <a:t>ard to say.  But we</a:t>
            </a:r>
            <a:r>
              <a:rPr lang="en-US" baseline="0" dirty="0" smtClean="0"/>
              <a:t> can assert that K1&lt;N1*&lt;N2*&lt;K2.  </a:t>
            </a:r>
          </a:p>
          <a:p>
            <a:endParaRPr lang="en-US" baseline="0" dirty="0" smtClean="0"/>
          </a:p>
          <a:p>
            <a:r>
              <a:rPr lang="en-US" baseline="0" dirty="0" smtClean="0"/>
              <a:t>Assume that emigration gets very large (goes to infinity)</a:t>
            </a:r>
            <a:r>
              <a:rPr lang="is-IS" baseline="0" dirty="0" smtClean="0"/>
              <a:t>…then what?  Because it's a well-mixed system, the N's will converge.   And w N1=N2, we also know that the migration into and out of a patch are in balance.  Thus, we can seek a graphical solution....draw the basics of Holt 1985 – see figure hidden on next slide.  can graphically compare the pre capita growth rates.</a:t>
            </a:r>
          </a:p>
          <a:p>
            <a:endParaRPr lang="is-I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is-IS" dirty="0" smtClean="0"/>
              <a:t>…</a:t>
            </a:r>
            <a:r>
              <a:rPr lang="en-US" dirty="0" smtClean="0"/>
              <a:t>From Holt 1985.  Curves give </a:t>
            </a:r>
            <a:r>
              <a:rPr lang="en-US" dirty="0" err="1" smtClean="0"/>
              <a:t>dN</a:t>
            </a:r>
            <a:r>
              <a:rPr lang="en-US" dirty="0" smtClean="0"/>
              <a:t>/</a:t>
            </a:r>
            <a:r>
              <a:rPr lang="en-US" dirty="0" err="1" smtClean="0"/>
              <a:t>Ndt</a:t>
            </a:r>
            <a:r>
              <a:rPr lang="en-US" baseline="0" dirty="0" smtClean="0"/>
              <a:t> for the two patches.  DOT gives the mean of the K's.  X gives the density (recall N1=N2) at which the overall growth is 0 (one patch produces at rate Z and the other loses at rate Z) – the dashed line is just the average </a:t>
            </a:r>
            <a:r>
              <a:rPr lang="en-US" baseline="0" dirty="0" err="1" smtClean="0"/>
              <a:t>dN</a:t>
            </a:r>
            <a:r>
              <a:rPr lang="en-US" baseline="0" dirty="0" smtClean="0"/>
              <a:t>/</a:t>
            </a:r>
            <a:r>
              <a:rPr lang="en-US" baseline="0" dirty="0" err="1" smtClean="0"/>
              <a:t>Ndt</a:t>
            </a:r>
            <a:r>
              <a:rPr lang="en-US" baseline="0" dirty="0" smtClean="0"/>
              <a:t> (when N1=N2).  Thus X gives the average density in the system, which can be either &lt;</a:t>
            </a:r>
            <a:r>
              <a:rPr lang="en-US" baseline="0" dirty="0" err="1" smtClean="0"/>
              <a:t>aveK</a:t>
            </a:r>
            <a:r>
              <a:rPr lang="en-US" baseline="0" dirty="0" smtClean="0"/>
              <a:t> or &gt;</a:t>
            </a:r>
            <a:r>
              <a:rPr lang="en-US" baseline="0" dirty="0" err="1" smtClean="0"/>
              <a:t>aveK</a:t>
            </a:r>
            <a:r>
              <a:rPr lang="en-US" baseline="0" dirty="0" smtClean="0"/>
              <a:t>.  This depends on the strength of density-dependence.   </a:t>
            </a:r>
            <a:r>
              <a:rPr lang="en-US" baseline="0" dirty="0" err="1" smtClean="0"/>
              <a:t>Bottomline</a:t>
            </a:r>
            <a:r>
              <a:rPr lang="en-US" baseline="0" dirty="0" smtClean="0"/>
              <a:t>: the </a:t>
            </a:r>
            <a:r>
              <a:rPr lang="en-US" baseline="0" dirty="0" err="1" smtClean="0"/>
              <a:t>aveK</a:t>
            </a:r>
            <a:r>
              <a:rPr lang="en-US" baseline="0" dirty="0" smtClean="0"/>
              <a:t> is biased towards the patch with the stronger den-dep.</a:t>
            </a:r>
          </a:p>
          <a:p>
            <a:endParaRPr lang="is-IS" baseline="0" dirty="0" smtClean="0"/>
          </a:p>
          <a:p>
            <a:endParaRPr lang="en-US" dirty="0"/>
          </a:p>
        </p:txBody>
      </p:sp>
      <p:sp>
        <p:nvSpPr>
          <p:cNvPr id="4" name="Slide Number Placeholder 3"/>
          <p:cNvSpPr>
            <a:spLocks noGrp="1"/>
          </p:cNvSpPr>
          <p:nvPr>
            <p:ph type="sldNum" sz="quarter" idx="10"/>
          </p:nvPr>
        </p:nvSpPr>
        <p:spPr/>
        <p:txBody>
          <a:bodyPr/>
          <a:lstStyle/>
          <a:p>
            <a:pPr>
              <a:defRPr/>
            </a:pPr>
            <a:fld id="{CAEACF52-B3CC-41F3-9201-1838F8980041}" type="slidenum">
              <a:rPr lang="en-US" smtClean="0"/>
              <a:pPr>
                <a:defRPr/>
              </a:pPr>
              <a:t>40</a:t>
            </a:fld>
            <a:endParaRPr lang="en-US"/>
          </a:p>
        </p:txBody>
      </p:sp>
    </p:spTree>
    <p:extLst>
      <p:ext uri="{BB962C8B-B14F-4D97-AF65-F5344CB8AC3E}">
        <p14:creationId xmlns:p14="http://schemas.microsoft.com/office/powerpoint/2010/main" val="4245738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Holt 1985.  Curves give </a:t>
            </a:r>
            <a:r>
              <a:rPr lang="en-US" dirty="0" err="1" smtClean="0"/>
              <a:t>dN</a:t>
            </a:r>
            <a:r>
              <a:rPr lang="en-US" dirty="0" smtClean="0"/>
              <a:t>/</a:t>
            </a:r>
            <a:r>
              <a:rPr lang="en-US" dirty="0" err="1" smtClean="0"/>
              <a:t>Ndt</a:t>
            </a:r>
            <a:r>
              <a:rPr lang="en-US" baseline="0" dirty="0" smtClean="0"/>
              <a:t> for the two patches.  DOT gives the mean of the K's.  X gives the density (recall N1=N2) at which the overall growth is 0 (one patch produces at rate Z and the other loses at rate Z) – the dashed line is just the average </a:t>
            </a:r>
            <a:r>
              <a:rPr lang="en-US" baseline="0" dirty="0" err="1" smtClean="0"/>
              <a:t>dN</a:t>
            </a:r>
            <a:r>
              <a:rPr lang="en-US" baseline="0" dirty="0" smtClean="0"/>
              <a:t>/</a:t>
            </a:r>
            <a:r>
              <a:rPr lang="en-US" baseline="0" dirty="0" err="1" smtClean="0"/>
              <a:t>Ndt</a:t>
            </a:r>
            <a:r>
              <a:rPr lang="en-US" baseline="0" dirty="0" smtClean="0"/>
              <a:t> (when N1=N2).  Thus X gives the average density in the system, which can be either &lt;</a:t>
            </a:r>
            <a:r>
              <a:rPr lang="en-US" baseline="0" dirty="0" err="1" smtClean="0"/>
              <a:t>aveK</a:t>
            </a:r>
            <a:r>
              <a:rPr lang="en-US" baseline="0" dirty="0" smtClean="0"/>
              <a:t> or &gt;</a:t>
            </a:r>
            <a:r>
              <a:rPr lang="en-US" baseline="0" dirty="0" err="1" smtClean="0"/>
              <a:t>aveK</a:t>
            </a:r>
            <a:r>
              <a:rPr lang="en-US" baseline="0" dirty="0" smtClean="0"/>
              <a:t>.  This depends on the strength of density-dependence.   </a:t>
            </a:r>
            <a:r>
              <a:rPr lang="en-US" baseline="0" dirty="0" err="1" smtClean="0"/>
              <a:t>Bottomline</a:t>
            </a:r>
            <a:r>
              <a:rPr lang="en-US" baseline="0" dirty="0" smtClean="0"/>
              <a:t>: the </a:t>
            </a:r>
            <a:r>
              <a:rPr lang="en-US" baseline="0" dirty="0" err="1" smtClean="0"/>
              <a:t>aveK</a:t>
            </a:r>
            <a:r>
              <a:rPr lang="en-US" baseline="0" dirty="0" smtClean="0"/>
              <a:t> is biased towards the patch with the stronger den-dep.</a:t>
            </a:r>
          </a:p>
          <a:p>
            <a:endParaRPr lang="en-US" baseline="0" dirty="0" smtClean="0"/>
          </a:p>
        </p:txBody>
      </p:sp>
      <p:sp>
        <p:nvSpPr>
          <p:cNvPr id="4" name="Slide Number Placeholder 3"/>
          <p:cNvSpPr>
            <a:spLocks noGrp="1"/>
          </p:cNvSpPr>
          <p:nvPr>
            <p:ph type="sldNum" sz="quarter" idx="10"/>
          </p:nvPr>
        </p:nvSpPr>
        <p:spPr/>
        <p:txBody>
          <a:bodyPr/>
          <a:lstStyle/>
          <a:p>
            <a:pPr>
              <a:defRPr/>
            </a:pPr>
            <a:fld id="{CAEACF52-B3CC-41F3-9201-1838F8980041}" type="slidenum">
              <a:rPr lang="en-US" smtClean="0"/>
              <a:pPr>
                <a:defRPr/>
              </a:pPr>
              <a:t>41</a:t>
            </a:fld>
            <a:endParaRPr lang="en-US"/>
          </a:p>
        </p:txBody>
      </p:sp>
    </p:spTree>
    <p:extLst>
      <p:ext uri="{BB962C8B-B14F-4D97-AF65-F5344CB8AC3E}">
        <p14:creationId xmlns:p14="http://schemas.microsoft.com/office/powerpoint/2010/main" val="2638156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Go thru a logistic case following Holt 1985 </a:t>
            </a:r>
            <a:r>
              <a:rPr lang="en-US" baseline="0" dirty="0" err="1" smtClean="0"/>
              <a:t>graphicall</a:t>
            </a:r>
            <a:r>
              <a:rPr lang="en-US" baseline="0" dirty="0" smtClean="0"/>
              <a:t> approach in which r&lt;0.  What is N1* and N2*.</a:t>
            </a:r>
          </a:p>
          <a:p>
            <a:endParaRPr lang="en-US" baseline="0" dirty="0" smtClean="0"/>
          </a:p>
          <a:p>
            <a:r>
              <a:rPr lang="en-US" baseline="0" dirty="0" smtClean="0"/>
              <a:t>Of course, movement will be more limited and thus we won't have a well mixed system.  In this case, the solution is more challenging, but similar qualitative reasoning can apply.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AEACF52-B3CC-41F3-9201-1838F8980041}" type="slidenum">
              <a:rPr lang="en-US" smtClean="0"/>
              <a:pPr>
                <a:defRPr/>
              </a:pPr>
              <a:t>42</a:t>
            </a:fld>
            <a:endParaRPr lang="en-US"/>
          </a:p>
        </p:txBody>
      </p:sp>
    </p:spTree>
    <p:extLst>
      <p:ext uri="{BB962C8B-B14F-4D97-AF65-F5344CB8AC3E}">
        <p14:creationId xmlns:p14="http://schemas.microsoft.com/office/powerpoint/2010/main" val="16295723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a source?  What is a sink?</a:t>
            </a:r>
            <a:endParaRPr lang="en-US" dirty="0"/>
          </a:p>
        </p:txBody>
      </p:sp>
      <p:sp>
        <p:nvSpPr>
          <p:cNvPr id="4" name="Slide Number Placeholder 3"/>
          <p:cNvSpPr>
            <a:spLocks noGrp="1"/>
          </p:cNvSpPr>
          <p:nvPr>
            <p:ph type="sldNum" sz="quarter" idx="10"/>
          </p:nvPr>
        </p:nvSpPr>
        <p:spPr/>
        <p:txBody>
          <a:bodyPr/>
          <a:lstStyle/>
          <a:p>
            <a:pPr>
              <a:defRPr/>
            </a:pPr>
            <a:fld id="{CAEACF52-B3CC-41F3-9201-1838F8980041}" type="slidenum">
              <a:rPr lang="en-US" smtClean="0"/>
              <a:pPr>
                <a:defRPr/>
              </a:pPr>
              <a:t>43</a:t>
            </a:fld>
            <a:endParaRPr lang="en-US"/>
          </a:p>
        </p:txBody>
      </p:sp>
    </p:spTree>
    <p:extLst>
      <p:ext uri="{BB962C8B-B14F-4D97-AF65-F5344CB8AC3E}">
        <p14:creationId xmlns:p14="http://schemas.microsoft.com/office/powerpoint/2010/main" val="1945384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Lambda&gt;&lt;1</a:t>
            </a:r>
          </a:p>
        </p:txBody>
      </p:sp>
      <p:sp>
        <p:nvSpPr>
          <p:cNvPr id="4" name="Slide Number Placeholder 3"/>
          <p:cNvSpPr>
            <a:spLocks noGrp="1"/>
          </p:cNvSpPr>
          <p:nvPr>
            <p:ph type="sldNum" sz="quarter" idx="10"/>
          </p:nvPr>
        </p:nvSpPr>
        <p:spPr/>
        <p:txBody>
          <a:bodyPr/>
          <a:lstStyle/>
          <a:p>
            <a:pPr>
              <a:defRPr/>
            </a:pPr>
            <a:fld id="{CAEACF52-B3CC-41F3-9201-1838F8980041}" type="slidenum">
              <a:rPr lang="en-US" smtClean="0"/>
              <a:pPr>
                <a:defRPr/>
              </a:pPr>
              <a:t>44</a:t>
            </a:fld>
            <a:endParaRPr lang="en-US"/>
          </a:p>
        </p:txBody>
      </p:sp>
    </p:spTree>
    <p:extLst>
      <p:ext uri="{BB962C8B-B14F-4D97-AF65-F5344CB8AC3E}">
        <p14:creationId xmlns:p14="http://schemas.microsoft.com/office/powerpoint/2010/main" val="1793547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i.e.how</a:t>
            </a:r>
            <a:r>
              <a:rPr lang="en-US" baseline="0" dirty="0" smtClean="0"/>
              <a:t> to take this information, target your actions, and get the best increase in pop growth. Management action should affect one or more elements in the matrix, but the response of lambda won't be the same.  So, to inform our decision, we'd like  </a:t>
            </a:r>
            <a:r>
              <a:rPr lang="en-US" baseline="0" dirty="0" err="1" smtClean="0"/>
              <a:t>i</a:t>
            </a:r>
            <a:r>
              <a:rPr lang="en-US" baseline="0" dirty="0" smtClean="0"/>
              <a:t>..,e how </a:t>
            </a:r>
            <a:r>
              <a:rPr lang="en-US" baseline="0" dirty="0" err="1" smtClean="0"/>
              <a:t>senstive</a:t>
            </a:r>
            <a:r>
              <a:rPr lang="en-US" baseline="0" dirty="0" smtClean="0"/>
              <a:t> is lambda to changes in the elements of A.</a:t>
            </a:r>
            <a:endParaRPr lang="en-US" dirty="0"/>
          </a:p>
        </p:txBody>
      </p:sp>
      <p:sp>
        <p:nvSpPr>
          <p:cNvPr id="4" name="Slide Number Placeholder 3"/>
          <p:cNvSpPr>
            <a:spLocks noGrp="1"/>
          </p:cNvSpPr>
          <p:nvPr>
            <p:ph type="sldNum" sz="quarter" idx="10"/>
          </p:nvPr>
        </p:nvSpPr>
        <p:spPr/>
        <p:txBody>
          <a:bodyPr/>
          <a:lstStyle/>
          <a:p>
            <a:pPr>
              <a:defRPr/>
            </a:pPr>
            <a:fld id="{CAEACF52-B3CC-41F3-9201-1838F8980041}" type="slidenum">
              <a:rPr lang="en-US" smtClean="0"/>
              <a:pPr>
                <a:defRPr/>
              </a:pPr>
              <a:t>4</a:t>
            </a:fld>
            <a:endParaRPr lang="en-US"/>
          </a:p>
        </p:txBody>
      </p:sp>
    </p:spTree>
    <p:extLst>
      <p:ext uri="{BB962C8B-B14F-4D97-AF65-F5344CB8AC3E}">
        <p14:creationId xmlns:p14="http://schemas.microsoft.com/office/powerpoint/2010/main" val="1434668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i.e.how</a:t>
            </a:r>
            <a:r>
              <a:rPr lang="en-US" baseline="0" dirty="0" smtClean="0"/>
              <a:t> to take this information, target your actions, and get the best increase in pop growth. Management action should affect one or more elements in the matrix, but the response of lambda won't be the same.  So, to inform our decision, we'd like  </a:t>
            </a:r>
            <a:r>
              <a:rPr lang="en-US" baseline="0" dirty="0" err="1" smtClean="0"/>
              <a:t>i</a:t>
            </a:r>
            <a:r>
              <a:rPr lang="en-US" baseline="0" dirty="0" smtClean="0"/>
              <a:t>..,e how </a:t>
            </a:r>
            <a:r>
              <a:rPr lang="en-US" baseline="0" dirty="0" err="1" smtClean="0"/>
              <a:t>senstive</a:t>
            </a:r>
            <a:r>
              <a:rPr lang="en-US" baseline="0" dirty="0" smtClean="0"/>
              <a:t> is lambda to changes in the elements of A.</a:t>
            </a:r>
            <a:endParaRPr lang="en-US" dirty="0"/>
          </a:p>
        </p:txBody>
      </p:sp>
      <p:sp>
        <p:nvSpPr>
          <p:cNvPr id="4" name="Slide Number Placeholder 3"/>
          <p:cNvSpPr>
            <a:spLocks noGrp="1"/>
          </p:cNvSpPr>
          <p:nvPr>
            <p:ph type="sldNum" sz="quarter" idx="10"/>
          </p:nvPr>
        </p:nvSpPr>
        <p:spPr/>
        <p:txBody>
          <a:bodyPr/>
          <a:lstStyle/>
          <a:p>
            <a:pPr>
              <a:defRPr/>
            </a:pPr>
            <a:fld id="{CAEACF52-B3CC-41F3-9201-1838F8980041}" type="slidenum">
              <a:rPr lang="en-US" smtClean="0"/>
              <a:pPr>
                <a:defRPr/>
              </a:pPr>
              <a:t>8</a:t>
            </a:fld>
            <a:endParaRPr lang="en-US"/>
          </a:p>
        </p:txBody>
      </p:sp>
    </p:spTree>
    <p:extLst>
      <p:ext uri="{BB962C8B-B14F-4D97-AF65-F5344CB8AC3E}">
        <p14:creationId xmlns:p14="http://schemas.microsoft.com/office/powerpoint/2010/main" val="1434668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i.e.how</a:t>
            </a:r>
            <a:r>
              <a:rPr lang="en-US" baseline="0" dirty="0" smtClean="0"/>
              <a:t> to take this information, target your actions, and get the best increase in pop growth. Management action should affect one or more elements in the matrix, but the response of lambda won't be the same.  So, to inform our decision, we'd like  </a:t>
            </a:r>
            <a:r>
              <a:rPr lang="en-US" baseline="0" dirty="0" err="1" smtClean="0"/>
              <a:t>i</a:t>
            </a:r>
            <a:r>
              <a:rPr lang="en-US" baseline="0" dirty="0" smtClean="0"/>
              <a:t>..,e how </a:t>
            </a:r>
            <a:r>
              <a:rPr lang="en-US" baseline="0" dirty="0" err="1" smtClean="0"/>
              <a:t>senstive</a:t>
            </a:r>
            <a:r>
              <a:rPr lang="en-US" baseline="0" dirty="0" smtClean="0"/>
              <a:t> is lambda to changes in the elements of A.</a:t>
            </a:r>
            <a:endParaRPr lang="en-US" dirty="0"/>
          </a:p>
        </p:txBody>
      </p:sp>
      <p:sp>
        <p:nvSpPr>
          <p:cNvPr id="4" name="Slide Number Placeholder 3"/>
          <p:cNvSpPr>
            <a:spLocks noGrp="1"/>
          </p:cNvSpPr>
          <p:nvPr>
            <p:ph type="sldNum" sz="quarter" idx="10"/>
          </p:nvPr>
        </p:nvSpPr>
        <p:spPr/>
        <p:txBody>
          <a:bodyPr/>
          <a:lstStyle/>
          <a:p>
            <a:pPr>
              <a:defRPr/>
            </a:pPr>
            <a:fld id="{CAEACF52-B3CC-41F3-9201-1838F8980041}" type="slidenum">
              <a:rPr lang="en-US" smtClean="0"/>
              <a:pPr>
                <a:defRPr/>
              </a:pPr>
              <a:t>12</a:t>
            </a:fld>
            <a:endParaRPr lang="en-US"/>
          </a:p>
        </p:txBody>
      </p:sp>
    </p:spTree>
    <p:extLst>
      <p:ext uri="{BB962C8B-B14F-4D97-AF65-F5344CB8AC3E}">
        <p14:creationId xmlns:p14="http://schemas.microsoft.com/office/powerpoint/2010/main" val="1434668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i.e.how</a:t>
            </a:r>
            <a:r>
              <a:rPr lang="en-US" baseline="0" dirty="0" smtClean="0"/>
              <a:t> to take this information, target your actions, and get the best increase in pop growth. Management action should affect one or more elements in the matrix, but the response of lambda won't be the same.  So, to inform our decision, we'd like  </a:t>
            </a:r>
            <a:r>
              <a:rPr lang="en-US" baseline="0" dirty="0" err="1" smtClean="0"/>
              <a:t>i</a:t>
            </a:r>
            <a:r>
              <a:rPr lang="en-US" baseline="0" dirty="0" smtClean="0"/>
              <a:t>..,e how </a:t>
            </a:r>
            <a:r>
              <a:rPr lang="en-US" baseline="0" dirty="0" err="1" smtClean="0"/>
              <a:t>senstive</a:t>
            </a:r>
            <a:r>
              <a:rPr lang="en-US" baseline="0" dirty="0" smtClean="0"/>
              <a:t> is lambda to changes in the elements of A.</a:t>
            </a:r>
            <a:endParaRPr lang="en-US" dirty="0"/>
          </a:p>
        </p:txBody>
      </p:sp>
      <p:sp>
        <p:nvSpPr>
          <p:cNvPr id="4" name="Slide Number Placeholder 3"/>
          <p:cNvSpPr>
            <a:spLocks noGrp="1"/>
          </p:cNvSpPr>
          <p:nvPr>
            <p:ph type="sldNum" sz="quarter" idx="10"/>
          </p:nvPr>
        </p:nvSpPr>
        <p:spPr/>
        <p:txBody>
          <a:bodyPr/>
          <a:lstStyle/>
          <a:p>
            <a:pPr>
              <a:defRPr/>
            </a:pPr>
            <a:fld id="{CAEACF52-B3CC-41F3-9201-1838F8980041}" type="slidenum">
              <a:rPr lang="en-US" smtClean="0"/>
              <a:pPr>
                <a:defRPr/>
              </a:pPr>
              <a:t>14</a:t>
            </a:fld>
            <a:endParaRPr lang="en-US"/>
          </a:p>
        </p:txBody>
      </p:sp>
    </p:spTree>
    <p:extLst>
      <p:ext uri="{BB962C8B-B14F-4D97-AF65-F5344CB8AC3E}">
        <p14:creationId xmlns:p14="http://schemas.microsoft.com/office/powerpoint/2010/main" val="1434668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i.e.how</a:t>
            </a:r>
            <a:r>
              <a:rPr lang="en-US" baseline="0" dirty="0" smtClean="0"/>
              <a:t> to take this information, target your actions, and get the best increase in pop growth. Management action should affect one or more elements in the matrix, but the response of lambda won't be the same.  So, to inform our decision, we'd like  </a:t>
            </a:r>
            <a:r>
              <a:rPr lang="en-US" baseline="0" dirty="0" err="1" smtClean="0"/>
              <a:t>i</a:t>
            </a:r>
            <a:r>
              <a:rPr lang="en-US" baseline="0" dirty="0" smtClean="0"/>
              <a:t>..,e how </a:t>
            </a:r>
            <a:r>
              <a:rPr lang="en-US" baseline="0" dirty="0" err="1" smtClean="0"/>
              <a:t>senstive</a:t>
            </a:r>
            <a:r>
              <a:rPr lang="en-US" baseline="0" dirty="0" smtClean="0"/>
              <a:t> is lambda to changes in the elements of A.</a:t>
            </a:r>
            <a:endParaRPr lang="en-US" dirty="0"/>
          </a:p>
        </p:txBody>
      </p:sp>
      <p:sp>
        <p:nvSpPr>
          <p:cNvPr id="4" name="Slide Number Placeholder 3"/>
          <p:cNvSpPr>
            <a:spLocks noGrp="1"/>
          </p:cNvSpPr>
          <p:nvPr>
            <p:ph type="sldNum" sz="quarter" idx="10"/>
          </p:nvPr>
        </p:nvSpPr>
        <p:spPr/>
        <p:txBody>
          <a:bodyPr/>
          <a:lstStyle/>
          <a:p>
            <a:pPr>
              <a:defRPr/>
            </a:pPr>
            <a:fld id="{CAEACF52-B3CC-41F3-9201-1838F8980041}" type="slidenum">
              <a:rPr lang="en-US" smtClean="0"/>
              <a:pPr>
                <a:defRPr/>
              </a:pPr>
              <a:t>21</a:t>
            </a:fld>
            <a:endParaRPr lang="en-US"/>
          </a:p>
        </p:txBody>
      </p:sp>
    </p:spTree>
    <p:extLst>
      <p:ext uri="{BB962C8B-B14F-4D97-AF65-F5344CB8AC3E}">
        <p14:creationId xmlns:p14="http://schemas.microsoft.com/office/powerpoint/2010/main" val="1434668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Imagine that you remove a small fraction of the empty sites every year….. Eventually</a:t>
            </a:r>
            <a:r>
              <a:rPr lang="en-US" baseline="0" dirty="0" smtClean="0"/>
              <a:t> the </a:t>
            </a:r>
            <a:r>
              <a:rPr lang="en-US" baseline="0" dirty="0" err="1" smtClean="0"/>
              <a:t>metapop</a:t>
            </a:r>
            <a:r>
              <a:rPr lang="en-US" baseline="0" dirty="0" smtClean="0"/>
              <a:t> is extinct; even though you never destroyed habitat that was "used" by the species.</a:t>
            </a:r>
            <a:endParaRPr lang="en-US" dirty="0"/>
          </a:p>
        </p:txBody>
      </p:sp>
      <p:sp>
        <p:nvSpPr>
          <p:cNvPr id="4" name="Slide Number Placeholder 3"/>
          <p:cNvSpPr>
            <a:spLocks noGrp="1"/>
          </p:cNvSpPr>
          <p:nvPr>
            <p:ph type="sldNum" sz="quarter" idx="10"/>
          </p:nvPr>
        </p:nvSpPr>
        <p:spPr/>
        <p:txBody>
          <a:bodyPr/>
          <a:lstStyle/>
          <a:p>
            <a:pPr>
              <a:defRPr/>
            </a:pPr>
            <a:fld id="{CAEACF52-B3CC-41F3-9201-1838F8980041}" type="slidenum">
              <a:rPr lang="en-US" smtClean="0"/>
              <a:pPr>
                <a:defRPr/>
              </a:pPr>
              <a:t>23</a:t>
            </a:fld>
            <a:endParaRPr lang="en-US"/>
          </a:p>
        </p:txBody>
      </p:sp>
    </p:spTree>
    <p:extLst>
      <p:ext uri="{BB962C8B-B14F-4D97-AF65-F5344CB8AC3E}">
        <p14:creationId xmlns:p14="http://schemas.microsoft.com/office/powerpoint/2010/main" val="1434668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EACF52-B3CC-41F3-9201-1838F8980041}" type="slidenum">
              <a:rPr lang="en-US" smtClean="0"/>
              <a:pPr>
                <a:defRPr/>
              </a:pPr>
              <a:t>24</a:t>
            </a:fld>
            <a:endParaRPr lang="en-US"/>
          </a:p>
        </p:txBody>
      </p:sp>
    </p:spTree>
    <p:extLst>
      <p:ext uri="{BB962C8B-B14F-4D97-AF65-F5344CB8AC3E}">
        <p14:creationId xmlns:p14="http://schemas.microsoft.com/office/powerpoint/2010/main" val="1434668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A722724-81B5-4BAE-A0E9-118D83FD41B4}" type="slidenum">
              <a:rPr lang="en-US" smtClean="0"/>
              <a:pPr>
                <a:defRPr/>
              </a:pPr>
              <a:t>‹#›</a:t>
            </a:fld>
            <a:endParaRPr lang="en-US"/>
          </a:p>
        </p:txBody>
      </p:sp>
    </p:spTree>
    <p:extLst>
      <p:ext uri="{BB962C8B-B14F-4D97-AF65-F5344CB8AC3E}">
        <p14:creationId xmlns:p14="http://schemas.microsoft.com/office/powerpoint/2010/main" val="4145821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4EE21E-1EDE-4221-AFF9-98904675FF32}" type="slidenum">
              <a:rPr lang="en-US" smtClean="0"/>
              <a:pPr>
                <a:defRPr/>
              </a:pPr>
              <a:t>‹#›</a:t>
            </a:fld>
            <a:endParaRPr lang="en-US"/>
          </a:p>
        </p:txBody>
      </p:sp>
    </p:spTree>
    <p:extLst>
      <p:ext uri="{BB962C8B-B14F-4D97-AF65-F5344CB8AC3E}">
        <p14:creationId xmlns:p14="http://schemas.microsoft.com/office/powerpoint/2010/main" val="920024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3F5575-05A3-40A5-B6D7-7BA0B9895322}" type="slidenum">
              <a:rPr lang="en-US" smtClean="0"/>
              <a:pPr>
                <a:defRPr/>
              </a:pPr>
              <a:t>‹#›</a:t>
            </a:fld>
            <a:endParaRPr lang="en-US"/>
          </a:p>
        </p:txBody>
      </p:sp>
    </p:spTree>
    <p:extLst>
      <p:ext uri="{BB962C8B-B14F-4D97-AF65-F5344CB8AC3E}">
        <p14:creationId xmlns:p14="http://schemas.microsoft.com/office/powerpoint/2010/main" val="2299118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0A17886-F211-4575-BC95-21350DB8A8C8}" type="slidenum">
              <a:rPr lang="en-US" smtClean="0"/>
              <a:pPr>
                <a:defRPr/>
              </a:pPr>
              <a:t>‹#›</a:t>
            </a:fld>
            <a:endParaRPr lang="en-US"/>
          </a:p>
        </p:txBody>
      </p:sp>
    </p:spTree>
    <p:extLst>
      <p:ext uri="{BB962C8B-B14F-4D97-AF65-F5344CB8AC3E}">
        <p14:creationId xmlns:p14="http://schemas.microsoft.com/office/powerpoint/2010/main" val="1545999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6FF4DE-A81D-4B13-BEA8-2A454EBF44D0}" type="slidenum">
              <a:rPr lang="en-US" smtClean="0"/>
              <a:pPr>
                <a:defRPr/>
              </a:pPr>
              <a:t>‹#›</a:t>
            </a:fld>
            <a:endParaRPr lang="en-US"/>
          </a:p>
        </p:txBody>
      </p:sp>
    </p:spTree>
    <p:extLst>
      <p:ext uri="{BB962C8B-B14F-4D97-AF65-F5344CB8AC3E}">
        <p14:creationId xmlns:p14="http://schemas.microsoft.com/office/powerpoint/2010/main" val="2624882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42C2778-D2AD-4C1E-AAB7-C3DD89F651B5}" type="slidenum">
              <a:rPr lang="en-US" smtClean="0"/>
              <a:pPr>
                <a:defRPr/>
              </a:pPr>
              <a:t>‹#›</a:t>
            </a:fld>
            <a:endParaRPr lang="en-US"/>
          </a:p>
        </p:txBody>
      </p:sp>
    </p:spTree>
    <p:extLst>
      <p:ext uri="{BB962C8B-B14F-4D97-AF65-F5344CB8AC3E}">
        <p14:creationId xmlns:p14="http://schemas.microsoft.com/office/powerpoint/2010/main" val="2215309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86D6921-C177-4262-8CB8-BDB3E9B47B68}" type="slidenum">
              <a:rPr lang="en-US" smtClean="0"/>
              <a:pPr>
                <a:defRPr/>
              </a:pPr>
              <a:t>‹#›</a:t>
            </a:fld>
            <a:endParaRPr lang="en-US"/>
          </a:p>
        </p:txBody>
      </p:sp>
    </p:spTree>
    <p:extLst>
      <p:ext uri="{BB962C8B-B14F-4D97-AF65-F5344CB8AC3E}">
        <p14:creationId xmlns:p14="http://schemas.microsoft.com/office/powerpoint/2010/main" val="1156139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39CDBCA-5733-4CD4-A94D-4769BC942DE9}" type="slidenum">
              <a:rPr lang="en-US" smtClean="0"/>
              <a:pPr>
                <a:defRPr/>
              </a:pPr>
              <a:t>‹#›</a:t>
            </a:fld>
            <a:endParaRPr lang="en-US"/>
          </a:p>
        </p:txBody>
      </p:sp>
    </p:spTree>
    <p:extLst>
      <p:ext uri="{BB962C8B-B14F-4D97-AF65-F5344CB8AC3E}">
        <p14:creationId xmlns:p14="http://schemas.microsoft.com/office/powerpoint/2010/main" val="16233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E9F3658-B243-4B47-8B29-620BDB559C2E}" type="slidenum">
              <a:rPr lang="en-US" smtClean="0"/>
              <a:pPr>
                <a:defRPr/>
              </a:pPr>
              <a:t>‹#›</a:t>
            </a:fld>
            <a:endParaRPr lang="en-US"/>
          </a:p>
        </p:txBody>
      </p:sp>
    </p:spTree>
    <p:extLst>
      <p:ext uri="{BB962C8B-B14F-4D97-AF65-F5344CB8AC3E}">
        <p14:creationId xmlns:p14="http://schemas.microsoft.com/office/powerpoint/2010/main" val="648714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6437E1C-86D7-423B-AB4B-6C3E9585C0A8}" type="slidenum">
              <a:rPr lang="en-US" smtClean="0"/>
              <a:pPr>
                <a:defRPr/>
              </a:pPr>
              <a:t>‹#›</a:t>
            </a:fld>
            <a:endParaRPr lang="en-US"/>
          </a:p>
        </p:txBody>
      </p:sp>
    </p:spTree>
    <p:extLst>
      <p:ext uri="{BB962C8B-B14F-4D97-AF65-F5344CB8AC3E}">
        <p14:creationId xmlns:p14="http://schemas.microsoft.com/office/powerpoint/2010/main" val="3721449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2BDDBA3-D6CA-4B90-BA60-3AC82032444A}" type="slidenum">
              <a:rPr lang="en-US" smtClean="0"/>
              <a:pPr>
                <a:defRPr/>
              </a:pPr>
              <a:t>‹#›</a:t>
            </a:fld>
            <a:endParaRPr lang="en-US"/>
          </a:p>
        </p:txBody>
      </p:sp>
    </p:spTree>
    <p:extLst>
      <p:ext uri="{BB962C8B-B14F-4D97-AF65-F5344CB8AC3E}">
        <p14:creationId xmlns:p14="http://schemas.microsoft.com/office/powerpoint/2010/main" val="1985472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422AB4D-6B0E-4563-98F4-136C1841FB96}" type="slidenum">
              <a:rPr lang="en-US" smtClean="0"/>
              <a:pPr>
                <a:defRPr/>
              </a:pPr>
              <a:t>‹#›</a:t>
            </a:fld>
            <a:endParaRPr lang="en-US"/>
          </a:p>
        </p:txBody>
      </p:sp>
    </p:spTree>
    <p:extLst>
      <p:ext uri="{BB962C8B-B14F-4D97-AF65-F5344CB8AC3E}">
        <p14:creationId xmlns:p14="http://schemas.microsoft.com/office/powerpoint/2010/main" val="1999996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78124"/>
            <a:ext cx="9144000" cy="1470025"/>
          </a:xfrm>
        </p:spPr>
        <p:txBody>
          <a:bodyPr>
            <a:normAutofit fontScale="90000"/>
          </a:bodyPr>
          <a:lstStyle/>
          <a:p>
            <a:r>
              <a:rPr lang="en-US" dirty="0" smtClean="0">
                <a:solidFill>
                  <a:schemeClr val="accent1">
                    <a:lumMod val="75000"/>
                  </a:schemeClr>
                </a:solidFill>
                <a:latin typeface="Geneva"/>
                <a:cs typeface="Geneva"/>
              </a:rPr>
              <a:t>Ecology 8310</a:t>
            </a:r>
            <a:br>
              <a:rPr lang="en-US" dirty="0" smtClean="0">
                <a:solidFill>
                  <a:schemeClr val="accent1">
                    <a:lumMod val="75000"/>
                  </a:schemeClr>
                </a:solidFill>
                <a:latin typeface="Geneva"/>
                <a:cs typeface="Geneva"/>
              </a:rPr>
            </a:br>
            <a:r>
              <a:rPr lang="en-US" dirty="0" smtClean="0">
                <a:solidFill>
                  <a:schemeClr val="accent1">
                    <a:lumMod val="75000"/>
                  </a:schemeClr>
                </a:solidFill>
                <a:latin typeface="Geneva"/>
                <a:cs typeface="Geneva"/>
              </a:rPr>
              <a:t>Population (and Community) Ecology</a:t>
            </a:r>
            <a:endParaRPr lang="en-US" dirty="0">
              <a:solidFill>
                <a:schemeClr val="accent1">
                  <a:lumMod val="75000"/>
                </a:schemeClr>
              </a:solidFill>
              <a:latin typeface="Geneva"/>
              <a:cs typeface="Geneva"/>
            </a:endParaRPr>
          </a:p>
        </p:txBody>
      </p:sp>
      <p:sp>
        <p:nvSpPr>
          <p:cNvPr id="4" name="TextBox 3"/>
          <p:cNvSpPr txBox="1"/>
          <p:nvPr/>
        </p:nvSpPr>
        <p:spPr>
          <a:xfrm>
            <a:off x="990600" y="3276600"/>
            <a:ext cx="8168636" cy="3416320"/>
          </a:xfrm>
          <a:prstGeom prst="rect">
            <a:avLst/>
          </a:prstGeom>
          <a:noFill/>
        </p:spPr>
        <p:txBody>
          <a:bodyPr wrap="square" rtlCol="0">
            <a:spAutoFit/>
          </a:bodyPr>
          <a:lstStyle/>
          <a:p>
            <a:pPr marL="1588" lvl="2"/>
            <a:r>
              <a:rPr lang="en-US" i="1" dirty="0" err="1" smtClean="0">
                <a:latin typeface="Geneva"/>
                <a:cs typeface="Geneva"/>
              </a:rPr>
              <a:t>Metapopulations</a:t>
            </a:r>
            <a:endParaRPr lang="en-US" i="1" dirty="0" smtClean="0">
              <a:latin typeface="Geneva"/>
              <a:cs typeface="Geneva"/>
            </a:endParaRPr>
          </a:p>
          <a:p>
            <a:pPr marL="1588" lvl="2"/>
            <a:endParaRPr lang="en-US" i="1" dirty="0" smtClean="0">
              <a:latin typeface="Geneva"/>
              <a:cs typeface="Geneva"/>
            </a:endParaRPr>
          </a:p>
          <a:p>
            <a:pPr marL="287338" lvl="2" indent="-285750">
              <a:buFont typeface="Arial"/>
              <a:buChar char="•"/>
            </a:pPr>
            <a:r>
              <a:rPr lang="en-US" dirty="0" err="1" smtClean="0">
                <a:latin typeface="Geneva"/>
                <a:cs typeface="Geneva"/>
              </a:rPr>
              <a:t>Levins</a:t>
            </a:r>
            <a:r>
              <a:rPr lang="en-US" dirty="0" smtClean="0">
                <a:latin typeface="Geneva"/>
                <a:cs typeface="Geneva"/>
              </a:rPr>
              <a:t>' model</a:t>
            </a:r>
          </a:p>
          <a:p>
            <a:pPr marL="287338" lvl="2" indent="-285750">
              <a:buFont typeface="Arial"/>
              <a:buChar char="•"/>
            </a:pPr>
            <a:endParaRPr lang="en-US" dirty="0" smtClean="0">
              <a:latin typeface="Geneva"/>
              <a:cs typeface="Geneva"/>
            </a:endParaRPr>
          </a:p>
          <a:p>
            <a:pPr marL="287338" lvl="2" indent="-285750">
              <a:buFont typeface="Arial"/>
              <a:buChar char="•"/>
            </a:pPr>
            <a:r>
              <a:rPr lang="en-US" dirty="0" smtClean="0">
                <a:latin typeface="Geneva"/>
                <a:cs typeface="Geneva"/>
              </a:rPr>
              <a:t>Mainland-island model</a:t>
            </a:r>
          </a:p>
          <a:p>
            <a:pPr marL="1588" lvl="2"/>
            <a:endParaRPr lang="en-US" dirty="0">
              <a:latin typeface="Geneva"/>
              <a:cs typeface="Geneva"/>
            </a:endParaRPr>
          </a:p>
          <a:p>
            <a:pPr marL="287338" lvl="2" indent="-285750">
              <a:buFont typeface="Arial"/>
              <a:buChar char="•"/>
            </a:pPr>
            <a:r>
              <a:rPr lang="en-US" dirty="0" smtClean="0">
                <a:latin typeface="Geneva"/>
                <a:cs typeface="Geneva"/>
              </a:rPr>
              <a:t>Within-patch dynamics</a:t>
            </a:r>
          </a:p>
          <a:p>
            <a:pPr marL="287338" lvl="2" indent="-285750">
              <a:buFont typeface="Arial"/>
              <a:buChar char="•"/>
            </a:pPr>
            <a:endParaRPr lang="en-US" dirty="0">
              <a:latin typeface="Geneva"/>
              <a:cs typeface="Geneva"/>
            </a:endParaRPr>
          </a:p>
          <a:p>
            <a:pPr marL="287338" lvl="2" indent="-285750">
              <a:buFont typeface="Arial"/>
              <a:buChar char="•"/>
            </a:pPr>
            <a:r>
              <a:rPr lang="en-US" dirty="0">
                <a:latin typeface="Geneva"/>
                <a:cs typeface="Geneva"/>
              </a:rPr>
              <a:t>Source – sink </a:t>
            </a:r>
            <a:r>
              <a:rPr lang="en-US" dirty="0" smtClean="0">
                <a:latin typeface="Geneva"/>
                <a:cs typeface="Geneva"/>
              </a:rPr>
              <a:t>dynamics</a:t>
            </a:r>
          </a:p>
        </p:txBody>
      </p:sp>
      <p:pic>
        <p:nvPicPr>
          <p:cNvPr id="6" name="Picture 5" descr="C:\Users\osenberg\AppData\Local\Microsoft\Windows\Temporary Internet Files\Content.Outlook\GWG773IU\moua puta panoram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29" y="2133600"/>
            <a:ext cx="9144000" cy="631146"/>
          </a:xfrm>
          <a:prstGeom prst="rect">
            <a:avLst/>
          </a:prstGeom>
          <a:noFill/>
          <a:effectLst>
            <a:outerShdw blurRad="152400" dist="76200" dir="2700000" algn="tl"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25378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476250" y="81121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195" name="Text Box 6"/>
          <p:cNvSpPr txBox="1">
            <a:spLocks noChangeArrowheads="1"/>
          </p:cNvSpPr>
          <p:nvPr/>
        </p:nvSpPr>
        <p:spPr bwMode="auto">
          <a:xfrm>
            <a:off x="228600" y="1143000"/>
            <a:ext cx="8915400" cy="5509200"/>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dirty="0" smtClean="0">
                <a:latin typeface="Avenir Book"/>
              </a:rPr>
              <a:t>Note that </a:t>
            </a:r>
            <a:r>
              <a:rPr lang="en-US" sz="3200" dirty="0" err="1" smtClean="0">
                <a:latin typeface="Avenir Book"/>
              </a:rPr>
              <a:t>Levins</a:t>
            </a:r>
            <a:r>
              <a:rPr lang="en-US" sz="3200" dirty="0" smtClean="0">
                <a:latin typeface="Avenir Book"/>
              </a:rPr>
              <a:t>' model is similar to logistic:</a:t>
            </a:r>
          </a:p>
          <a:p>
            <a:pPr eaLnBrk="1" hangingPunct="1"/>
            <a:endParaRPr lang="en-US" sz="3200" dirty="0" smtClean="0">
              <a:latin typeface="Avenir Book"/>
            </a:endParaRPr>
          </a:p>
          <a:p>
            <a:pPr eaLnBrk="1" hangingPunct="1"/>
            <a:r>
              <a:rPr lang="en-US" sz="3200" dirty="0">
                <a:latin typeface="Avenir Book"/>
              </a:rPr>
              <a:t>Recall:</a:t>
            </a:r>
          </a:p>
          <a:p>
            <a:pPr eaLnBrk="1" hangingPunct="1"/>
            <a:endParaRPr lang="en-US" sz="3200" dirty="0">
              <a:latin typeface="Avenir Book"/>
            </a:endParaRPr>
          </a:p>
          <a:p>
            <a:pPr eaLnBrk="1" hangingPunct="1"/>
            <a:r>
              <a:rPr lang="en-US" sz="3200" dirty="0" err="1">
                <a:latin typeface="Avenir Book"/>
              </a:rPr>
              <a:t>dN</a:t>
            </a:r>
            <a:r>
              <a:rPr lang="en-US" sz="3200" dirty="0">
                <a:latin typeface="Avenir Book"/>
              </a:rPr>
              <a:t>/</a:t>
            </a:r>
            <a:r>
              <a:rPr lang="en-US" sz="3200" dirty="0" err="1">
                <a:latin typeface="Avenir Book"/>
              </a:rPr>
              <a:t>dt</a:t>
            </a:r>
            <a:r>
              <a:rPr lang="en-US" sz="3200" dirty="0">
                <a:latin typeface="Avenir Book"/>
              </a:rPr>
              <a:t>                       = </a:t>
            </a:r>
            <a:r>
              <a:rPr lang="en-US" sz="3200" dirty="0" err="1">
                <a:latin typeface="Avenir Book"/>
              </a:rPr>
              <a:t>rN</a:t>
            </a:r>
            <a:r>
              <a:rPr lang="en-US" sz="3200" dirty="0">
                <a:latin typeface="Avenir Book"/>
              </a:rPr>
              <a:t> – aN</a:t>
            </a:r>
            <a:r>
              <a:rPr lang="en-US" sz="3200" baseline="30000" dirty="0">
                <a:latin typeface="Avenir Book"/>
              </a:rPr>
              <a:t>2</a:t>
            </a:r>
          </a:p>
          <a:p>
            <a:pPr eaLnBrk="1" hangingPunct="1"/>
            <a:r>
              <a:rPr lang="en-US" sz="3200" dirty="0">
                <a:latin typeface="Avenir Book"/>
              </a:rPr>
              <a:t>		                  = </a:t>
            </a:r>
            <a:r>
              <a:rPr lang="en-US" sz="3200" dirty="0" err="1" smtClean="0">
                <a:latin typeface="Avenir Book"/>
              </a:rPr>
              <a:t>rN</a:t>
            </a:r>
            <a:r>
              <a:rPr lang="en-US" sz="3200" dirty="0" smtClean="0">
                <a:latin typeface="Avenir Book"/>
              </a:rPr>
              <a:t>(</a:t>
            </a:r>
            <a:r>
              <a:rPr lang="en-US" sz="3200" dirty="0">
                <a:latin typeface="Avenir Book"/>
              </a:rPr>
              <a:t>1 – N/K)</a:t>
            </a:r>
          </a:p>
          <a:p>
            <a:pPr eaLnBrk="1" hangingPunct="1"/>
            <a:endParaRPr lang="en-US" sz="3200" dirty="0" smtClean="0">
              <a:latin typeface="Avenir Book"/>
            </a:endParaRPr>
          </a:p>
          <a:p>
            <a:pPr eaLnBrk="1" hangingPunct="1"/>
            <a:r>
              <a:rPr lang="en-US" sz="3200" dirty="0" err="1" smtClean="0">
                <a:latin typeface="Avenir Book"/>
              </a:rPr>
              <a:t>dP</a:t>
            </a:r>
            <a:r>
              <a:rPr lang="en-US" sz="3200" dirty="0" smtClean="0">
                <a:latin typeface="Avenir Book"/>
              </a:rPr>
              <a:t>/</a:t>
            </a:r>
            <a:r>
              <a:rPr lang="en-US" sz="3200" dirty="0" err="1" smtClean="0">
                <a:latin typeface="Avenir Book"/>
              </a:rPr>
              <a:t>dt</a:t>
            </a:r>
            <a:r>
              <a:rPr lang="en-US" sz="3200" dirty="0" smtClean="0">
                <a:latin typeface="Avenir Book"/>
              </a:rPr>
              <a:t> = </a:t>
            </a:r>
            <a:r>
              <a:rPr lang="en-US" sz="3200" dirty="0" err="1" smtClean="0">
                <a:latin typeface="Avenir Book"/>
              </a:rPr>
              <a:t>cP</a:t>
            </a:r>
            <a:r>
              <a:rPr lang="en-US" sz="3200" dirty="0" smtClean="0">
                <a:latin typeface="Avenir Book"/>
              </a:rPr>
              <a:t>(1-P) – </a:t>
            </a:r>
            <a:r>
              <a:rPr lang="en-US" sz="3200" dirty="0" err="1" smtClean="0">
                <a:latin typeface="Avenir Book"/>
              </a:rPr>
              <a:t>mP</a:t>
            </a:r>
            <a:r>
              <a:rPr lang="en-US" sz="3200" dirty="0" smtClean="0">
                <a:latin typeface="Avenir Book"/>
              </a:rPr>
              <a:t> = (c-m)P – cP</a:t>
            </a:r>
            <a:r>
              <a:rPr lang="en-US" sz="3200" baseline="30000" dirty="0" smtClean="0">
                <a:latin typeface="Avenir Book"/>
              </a:rPr>
              <a:t>2</a:t>
            </a:r>
            <a:endParaRPr lang="en-US" sz="3200" dirty="0">
              <a:latin typeface="Avenir Book"/>
            </a:endParaRPr>
          </a:p>
          <a:p>
            <a:pPr eaLnBrk="1" hangingPunct="1"/>
            <a:r>
              <a:rPr lang="en-US" sz="3200" dirty="0" smtClean="0">
                <a:latin typeface="Avenir Book"/>
              </a:rPr>
              <a:t>	                        = (c-m) P (1 – P/(1-m/</a:t>
            </a:r>
            <a:r>
              <a:rPr lang="en-US" sz="3200" dirty="0">
                <a:latin typeface="Avenir Book"/>
              </a:rPr>
              <a:t>c</a:t>
            </a:r>
            <a:r>
              <a:rPr lang="en-US" sz="3200" dirty="0" smtClean="0">
                <a:latin typeface="Avenir Book"/>
              </a:rPr>
              <a:t>))</a:t>
            </a:r>
          </a:p>
          <a:p>
            <a:pPr eaLnBrk="1" hangingPunct="1"/>
            <a:endParaRPr lang="en-US" sz="3200" dirty="0">
              <a:latin typeface="Avenir Book"/>
            </a:endParaRPr>
          </a:p>
          <a:p>
            <a:pPr eaLnBrk="1" hangingPunct="1"/>
            <a:r>
              <a:rPr lang="en-US" sz="3200" dirty="0" smtClean="0">
                <a:latin typeface="Avenir Book"/>
              </a:rPr>
              <a:t>So, </a:t>
            </a:r>
            <a:r>
              <a:rPr lang="en-US" sz="3200" dirty="0" err="1" smtClean="0">
                <a:latin typeface="Avenir Book"/>
              </a:rPr>
              <a:t>c-m~r</a:t>
            </a:r>
            <a:r>
              <a:rPr lang="en-US" sz="3200" dirty="0" smtClean="0">
                <a:latin typeface="Avenir Book"/>
              </a:rPr>
              <a:t>; (1-m/c) ~ K</a:t>
            </a:r>
            <a:endParaRPr lang="en-US" sz="3200" dirty="0">
              <a:latin typeface="Avenir Book"/>
            </a:endParaRPr>
          </a:p>
        </p:txBody>
      </p:sp>
      <p:sp>
        <p:nvSpPr>
          <p:cNvPr id="4" name="Text Box 7"/>
          <p:cNvSpPr txBox="1">
            <a:spLocks noChangeArrowheads="1"/>
          </p:cNvSpPr>
          <p:nvPr/>
        </p:nvSpPr>
        <p:spPr bwMode="auto">
          <a:xfrm>
            <a:off x="0" y="-1783"/>
            <a:ext cx="8394700" cy="58477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dirty="0" err="1" smtClean="0">
                <a:solidFill>
                  <a:srgbClr val="376092"/>
                </a:solidFill>
                <a:latin typeface="Avenir Book"/>
              </a:rPr>
              <a:t>Levins</a:t>
            </a:r>
            <a:r>
              <a:rPr lang="en-US" sz="3200" dirty="0" smtClean="0">
                <a:solidFill>
                  <a:srgbClr val="376092"/>
                </a:solidFill>
                <a:latin typeface="Avenir Book"/>
              </a:rPr>
              <a:t>' model:</a:t>
            </a:r>
          </a:p>
        </p:txBody>
      </p:sp>
    </p:spTree>
    <p:extLst>
      <p:ext uri="{BB962C8B-B14F-4D97-AF65-F5344CB8AC3E}">
        <p14:creationId xmlns:p14="http://schemas.microsoft.com/office/powerpoint/2010/main" val="32287513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dissolve">
                                      <p:cBhvr>
                                        <p:cTn id="12" dur="500"/>
                                        <p:tgtEl>
                                          <p:spTgt spid="81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5">
                                            <p:txEl>
                                              <p:pRg st="4" end="4"/>
                                            </p:txEl>
                                          </p:spTgt>
                                        </p:tgtEl>
                                        <p:attrNameLst>
                                          <p:attrName>style.visibility</p:attrName>
                                        </p:attrNameLst>
                                      </p:cBhvr>
                                      <p:to>
                                        <p:strVal val="visible"/>
                                      </p:to>
                                    </p:set>
                                    <p:animEffect transition="in" filter="dissolve">
                                      <p:cBhvr>
                                        <p:cTn id="17" dur="500"/>
                                        <p:tgtEl>
                                          <p:spTgt spid="819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95">
                                            <p:txEl>
                                              <p:pRg st="5" end="5"/>
                                            </p:txEl>
                                          </p:spTgt>
                                        </p:tgtEl>
                                        <p:attrNameLst>
                                          <p:attrName>style.visibility</p:attrName>
                                        </p:attrNameLst>
                                      </p:cBhvr>
                                      <p:to>
                                        <p:strVal val="visible"/>
                                      </p:to>
                                    </p:set>
                                    <p:animEffect transition="in" filter="dissolve">
                                      <p:cBhvr>
                                        <p:cTn id="22" dur="500"/>
                                        <p:tgtEl>
                                          <p:spTgt spid="819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195">
                                            <p:txEl>
                                              <p:pRg st="7" end="7"/>
                                            </p:txEl>
                                          </p:spTgt>
                                        </p:tgtEl>
                                        <p:attrNameLst>
                                          <p:attrName>style.visibility</p:attrName>
                                        </p:attrNameLst>
                                      </p:cBhvr>
                                      <p:to>
                                        <p:strVal val="visible"/>
                                      </p:to>
                                    </p:set>
                                    <p:animEffect transition="in" filter="dissolve">
                                      <p:cBhvr>
                                        <p:cTn id="27" dur="500"/>
                                        <p:tgtEl>
                                          <p:spTgt spid="819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195">
                                            <p:txEl>
                                              <p:pRg st="8" end="8"/>
                                            </p:txEl>
                                          </p:spTgt>
                                        </p:tgtEl>
                                        <p:attrNameLst>
                                          <p:attrName>style.visibility</p:attrName>
                                        </p:attrNameLst>
                                      </p:cBhvr>
                                      <p:to>
                                        <p:strVal val="visible"/>
                                      </p:to>
                                    </p:set>
                                    <p:animEffect transition="in" filter="dissolve">
                                      <p:cBhvr>
                                        <p:cTn id="32" dur="500"/>
                                        <p:tgtEl>
                                          <p:spTgt spid="819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195">
                                            <p:txEl>
                                              <p:pRg st="10" end="10"/>
                                            </p:txEl>
                                          </p:spTgt>
                                        </p:tgtEl>
                                        <p:attrNameLst>
                                          <p:attrName>style.visibility</p:attrName>
                                        </p:attrNameLst>
                                      </p:cBhvr>
                                      <p:to>
                                        <p:strVal val="visible"/>
                                      </p:to>
                                    </p:set>
                                    <p:animEffect transition="in" filter="dissolve">
                                      <p:cBhvr>
                                        <p:cTn id="37" dur="500"/>
                                        <p:tgtEl>
                                          <p:spTgt spid="81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476250" y="81121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195" name="Text Box 6"/>
          <p:cNvSpPr txBox="1">
            <a:spLocks noChangeArrowheads="1"/>
          </p:cNvSpPr>
          <p:nvPr/>
        </p:nvSpPr>
        <p:spPr bwMode="auto">
          <a:xfrm>
            <a:off x="228600" y="1718370"/>
            <a:ext cx="8915400" cy="3539430"/>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dirty="0" smtClean="0">
                <a:latin typeface="Avenir Book"/>
              </a:rPr>
              <a:t>Given this similarity, many insights we already have are still relevant (but in which patches are "individuals"):</a:t>
            </a:r>
          </a:p>
          <a:p>
            <a:pPr eaLnBrk="1" hangingPunct="1"/>
            <a:endParaRPr lang="en-US" sz="3200" dirty="0">
              <a:latin typeface="Avenir Book"/>
            </a:endParaRPr>
          </a:p>
          <a:p>
            <a:pPr eaLnBrk="1" hangingPunct="1"/>
            <a:r>
              <a:rPr lang="en-US" sz="3200" dirty="0">
                <a:latin typeface="Avenir Book"/>
              </a:rPr>
              <a:t>	</a:t>
            </a:r>
            <a:r>
              <a:rPr lang="en-US" sz="3200" dirty="0" err="1" smtClean="0">
                <a:latin typeface="Avenir Book"/>
              </a:rPr>
              <a:t>equilbrium</a:t>
            </a:r>
            <a:endParaRPr lang="en-US" sz="3200" dirty="0">
              <a:latin typeface="Avenir Book"/>
            </a:endParaRPr>
          </a:p>
          <a:p>
            <a:pPr eaLnBrk="1" hangingPunct="1"/>
            <a:r>
              <a:rPr lang="en-US" sz="3200" dirty="0" smtClean="0">
                <a:latin typeface="Avenir Book"/>
              </a:rPr>
              <a:t>	stability</a:t>
            </a:r>
          </a:p>
          <a:p>
            <a:pPr eaLnBrk="1" hangingPunct="1"/>
            <a:r>
              <a:rPr lang="en-US" sz="3200" dirty="0">
                <a:latin typeface="Avenir Book"/>
              </a:rPr>
              <a:t>	</a:t>
            </a:r>
            <a:r>
              <a:rPr lang="en-US" sz="3200" dirty="0" smtClean="0">
                <a:latin typeface="Avenir Book"/>
              </a:rPr>
              <a:t>"demographic" stochasticity</a:t>
            </a:r>
            <a:endParaRPr lang="en-US" sz="3200" dirty="0">
              <a:latin typeface="Avenir Book"/>
            </a:endParaRPr>
          </a:p>
        </p:txBody>
      </p:sp>
      <p:sp>
        <p:nvSpPr>
          <p:cNvPr id="4" name="Text Box 7"/>
          <p:cNvSpPr txBox="1">
            <a:spLocks noChangeArrowheads="1"/>
          </p:cNvSpPr>
          <p:nvPr/>
        </p:nvSpPr>
        <p:spPr bwMode="auto">
          <a:xfrm>
            <a:off x="0" y="-1783"/>
            <a:ext cx="8394700" cy="58477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dirty="0" err="1" smtClean="0">
                <a:solidFill>
                  <a:srgbClr val="376092"/>
                </a:solidFill>
                <a:latin typeface="Avenir Book"/>
              </a:rPr>
              <a:t>Levins</a:t>
            </a:r>
            <a:r>
              <a:rPr lang="en-US" sz="3200" dirty="0" smtClean="0">
                <a:solidFill>
                  <a:srgbClr val="376092"/>
                </a:solidFill>
                <a:latin typeface="Avenir Book"/>
              </a:rPr>
              <a:t>' model:</a:t>
            </a:r>
          </a:p>
        </p:txBody>
      </p:sp>
    </p:spTree>
    <p:extLst>
      <p:ext uri="{BB962C8B-B14F-4D97-AF65-F5344CB8AC3E}">
        <p14:creationId xmlns:p14="http://schemas.microsoft.com/office/powerpoint/2010/main" val="38867192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dissolve">
                                      <p:cBhvr>
                                        <p:cTn id="12" dur="500"/>
                                        <p:tgtEl>
                                          <p:spTgt spid="81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animEffect transition="in" filter="dissolve">
                                      <p:cBhvr>
                                        <p:cTn id="17" dur="500"/>
                                        <p:tgtEl>
                                          <p:spTgt spid="819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95">
                                            <p:txEl>
                                              <p:pRg st="4" end="4"/>
                                            </p:txEl>
                                          </p:spTgt>
                                        </p:tgtEl>
                                        <p:attrNameLst>
                                          <p:attrName>style.visibility</p:attrName>
                                        </p:attrNameLst>
                                      </p:cBhvr>
                                      <p:to>
                                        <p:strVal val="visible"/>
                                      </p:to>
                                    </p:set>
                                    <p:animEffect transition="in" filter="dissolve">
                                      <p:cBhvr>
                                        <p:cTn id="22"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76250" y="81121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243" name="Text Box 7"/>
          <p:cNvSpPr txBox="1">
            <a:spLocks noChangeArrowheads="1"/>
          </p:cNvSpPr>
          <p:nvPr/>
        </p:nvSpPr>
        <p:spPr bwMode="auto">
          <a:xfrm>
            <a:off x="381000" y="2209800"/>
            <a:ext cx="8394700" cy="58477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dirty="0" smtClean="0">
                <a:solidFill>
                  <a:srgbClr val="376092"/>
                </a:solidFill>
                <a:latin typeface="Avenir Book"/>
              </a:rPr>
              <a:t>Vary the extinction rate</a:t>
            </a:r>
          </a:p>
        </p:txBody>
      </p:sp>
    </p:spTree>
    <p:extLst>
      <p:ext uri="{BB962C8B-B14F-4D97-AF65-F5344CB8AC3E}">
        <p14:creationId xmlns:p14="http://schemas.microsoft.com/office/powerpoint/2010/main" val="13243458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3733800" y="5638800"/>
            <a:ext cx="3657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latin typeface="Geneva"/>
                <a:cs typeface="Geneva"/>
              </a:rPr>
              <a:t>Proportion occupied, P</a:t>
            </a:r>
            <a:endParaRPr lang="en-US" dirty="0">
              <a:latin typeface="Geneva"/>
              <a:cs typeface="Geneva"/>
            </a:endParaRPr>
          </a:p>
        </p:txBody>
      </p:sp>
      <p:sp>
        <p:nvSpPr>
          <p:cNvPr id="4" name="Text Box 7"/>
          <p:cNvSpPr txBox="1">
            <a:spLocks noChangeArrowheads="1"/>
          </p:cNvSpPr>
          <p:nvPr/>
        </p:nvSpPr>
        <p:spPr bwMode="auto">
          <a:xfrm>
            <a:off x="0" y="-1783"/>
            <a:ext cx="8394700" cy="58477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dirty="0" err="1" smtClean="0">
                <a:solidFill>
                  <a:srgbClr val="376092"/>
                </a:solidFill>
                <a:latin typeface="Avenir Book"/>
              </a:rPr>
              <a:t>Levins</a:t>
            </a:r>
            <a:r>
              <a:rPr lang="en-US" sz="3200" dirty="0" smtClean="0">
                <a:solidFill>
                  <a:srgbClr val="376092"/>
                </a:solidFill>
                <a:latin typeface="Avenir Book"/>
              </a:rPr>
              <a:t>' model:</a:t>
            </a:r>
          </a:p>
        </p:txBody>
      </p:sp>
      <p:grpSp>
        <p:nvGrpSpPr>
          <p:cNvPr id="9" name="Group 8"/>
          <p:cNvGrpSpPr/>
          <p:nvPr/>
        </p:nvGrpSpPr>
        <p:grpSpPr>
          <a:xfrm>
            <a:off x="2057400" y="1371600"/>
            <a:ext cx="6096000" cy="3886200"/>
            <a:chOff x="2057400" y="1371600"/>
            <a:chExt cx="6096000" cy="3886200"/>
          </a:xfrm>
        </p:grpSpPr>
        <p:cxnSp>
          <p:nvCxnSpPr>
            <p:cNvPr id="6" name="Straight Connector 5"/>
            <p:cNvCxnSpPr/>
            <p:nvPr/>
          </p:nvCxnSpPr>
          <p:spPr>
            <a:xfrm>
              <a:off x="2057400" y="1371600"/>
              <a:ext cx="0" cy="38862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2057400" y="5257800"/>
              <a:ext cx="60960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13" name="Rectangle 5"/>
          <p:cNvSpPr>
            <a:spLocks noChangeArrowheads="1"/>
          </p:cNvSpPr>
          <p:nvPr/>
        </p:nvSpPr>
        <p:spPr bwMode="auto">
          <a:xfrm rot="16200000">
            <a:off x="-454967" y="2893368"/>
            <a:ext cx="3657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latin typeface="Geneva"/>
                <a:cs typeface="Geneva"/>
              </a:rPr>
              <a:t>Rate, </a:t>
            </a:r>
            <a:r>
              <a:rPr lang="en-US" dirty="0" err="1" smtClean="0">
                <a:latin typeface="Geneva"/>
                <a:cs typeface="Geneva"/>
              </a:rPr>
              <a:t>cP</a:t>
            </a:r>
            <a:r>
              <a:rPr lang="en-US" dirty="0" smtClean="0">
                <a:latin typeface="Geneva"/>
                <a:cs typeface="Geneva"/>
              </a:rPr>
              <a:t>(1-P) or </a:t>
            </a:r>
            <a:r>
              <a:rPr lang="en-US" dirty="0" err="1" smtClean="0">
                <a:latin typeface="Geneva"/>
                <a:cs typeface="Geneva"/>
              </a:rPr>
              <a:t>mP</a:t>
            </a:r>
            <a:endParaRPr lang="en-US" dirty="0">
              <a:latin typeface="Geneva"/>
              <a:cs typeface="Geneva"/>
            </a:endParaRPr>
          </a:p>
        </p:txBody>
      </p:sp>
      <p:sp>
        <p:nvSpPr>
          <p:cNvPr id="14" name="Arc 29"/>
          <p:cNvSpPr>
            <a:spLocks noChangeAspect="1"/>
          </p:cNvSpPr>
          <p:nvPr/>
        </p:nvSpPr>
        <p:spPr bwMode="auto">
          <a:xfrm rot="16200000" flipV="1">
            <a:off x="2719054" y="1314253"/>
            <a:ext cx="4724398" cy="6019799"/>
          </a:xfrm>
          <a:custGeom>
            <a:avLst/>
            <a:gdLst>
              <a:gd name="T0" fmla="*/ 552 w 21600"/>
              <a:gd name="T1" fmla="*/ 0 h 41209"/>
              <a:gd name="T2" fmla="*/ 543 w 21600"/>
              <a:gd name="T3" fmla="*/ 2448 h 41209"/>
              <a:gd name="T4" fmla="*/ 0 w 21600"/>
              <a:gd name="T5" fmla="*/ 1223 h 41209"/>
              <a:gd name="T6" fmla="*/ 0 60000 65536"/>
              <a:gd name="T7" fmla="*/ 0 60000 65536"/>
              <a:gd name="T8" fmla="*/ 0 60000 65536"/>
              <a:gd name="T9" fmla="*/ 0 w 21600"/>
              <a:gd name="T10" fmla="*/ 0 h 41209"/>
              <a:gd name="T11" fmla="*/ 21600 w 21600"/>
              <a:gd name="T12" fmla="*/ 41209 h 41209"/>
            </a:gdLst>
            <a:ahLst/>
            <a:cxnLst>
              <a:cxn ang="T6">
                <a:pos x="T0" y="T1"/>
              </a:cxn>
              <a:cxn ang="T7">
                <a:pos x="T2" y="T3"/>
              </a:cxn>
              <a:cxn ang="T8">
                <a:pos x="T4" y="T5"/>
              </a:cxn>
            </a:cxnLst>
            <a:rect l="T9" t="T10" r="T11" b="T12"/>
            <a:pathLst>
              <a:path w="21600" h="41209" fill="none" extrusionOk="0">
                <a:moveTo>
                  <a:pt x="6537" y="-1"/>
                </a:moveTo>
                <a:cubicBezTo>
                  <a:pt x="15506" y="2848"/>
                  <a:pt x="21600" y="11175"/>
                  <a:pt x="21600" y="20587"/>
                </a:cubicBezTo>
                <a:cubicBezTo>
                  <a:pt x="21600" y="30041"/>
                  <a:pt x="15451" y="38397"/>
                  <a:pt x="6425" y="41209"/>
                </a:cubicBezTo>
              </a:path>
              <a:path w="21600" h="41209" stroke="0" extrusionOk="0">
                <a:moveTo>
                  <a:pt x="6537" y="-1"/>
                </a:moveTo>
                <a:cubicBezTo>
                  <a:pt x="15506" y="2848"/>
                  <a:pt x="21600" y="11175"/>
                  <a:pt x="21600" y="20587"/>
                </a:cubicBezTo>
                <a:cubicBezTo>
                  <a:pt x="21600" y="30041"/>
                  <a:pt x="15451" y="38397"/>
                  <a:pt x="6425" y="41209"/>
                </a:cubicBezTo>
                <a:lnTo>
                  <a:pt x="0" y="20587"/>
                </a:lnTo>
                <a:close/>
              </a:path>
            </a:pathLst>
          </a:custGeom>
          <a:noFill/>
          <a:ln w="38100" cmpd="sng">
            <a:solidFill>
              <a:srgbClr val="0000FF"/>
            </a:solidFill>
            <a:prstDash val="solid"/>
            <a:round/>
            <a:headEnd/>
            <a:tailEnd/>
          </a:ln>
        </p:spPr>
        <p:txBody>
          <a:bodyPr wrap="none" anchor="ctr"/>
          <a:lstStyle/>
          <a:p>
            <a:endParaRPr lang="en-US"/>
          </a:p>
        </p:txBody>
      </p:sp>
      <p:cxnSp>
        <p:nvCxnSpPr>
          <p:cNvPr id="12" name="Straight Connector 11"/>
          <p:cNvCxnSpPr/>
          <p:nvPr/>
        </p:nvCxnSpPr>
        <p:spPr>
          <a:xfrm flipV="1">
            <a:off x="2057400" y="3429000"/>
            <a:ext cx="5943600" cy="182880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4876800" y="990600"/>
            <a:ext cx="3032050" cy="461665"/>
          </a:xfrm>
          <a:prstGeom prst="rect">
            <a:avLst/>
          </a:prstGeom>
        </p:spPr>
        <p:txBody>
          <a:bodyPr wrap="none">
            <a:spAutoFit/>
          </a:bodyPr>
          <a:lstStyle/>
          <a:p>
            <a:pPr eaLnBrk="1" hangingPunct="1"/>
            <a:r>
              <a:rPr lang="en-US" dirty="0" err="1">
                <a:latin typeface="Avenir Book"/>
              </a:rPr>
              <a:t>dP</a:t>
            </a:r>
            <a:r>
              <a:rPr lang="en-US" dirty="0">
                <a:latin typeface="Avenir Book"/>
              </a:rPr>
              <a:t>/</a:t>
            </a:r>
            <a:r>
              <a:rPr lang="en-US" dirty="0" err="1">
                <a:latin typeface="Avenir Book"/>
              </a:rPr>
              <a:t>dt</a:t>
            </a:r>
            <a:r>
              <a:rPr lang="en-US" dirty="0">
                <a:latin typeface="Avenir Book"/>
              </a:rPr>
              <a:t> = </a:t>
            </a:r>
            <a:r>
              <a:rPr lang="en-US" dirty="0" err="1">
                <a:solidFill>
                  <a:srgbClr val="0000FF"/>
                </a:solidFill>
                <a:latin typeface="Avenir Book"/>
              </a:rPr>
              <a:t>c</a:t>
            </a:r>
            <a:r>
              <a:rPr lang="en-US" dirty="0" err="1" smtClean="0">
                <a:solidFill>
                  <a:srgbClr val="0000FF"/>
                </a:solidFill>
                <a:latin typeface="Avenir Book"/>
              </a:rPr>
              <a:t>P</a:t>
            </a:r>
            <a:r>
              <a:rPr lang="en-US" dirty="0">
                <a:solidFill>
                  <a:srgbClr val="0000FF"/>
                </a:solidFill>
                <a:latin typeface="Avenir Book"/>
              </a:rPr>
              <a:t>(1-P)</a:t>
            </a:r>
            <a:r>
              <a:rPr lang="en-US" dirty="0">
                <a:latin typeface="Avenir Book"/>
              </a:rPr>
              <a:t> - </a:t>
            </a:r>
            <a:r>
              <a:rPr lang="en-US" dirty="0" err="1" smtClean="0">
                <a:solidFill>
                  <a:srgbClr val="FF0000"/>
                </a:solidFill>
                <a:latin typeface="Avenir Book"/>
              </a:rPr>
              <a:t>mP</a:t>
            </a:r>
            <a:endParaRPr lang="en-US" dirty="0">
              <a:solidFill>
                <a:srgbClr val="FF0000"/>
              </a:solidFill>
              <a:latin typeface="Avenir Book"/>
            </a:endParaRPr>
          </a:p>
        </p:txBody>
      </p:sp>
      <p:cxnSp>
        <p:nvCxnSpPr>
          <p:cNvPr id="16" name="Straight Connector 15"/>
          <p:cNvCxnSpPr/>
          <p:nvPr/>
        </p:nvCxnSpPr>
        <p:spPr>
          <a:xfrm flipV="1">
            <a:off x="2057400" y="1295400"/>
            <a:ext cx="3962400" cy="396240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2057400" y="5181600"/>
            <a:ext cx="6172200" cy="7620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2057400" y="1295400"/>
            <a:ext cx="457200" cy="396240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029114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76250" y="81121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243" name="Text Box 7"/>
          <p:cNvSpPr txBox="1">
            <a:spLocks noChangeArrowheads="1"/>
          </p:cNvSpPr>
          <p:nvPr/>
        </p:nvSpPr>
        <p:spPr bwMode="auto">
          <a:xfrm>
            <a:off x="381000" y="2209800"/>
            <a:ext cx="8394700" cy="58477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dirty="0" smtClean="0">
                <a:solidFill>
                  <a:srgbClr val="376092"/>
                </a:solidFill>
                <a:latin typeface="Avenir Book"/>
              </a:rPr>
              <a:t>Do some math…</a:t>
            </a:r>
          </a:p>
        </p:txBody>
      </p:sp>
    </p:spTree>
    <p:extLst>
      <p:ext uri="{BB962C8B-B14F-4D97-AF65-F5344CB8AC3E}">
        <p14:creationId xmlns:p14="http://schemas.microsoft.com/office/powerpoint/2010/main" val="6739302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476250" y="81121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195" name="Text Box 6"/>
          <p:cNvSpPr txBox="1">
            <a:spLocks noChangeArrowheads="1"/>
          </p:cNvSpPr>
          <p:nvPr/>
        </p:nvSpPr>
        <p:spPr bwMode="auto">
          <a:xfrm>
            <a:off x="228600" y="1143000"/>
            <a:ext cx="8915400" cy="5509200"/>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dirty="0" smtClean="0">
                <a:latin typeface="Avenir Book"/>
              </a:rPr>
              <a:t>E.g., equilibrium:</a:t>
            </a:r>
          </a:p>
          <a:p>
            <a:pPr eaLnBrk="1" hangingPunct="1"/>
            <a:endParaRPr lang="en-US" sz="3200" dirty="0" smtClean="0">
              <a:latin typeface="Avenir Book"/>
            </a:endParaRPr>
          </a:p>
          <a:p>
            <a:pPr eaLnBrk="1" hangingPunct="1"/>
            <a:r>
              <a:rPr lang="en-US" sz="3200" dirty="0" err="1" smtClean="0">
                <a:latin typeface="Avenir Book"/>
              </a:rPr>
              <a:t>dP</a:t>
            </a:r>
            <a:r>
              <a:rPr lang="en-US" sz="3200" dirty="0" smtClean="0">
                <a:latin typeface="Avenir Book"/>
              </a:rPr>
              <a:t>/</a:t>
            </a:r>
            <a:r>
              <a:rPr lang="en-US" sz="3200" dirty="0" err="1" smtClean="0">
                <a:latin typeface="Avenir Book"/>
              </a:rPr>
              <a:t>dt</a:t>
            </a:r>
            <a:r>
              <a:rPr lang="en-US" sz="3200" dirty="0" smtClean="0">
                <a:latin typeface="Avenir Book"/>
              </a:rPr>
              <a:t> = 0</a:t>
            </a:r>
          </a:p>
          <a:p>
            <a:pPr eaLnBrk="1" hangingPunct="1"/>
            <a:endParaRPr lang="en-US" sz="3200" dirty="0">
              <a:latin typeface="Avenir Book"/>
            </a:endParaRPr>
          </a:p>
          <a:p>
            <a:pPr eaLnBrk="1" hangingPunct="1"/>
            <a:r>
              <a:rPr lang="en-US" sz="3200" dirty="0">
                <a:latin typeface="Avenir Book"/>
              </a:rPr>
              <a:t>	</a:t>
            </a:r>
            <a:r>
              <a:rPr lang="en-US" sz="3200" dirty="0" err="1" smtClean="0">
                <a:latin typeface="Avenir Book"/>
              </a:rPr>
              <a:t>cP</a:t>
            </a:r>
            <a:r>
              <a:rPr lang="en-US" sz="3200" dirty="0" smtClean="0">
                <a:latin typeface="Avenir Book"/>
              </a:rPr>
              <a:t>(1-P) = </a:t>
            </a:r>
            <a:r>
              <a:rPr lang="en-US" sz="3200" dirty="0" err="1" smtClean="0">
                <a:latin typeface="Avenir Book"/>
              </a:rPr>
              <a:t>mP</a:t>
            </a:r>
            <a:endParaRPr lang="en-US" sz="3200" dirty="0">
              <a:latin typeface="Avenir Book"/>
            </a:endParaRPr>
          </a:p>
          <a:p>
            <a:pPr eaLnBrk="1" hangingPunct="1"/>
            <a:r>
              <a:rPr lang="en-US" sz="3200" dirty="0" smtClean="0">
                <a:latin typeface="Avenir Book"/>
              </a:rPr>
              <a:t>	</a:t>
            </a:r>
          </a:p>
          <a:p>
            <a:pPr eaLnBrk="1" hangingPunct="1"/>
            <a:r>
              <a:rPr lang="en-US" sz="3200" dirty="0">
                <a:latin typeface="Avenir Book"/>
              </a:rPr>
              <a:t>	</a:t>
            </a:r>
            <a:r>
              <a:rPr lang="en-US" sz="3200" dirty="0" smtClean="0">
                <a:latin typeface="Avenir Book"/>
              </a:rPr>
              <a:t>P* = 1 – m/c    (if c&gt;m)</a:t>
            </a:r>
          </a:p>
          <a:p>
            <a:pPr eaLnBrk="1" hangingPunct="1"/>
            <a:r>
              <a:rPr lang="en-US" sz="3200" dirty="0">
                <a:latin typeface="Avenir Book"/>
              </a:rPr>
              <a:t>	</a:t>
            </a:r>
            <a:r>
              <a:rPr lang="en-US" sz="3200" dirty="0" smtClean="0">
                <a:latin typeface="Avenir Book"/>
              </a:rPr>
              <a:t>else</a:t>
            </a:r>
          </a:p>
          <a:p>
            <a:pPr eaLnBrk="1" hangingPunct="1"/>
            <a:r>
              <a:rPr lang="en-US" sz="3200" dirty="0" smtClean="0">
                <a:latin typeface="Avenir Book"/>
              </a:rPr>
              <a:t>	P* = 0             (if m&gt;c)</a:t>
            </a:r>
          </a:p>
          <a:p>
            <a:pPr eaLnBrk="1" hangingPunct="1"/>
            <a:endParaRPr lang="en-US" sz="3200" dirty="0" smtClean="0">
              <a:latin typeface="Avenir Book"/>
            </a:endParaRPr>
          </a:p>
          <a:p>
            <a:pPr eaLnBrk="1" hangingPunct="1"/>
            <a:r>
              <a:rPr lang="en-US" sz="3200" dirty="0" smtClean="0">
                <a:latin typeface="Avenir Book"/>
              </a:rPr>
              <a:t>[Agrees with our graphical approach]</a:t>
            </a:r>
          </a:p>
        </p:txBody>
      </p:sp>
      <p:sp>
        <p:nvSpPr>
          <p:cNvPr id="4" name="Text Box 7"/>
          <p:cNvSpPr txBox="1">
            <a:spLocks noChangeArrowheads="1"/>
          </p:cNvSpPr>
          <p:nvPr/>
        </p:nvSpPr>
        <p:spPr bwMode="auto">
          <a:xfrm>
            <a:off x="0" y="-1783"/>
            <a:ext cx="8394700" cy="58477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dirty="0" err="1" smtClean="0">
                <a:solidFill>
                  <a:srgbClr val="376092"/>
                </a:solidFill>
                <a:latin typeface="Avenir Book"/>
              </a:rPr>
              <a:t>Levins</a:t>
            </a:r>
            <a:r>
              <a:rPr lang="en-US" sz="3200" dirty="0" smtClean="0">
                <a:solidFill>
                  <a:srgbClr val="376092"/>
                </a:solidFill>
                <a:latin typeface="Avenir Book"/>
              </a:rPr>
              <a:t>' model:</a:t>
            </a:r>
          </a:p>
        </p:txBody>
      </p:sp>
    </p:spTree>
    <p:extLst>
      <p:ext uri="{BB962C8B-B14F-4D97-AF65-F5344CB8AC3E}">
        <p14:creationId xmlns:p14="http://schemas.microsoft.com/office/powerpoint/2010/main" val="9887334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dissolve">
                                      <p:cBhvr>
                                        <p:cTn id="12" dur="500"/>
                                        <p:tgtEl>
                                          <p:spTgt spid="81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5">
                                            <p:txEl>
                                              <p:pRg st="4" end="4"/>
                                            </p:txEl>
                                          </p:spTgt>
                                        </p:tgtEl>
                                        <p:attrNameLst>
                                          <p:attrName>style.visibility</p:attrName>
                                        </p:attrNameLst>
                                      </p:cBhvr>
                                      <p:to>
                                        <p:strVal val="visible"/>
                                      </p:to>
                                    </p:set>
                                    <p:animEffect transition="in" filter="dissolve">
                                      <p:cBhvr>
                                        <p:cTn id="17" dur="500"/>
                                        <p:tgtEl>
                                          <p:spTgt spid="819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95">
                                            <p:txEl>
                                              <p:pRg st="5" end="5"/>
                                            </p:txEl>
                                          </p:spTgt>
                                        </p:tgtEl>
                                        <p:attrNameLst>
                                          <p:attrName>style.visibility</p:attrName>
                                        </p:attrNameLst>
                                      </p:cBhvr>
                                      <p:to>
                                        <p:strVal val="visible"/>
                                      </p:to>
                                    </p:set>
                                    <p:animEffect transition="in" filter="dissolve">
                                      <p:cBhvr>
                                        <p:cTn id="22" dur="500"/>
                                        <p:tgtEl>
                                          <p:spTgt spid="819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195">
                                            <p:txEl>
                                              <p:pRg st="6" end="6"/>
                                            </p:txEl>
                                          </p:spTgt>
                                        </p:tgtEl>
                                        <p:attrNameLst>
                                          <p:attrName>style.visibility</p:attrName>
                                        </p:attrNameLst>
                                      </p:cBhvr>
                                      <p:to>
                                        <p:strVal val="visible"/>
                                      </p:to>
                                    </p:set>
                                    <p:animEffect transition="in" filter="dissolve">
                                      <p:cBhvr>
                                        <p:cTn id="27" dur="500"/>
                                        <p:tgtEl>
                                          <p:spTgt spid="819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195">
                                            <p:txEl>
                                              <p:pRg st="7" end="7"/>
                                            </p:txEl>
                                          </p:spTgt>
                                        </p:tgtEl>
                                        <p:attrNameLst>
                                          <p:attrName>style.visibility</p:attrName>
                                        </p:attrNameLst>
                                      </p:cBhvr>
                                      <p:to>
                                        <p:strVal val="visible"/>
                                      </p:to>
                                    </p:set>
                                    <p:animEffect transition="in" filter="dissolve">
                                      <p:cBhvr>
                                        <p:cTn id="32" dur="500"/>
                                        <p:tgtEl>
                                          <p:spTgt spid="819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195">
                                            <p:txEl>
                                              <p:pRg st="8" end="8"/>
                                            </p:txEl>
                                          </p:spTgt>
                                        </p:tgtEl>
                                        <p:attrNameLst>
                                          <p:attrName>style.visibility</p:attrName>
                                        </p:attrNameLst>
                                      </p:cBhvr>
                                      <p:to>
                                        <p:strVal val="visible"/>
                                      </p:to>
                                    </p:set>
                                    <p:animEffect transition="in" filter="dissolve">
                                      <p:cBhvr>
                                        <p:cTn id="37" dur="500"/>
                                        <p:tgtEl>
                                          <p:spTgt spid="819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195">
                                            <p:txEl>
                                              <p:pRg st="10" end="10"/>
                                            </p:txEl>
                                          </p:spTgt>
                                        </p:tgtEl>
                                        <p:attrNameLst>
                                          <p:attrName>style.visibility</p:attrName>
                                        </p:attrNameLst>
                                      </p:cBhvr>
                                      <p:to>
                                        <p:strVal val="visible"/>
                                      </p:to>
                                    </p:set>
                                    <p:animEffect transition="in" filter="dissolve">
                                      <p:cBhvr>
                                        <p:cTn id="42" dur="500"/>
                                        <p:tgtEl>
                                          <p:spTgt spid="81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476250" y="81121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195" name="Text Box 6"/>
          <p:cNvSpPr txBox="1">
            <a:spLocks noChangeArrowheads="1"/>
          </p:cNvSpPr>
          <p:nvPr/>
        </p:nvSpPr>
        <p:spPr bwMode="auto">
          <a:xfrm>
            <a:off x="228600" y="1143000"/>
            <a:ext cx="9906000" cy="3539430"/>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dirty="0" smtClean="0">
                <a:latin typeface="Avenir Book"/>
              </a:rPr>
              <a:t>Implications:</a:t>
            </a:r>
          </a:p>
          <a:p>
            <a:pPr eaLnBrk="1" hangingPunct="1"/>
            <a:endParaRPr lang="en-US" sz="3200" dirty="0">
              <a:latin typeface="Avenir Book"/>
            </a:endParaRPr>
          </a:p>
          <a:p>
            <a:pPr eaLnBrk="1" hangingPunct="1"/>
            <a:r>
              <a:rPr lang="en-US" sz="3200" dirty="0" smtClean="0">
                <a:latin typeface="Avenir Book"/>
              </a:rPr>
              <a:t>	1) Interpretation of local extinctions</a:t>
            </a:r>
          </a:p>
          <a:p>
            <a:pPr eaLnBrk="1" hangingPunct="1"/>
            <a:endParaRPr lang="en-US" sz="3200" dirty="0" smtClean="0">
              <a:latin typeface="Avenir Book"/>
            </a:endParaRPr>
          </a:p>
          <a:p>
            <a:pPr eaLnBrk="1" hangingPunct="1"/>
            <a:endParaRPr lang="en-US" sz="3200" dirty="0">
              <a:latin typeface="Avenir Book"/>
            </a:endParaRPr>
          </a:p>
          <a:p>
            <a:pPr eaLnBrk="1" hangingPunct="1"/>
            <a:r>
              <a:rPr lang="en-US" sz="3200" dirty="0" smtClean="0">
                <a:latin typeface="Avenir Book"/>
              </a:rPr>
              <a:t>	2) Conservation biology</a:t>
            </a:r>
          </a:p>
          <a:p>
            <a:pPr eaLnBrk="1" hangingPunct="1"/>
            <a:endParaRPr lang="en-US" sz="3200" dirty="0" smtClean="0">
              <a:latin typeface="Avenir Book"/>
            </a:endParaRPr>
          </a:p>
        </p:txBody>
      </p:sp>
      <p:sp>
        <p:nvSpPr>
          <p:cNvPr id="4" name="Text Box 7"/>
          <p:cNvSpPr txBox="1">
            <a:spLocks noChangeArrowheads="1"/>
          </p:cNvSpPr>
          <p:nvPr/>
        </p:nvSpPr>
        <p:spPr bwMode="auto">
          <a:xfrm>
            <a:off x="0" y="-1783"/>
            <a:ext cx="8394700" cy="58477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dirty="0" err="1" smtClean="0">
                <a:solidFill>
                  <a:srgbClr val="376092"/>
                </a:solidFill>
                <a:latin typeface="Avenir Book"/>
              </a:rPr>
              <a:t>Levins</a:t>
            </a:r>
            <a:r>
              <a:rPr lang="en-US" sz="3200" dirty="0" smtClean="0">
                <a:solidFill>
                  <a:srgbClr val="376092"/>
                </a:solidFill>
                <a:latin typeface="Avenir Book"/>
              </a:rPr>
              <a:t>' model:</a:t>
            </a:r>
          </a:p>
        </p:txBody>
      </p:sp>
    </p:spTree>
    <p:extLst>
      <p:ext uri="{BB962C8B-B14F-4D97-AF65-F5344CB8AC3E}">
        <p14:creationId xmlns:p14="http://schemas.microsoft.com/office/powerpoint/2010/main" val="23709139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dissolve">
                                      <p:cBhvr>
                                        <p:cTn id="12" dur="500"/>
                                        <p:tgtEl>
                                          <p:spTgt spid="81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5">
                                            <p:txEl>
                                              <p:pRg st="5" end="5"/>
                                            </p:txEl>
                                          </p:spTgt>
                                        </p:tgtEl>
                                        <p:attrNameLst>
                                          <p:attrName>style.visibility</p:attrName>
                                        </p:attrNameLst>
                                      </p:cBhvr>
                                      <p:to>
                                        <p:strVal val="visible"/>
                                      </p:to>
                                    </p:set>
                                    <p:animEffect transition="in" filter="dissolve">
                                      <p:cBhvr>
                                        <p:cTn id="17" dur="5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476250" y="81121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195" name="Text Box 6"/>
          <p:cNvSpPr txBox="1">
            <a:spLocks noChangeArrowheads="1"/>
          </p:cNvSpPr>
          <p:nvPr/>
        </p:nvSpPr>
        <p:spPr bwMode="auto">
          <a:xfrm>
            <a:off x="228600" y="1143000"/>
            <a:ext cx="9906000" cy="1569660"/>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dirty="0" smtClean="0">
                <a:latin typeface="Avenir Book"/>
              </a:rPr>
              <a:t>1) Amphibian declines</a:t>
            </a:r>
          </a:p>
          <a:p>
            <a:pPr eaLnBrk="1" hangingPunct="1"/>
            <a:endParaRPr lang="en-US" sz="3200" dirty="0">
              <a:latin typeface="Avenir Book"/>
            </a:endParaRPr>
          </a:p>
          <a:p>
            <a:pPr eaLnBrk="1" hangingPunct="1"/>
            <a:r>
              <a:rPr lang="en-US" sz="3200" dirty="0" smtClean="0">
                <a:latin typeface="Avenir Book"/>
              </a:rPr>
              <a:t>	</a:t>
            </a:r>
          </a:p>
        </p:txBody>
      </p:sp>
      <p:sp>
        <p:nvSpPr>
          <p:cNvPr id="4" name="Text Box 7"/>
          <p:cNvSpPr txBox="1">
            <a:spLocks noChangeArrowheads="1"/>
          </p:cNvSpPr>
          <p:nvPr/>
        </p:nvSpPr>
        <p:spPr bwMode="auto">
          <a:xfrm>
            <a:off x="0" y="-1783"/>
            <a:ext cx="8394700" cy="58477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dirty="0" smtClean="0">
                <a:solidFill>
                  <a:srgbClr val="376092"/>
                </a:solidFill>
                <a:latin typeface="Avenir Book"/>
              </a:rPr>
              <a:t>Discussion:</a:t>
            </a:r>
          </a:p>
        </p:txBody>
      </p:sp>
      <p:pic>
        <p:nvPicPr>
          <p:cNvPr id="2" name="Picture 1"/>
          <p:cNvPicPr>
            <a:picLocks noChangeAspect="1"/>
          </p:cNvPicPr>
          <p:nvPr/>
        </p:nvPicPr>
        <p:blipFill>
          <a:blip r:embed="rId2"/>
          <a:stretch>
            <a:fillRect/>
          </a:stretch>
        </p:blipFill>
        <p:spPr>
          <a:xfrm>
            <a:off x="152400" y="2387600"/>
            <a:ext cx="5434215" cy="4165600"/>
          </a:xfrm>
          <a:prstGeom prst="rect">
            <a:avLst/>
          </a:prstGeom>
        </p:spPr>
      </p:pic>
      <p:pic>
        <p:nvPicPr>
          <p:cNvPr id="3" name="Picture 2"/>
          <p:cNvPicPr>
            <a:picLocks noChangeAspect="1"/>
          </p:cNvPicPr>
          <p:nvPr/>
        </p:nvPicPr>
        <p:blipFill>
          <a:blip r:embed="rId3"/>
          <a:stretch>
            <a:fillRect/>
          </a:stretch>
        </p:blipFill>
        <p:spPr>
          <a:xfrm>
            <a:off x="5029200" y="152400"/>
            <a:ext cx="3962400" cy="2674620"/>
          </a:xfrm>
          <a:prstGeom prst="rect">
            <a:avLst/>
          </a:prstGeom>
        </p:spPr>
      </p:pic>
      <p:sp>
        <p:nvSpPr>
          <p:cNvPr id="5" name="TextBox 4"/>
          <p:cNvSpPr txBox="1"/>
          <p:nvPr/>
        </p:nvSpPr>
        <p:spPr>
          <a:xfrm>
            <a:off x="5867400" y="3429000"/>
            <a:ext cx="3048000" cy="1200328"/>
          </a:xfrm>
          <a:prstGeom prst="rect">
            <a:avLst/>
          </a:prstGeom>
          <a:noFill/>
        </p:spPr>
        <p:txBody>
          <a:bodyPr wrap="square" rtlCol="0">
            <a:spAutoFit/>
          </a:bodyPr>
          <a:lstStyle/>
          <a:p>
            <a:r>
              <a:rPr lang="en-US" dirty="0" smtClean="0"/>
              <a:t>Established populations are declining</a:t>
            </a:r>
            <a:endParaRPr lang="en-US" dirty="0"/>
          </a:p>
        </p:txBody>
      </p:sp>
    </p:spTree>
    <p:extLst>
      <p:ext uri="{BB962C8B-B14F-4D97-AF65-F5344CB8AC3E}">
        <p14:creationId xmlns:p14="http://schemas.microsoft.com/office/powerpoint/2010/main" val="24090415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dissolve">
                                      <p:cBhvr>
                                        <p:cTn id="12"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476250" y="81121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195" name="Text Box 6"/>
          <p:cNvSpPr txBox="1">
            <a:spLocks noChangeArrowheads="1"/>
          </p:cNvSpPr>
          <p:nvPr/>
        </p:nvSpPr>
        <p:spPr bwMode="auto">
          <a:xfrm>
            <a:off x="228600" y="1143000"/>
            <a:ext cx="8763000" cy="5016757"/>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eaLnBrk="1" hangingPunct="1"/>
            <a:r>
              <a:rPr lang="en-US" sz="3200" dirty="0" smtClean="0">
                <a:latin typeface="Avenir Book"/>
              </a:rPr>
              <a:t>Assume:</a:t>
            </a:r>
          </a:p>
          <a:p>
            <a:pPr lvl="1" eaLnBrk="1" hangingPunct="1"/>
            <a:endParaRPr lang="en-US" sz="3200" dirty="0">
              <a:latin typeface="Avenir Book"/>
            </a:endParaRPr>
          </a:p>
          <a:p>
            <a:pPr marL="1371600" lvl="2" indent="-457200" eaLnBrk="1" hangingPunct="1">
              <a:buFont typeface="Arial"/>
              <a:buChar char="•"/>
            </a:pPr>
            <a:r>
              <a:rPr lang="en-US" sz="3200" dirty="0" smtClean="0">
                <a:latin typeface="Avenir Book"/>
              </a:rPr>
              <a:t>Developers are environmentally aware</a:t>
            </a:r>
          </a:p>
          <a:p>
            <a:pPr marL="1371600" lvl="2" indent="-457200" eaLnBrk="1" hangingPunct="1">
              <a:buFont typeface="Arial"/>
              <a:buChar char="•"/>
            </a:pPr>
            <a:r>
              <a:rPr lang="en-US" sz="3200" dirty="0" smtClean="0">
                <a:latin typeface="Avenir Book"/>
              </a:rPr>
              <a:t>Target non-occupied sites (to avoid impacts)</a:t>
            </a:r>
          </a:p>
          <a:p>
            <a:pPr marL="914400" lvl="2" indent="0" eaLnBrk="1" hangingPunct="1"/>
            <a:endParaRPr lang="en-US" sz="3200" dirty="0" smtClean="0">
              <a:latin typeface="Avenir Book"/>
            </a:endParaRPr>
          </a:p>
          <a:p>
            <a:pPr marL="514350" lvl="1" indent="0" eaLnBrk="1" hangingPunct="1"/>
            <a:r>
              <a:rPr lang="en-US" sz="3200" i="1" dirty="0" smtClean="0">
                <a:latin typeface="Avenir Book"/>
              </a:rPr>
              <a:t>What will be the implications (if these sites are part of a meta-population network)?</a:t>
            </a:r>
          </a:p>
          <a:p>
            <a:pPr lvl="1" eaLnBrk="1" hangingPunct="1"/>
            <a:endParaRPr lang="en-US" sz="3200" dirty="0" smtClean="0">
              <a:latin typeface="Avenir Book"/>
            </a:endParaRPr>
          </a:p>
          <a:p>
            <a:pPr eaLnBrk="1" hangingPunct="1"/>
            <a:endParaRPr lang="en-US" sz="3200" dirty="0" smtClean="0">
              <a:latin typeface="Avenir Book"/>
            </a:endParaRPr>
          </a:p>
        </p:txBody>
      </p:sp>
      <p:sp>
        <p:nvSpPr>
          <p:cNvPr id="4" name="Text Box 7"/>
          <p:cNvSpPr txBox="1">
            <a:spLocks noChangeArrowheads="1"/>
          </p:cNvSpPr>
          <p:nvPr/>
        </p:nvSpPr>
        <p:spPr bwMode="auto">
          <a:xfrm>
            <a:off x="0" y="-1783"/>
            <a:ext cx="8394700" cy="58477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dirty="0" smtClean="0">
                <a:solidFill>
                  <a:srgbClr val="376092"/>
                </a:solidFill>
                <a:latin typeface="Avenir Book"/>
              </a:rPr>
              <a:t>Discussion:</a:t>
            </a:r>
          </a:p>
        </p:txBody>
      </p:sp>
    </p:spTree>
    <p:extLst>
      <p:ext uri="{BB962C8B-B14F-4D97-AF65-F5344CB8AC3E}">
        <p14:creationId xmlns:p14="http://schemas.microsoft.com/office/powerpoint/2010/main" val="40026265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195">
                                            <p:txEl>
                                              <p:pRg st="2" end="2"/>
                                            </p:txEl>
                                          </p:spTgt>
                                        </p:tgtEl>
                                        <p:attrNameLst>
                                          <p:attrName>style.visibility</p:attrName>
                                        </p:attrNameLst>
                                      </p:cBhvr>
                                      <p:to>
                                        <p:strVal val="visible"/>
                                      </p:to>
                                    </p:set>
                                    <p:animEffect transition="in" filter="dissolve">
                                      <p:cBhvr>
                                        <p:cTn id="10" dur="500"/>
                                        <p:tgtEl>
                                          <p:spTgt spid="8195">
                                            <p:txEl>
                                              <p:pRg st="2" end="2"/>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195">
                                            <p:txEl>
                                              <p:pRg st="3" end="3"/>
                                            </p:txEl>
                                          </p:spTgt>
                                        </p:tgtEl>
                                        <p:attrNameLst>
                                          <p:attrName>style.visibility</p:attrName>
                                        </p:attrNameLst>
                                      </p:cBhvr>
                                      <p:to>
                                        <p:strVal val="visible"/>
                                      </p:to>
                                    </p:set>
                                    <p:animEffect transition="in" filter="dissolve">
                                      <p:cBhvr>
                                        <p:cTn id="13" dur="500"/>
                                        <p:tgtEl>
                                          <p:spTgt spid="8195">
                                            <p:txEl>
                                              <p:pRg st="3" end="3"/>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195">
                                            <p:txEl>
                                              <p:pRg st="5" end="5"/>
                                            </p:txEl>
                                          </p:spTgt>
                                        </p:tgtEl>
                                        <p:attrNameLst>
                                          <p:attrName>style.visibility</p:attrName>
                                        </p:attrNameLst>
                                      </p:cBhvr>
                                      <p:to>
                                        <p:strVal val="visible"/>
                                      </p:to>
                                    </p:set>
                                    <p:animEffect transition="in" filter="dissolve">
                                      <p:cBhvr>
                                        <p:cTn id="16" dur="5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476250" y="81121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195" name="Text Box 6"/>
          <p:cNvSpPr txBox="1">
            <a:spLocks noChangeArrowheads="1"/>
          </p:cNvSpPr>
          <p:nvPr/>
        </p:nvSpPr>
        <p:spPr bwMode="auto">
          <a:xfrm>
            <a:off x="228600" y="1683127"/>
            <a:ext cx="8915400" cy="4031873"/>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dirty="0" smtClean="0">
                <a:latin typeface="Avenir Book"/>
              </a:rPr>
              <a:t>E.g., equilibrium:</a:t>
            </a:r>
          </a:p>
          <a:p>
            <a:pPr eaLnBrk="1" hangingPunct="1"/>
            <a:endParaRPr lang="en-US" sz="3200" dirty="0" smtClean="0">
              <a:latin typeface="Avenir Book"/>
            </a:endParaRPr>
          </a:p>
          <a:p>
            <a:pPr eaLnBrk="1" hangingPunct="1"/>
            <a:r>
              <a:rPr lang="en-US" sz="3200" dirty="0" err="1" smtClean="0">
                <a:latin typeface="Avenir Book"/>
              </a:rPr>
              <a:t>dP</a:t>
            </a:r>
            <a:r>
              <a:rPr lang="en-US" sz="3200" dirty="0" smtClean="0">
                <a:latin typeface="Avenir Book"/>
              </a:rPr>
              <a:t>/</a:t>
            </a:r>
            <a:r>
              <a:rPr lang="en-US" sz="3200" dirty="0" err="1" smtClean="0">
                <a:latin typeface="Avenir Book"/>
              </a:rPr>
              <a:t>dt</a:t>
            </a:r>
            <a:r>
              <a:rPr lang="en-US" sz="3200" dirty="0" smtClean="0">
                <a:latin typeface="Avenir Book"/>
              </a:rPr>
              <a:t> = </a:t>
            </a:r>
            <a:r>
              <a:rPr lang="en-US" sz="3200" dirty="0" err="1" smtClean="0">
                <a:latin typeface="Avenir Book"/>
              </a:rPr>
              <a:t>cP</a:t>
            </a:r>
            <a:r>
              <a:rPr lang="en-US" sz="3200" dirty="0" smtClean="0">
                <a:latin typeface="Avenir Book"/>
              </a:rPr>
              <a:t>(1</a:t>
            </a:r>
            <a:r>
              <a:rPr lang="en-US" sz="3200" dirty="0" smtClean="0">
                <a:solidFill>
                  <a:srgbClr val="0000FF"/>
                </a:solidFill>
                <a:latin typeface="Avenir Book"/>
              </a:rPr>
              <a:t>-D</a:t>
            </a:r>
            <a:r>
              <a:rPr lang="en-US" sz="3200" dirty="0" smtClean="0">
                <a:latin typeface="Avenir Book"/>
              </a:rPr>
              <a:t>-P) - </a:t>
            </a:r>
            <a:r>
              <a:rPr lang="en-US" sz="3200" dirty="0" err="1" smtClean="0">
                <a:latin typeface="Avenir Book"/>
              </a:rPr>
              <a:t>mP</a:t>
            </a:r>
            <a:endParaRPr lang="en-US" sz="3200" dirty="0">
              <a:latin typeface="Avenir Book"/>
            </a:endParaRPr>
          </a:p>
          <a:p>
            <a:pPr eaLnBrk="1" hangingPunct="1"/>
            <a:r>
              <a:rPr lang="en-US" sz="3200" dirty="0" smtClean="0">
                <a:latin typeface="Avenir Book"/>
              </a:rPr>
              <a:t>	</a:t>
            </a:r>
          </a:p>
          <a:p>
            <a:pPr eaLnBrk="1" hangingPunct="1"/>
            <a:r>
              <a:rPr lang="en-US" sz="3200" dirty="0">
                <a:latin typeface="Avenir Book"/>
              </a:rPr>
              <a:t>	</a:t>
            </a:r>
            <a:r>
              <a:rPr lang="en-US" sz="3200" dirty="0" smtClean="0">
                <a:latin typeface="Avenir Book"/>
              </a:rPr>
              <a:t>D = the proportion of patches removed</a:t>
            </a:r>
          </a:p>
          <a:p>
            <a:pPr eaLnBrk="1" hangingPunct="1"/>
            <a:endParaRPr lang="en-US" sz="3200" dirty="0">
              <a:latin typeface="Avenir Book"/>
            </a:endParaRPr>
          </a:p>
          <a:p>
            <a:pPr eaLnBrk="1" hangingPunct="1"/>
            <a:r>
              <a:rPr lang="en-US" sz="3200" dirty="0" smtClean="0">
                <a:latin typeface="Avenir Book"/>
              </a:rPr>
              <a:t>Then</a:t>
            </a:r>
          </a:p>
          <a:p>
            <a:pPr eaLnBrk="1" hangingPunct="1"/>
            <a:r>
              <a:rPr lang="en-US" sz="3200" dirty="0" smtClean="0">
                <a:latin typeface="Avenir Book"/>
              </a:rPr>
              <a:t>	P* = 1 – m/c – </a:t>
            </a:r>
            <a:r>
              <a:rPr lang="en-US" sz="3200" dirty="0">
                <a:latin typeface="Avenir Book"/>
              </a:rPr>
              <a:t>D</a:t>
            </a:r>
            <a:endParaRPr lang="en-US" sz="3200" dirty="0" smtClean="0">
              <a:latin typeface="Avenir Book"/>
            </a:endParaRPr>
          </a:p>
        </p:txBody>
      </p:sp>
      <p:sp>
        <p:nvSpPr>
          <p:cNvPr id="4" name="Text Box 7"/>
          <p:cNvSpPr txBox="1">
            <a:spLocks noChangeArrowheads="1"/>
          </p:cNvSpPr>
          <p:nvPr/>
        </p:nvSpPr>
        <p:spPr bwMode="auto">
          <a:xfrm>
            <a:off x="0" y="-1783"/>
            <a:ext cx="8394700" cy="58477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dirty="0" err="1" smtClean="0">
                <a:solidFill>
                  <a:srgbClr val="376092"/>
                </a:solidFill>
                <a:latin typeface="Avenir Book"/>
              </a:rPr>
              <a:t>Levins</a:t>
            </a:r>
            <a:r>
              <a:rPr lang="en-US" sz="3200" dirty="0" smtClean="0">
                <a:solidFill>
                  <a:srgbClr val="376092"/>
                </a:solidFill>
                <a:latin typeface="Avenir Book"/>
              </a:rPr>
              <a:t>' model:</a:t>
            </a:r>
          </a:p>
        </p:txBody>
      </p:sp>
    </p:spTree>
    <p:extLst>
      <p:ext uri="{BB962C8B-B14F-4D97-AF65-F5344CB8AC3E}">
        <p14:creationId xmlns:p14="http://schemas.microsoft.com/office/powerpoint/2010/main" val="23709139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dissolve">
                                      <p:cBhvr>
                                        <p:cTn id="12" dur="500"/>
                                        <p:tgtEl>
                                          <p:spTgt spid="81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animEffect transition="in" filter="dissolve">
                                      <p:cBhvr>
                                        <p:cTn id="17" dur="500"/>
                                        <p:tgtEl>
                                          <p:spTgt spid="819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95">
                                            <p:txEl>
                                              <p:pRg st="4" end="4"/>
                                            </p:txEl>
                                          </p:spTgt>
                                        </p:tgtEl>
                                        <p:attrNameLst>
                                          <p:attrName>style.visibility</p:attrName>
                                        </p:attrNameLst>
                                      </p:cBhvr>
                                      <p:to>
                                        <p:strVal val="visible"/>
                                      </p:to>
                                    </p:set>
                                    <p:animEffect transition="in" filter="dissolve">
                                      <p:cBhvr>
                                        <p:cTn id="22" dur="500"/>
                                        <p:tgtEl>
                                          <p:spTgt spid="819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195">
                                            <p:txEl>
                                              <p:pRg st="6" end="6"/>
                                            </p:txEl>
                                          </p:spTgt>
                                        </p:tgtEl>
                                        <p:attrNameLst>
                                          <p:attrName>style.visibility</p:attrName>
                                        </p:attrNameLst>
                                      </p:cBhvr>
                                      <p:to>
                                        <p:strVal val="visible"/>
                                      </p:to>
                                    </p:set>
                                    <p:animEffect transition="in" filter="dissolve">
                                      <p:cBhvr>
                                        <p:cTn id="27" dur="500"/>
                                        <p:tgtEl>
                                          <p:spTgt spid="819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195">
                                            <p:txEl>
                                              <p:pRg st="7" end="7"/>
                                            </p:txEl>
                                          </p:spTgt>
                                        </p:tgtEl>
                                        <p:attrNameLst>
                                          <p:attrName>style.visibility</p:attrName>
                                        </p:attrNameLst>
                                      </p:cBhvr>
                                      <p:to>
                                        <p:strVal val="visible"/>
                                      </p:to>
                                    </p:set>
                                    <p:animEffect transition="in" filter="dissolve">
                                      <p:cBhvr>
                                        <p:cTn id="32" dur="500"/>
                                        <p:tgtEl>
                                          <p:spTgt spid="81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6"/>
          <p:cNvSpPr txBox="1">
            <a:spLocks noChangeArrowheads="1"/>
          </p:cNvSpPr>
          <p:nvPr/>
        </p:nvSpPr>
        <p:spPr bwMode="auto">
          <a:xfrm>
            <a:off x="2875703" y="304800"/>
            <a:ext cx="3573852" cy="58477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dirty="0" smtClean="0">
                <a:latin typeface="Avenir Book"/>
              </a:rPr>
              <a:t>Closed population</a:t>
            </a:r>
            <a:endParaRPr lang="en-US" sz="3200" dirty="0">
              <a:latin typeface="Avenir Book"/>
            </a:endParaRPr>
          </a:p>
        </p:txBody>
      </p:sp>
      <p:sp>
        <p:nvSpPr>
          <p:cNvPr id="33" name="Oval 26"/>
          <p:cNvSpPr>
            <a:spLocks noChangeAspect="1" noChangeArrowheads="1"/>
          </p:cNvSpPr>
          <p:nvPr/>
        </p:nvSpPr>
        <p:spPr bwMode="auto">
          <a:xfrm>
            <a:off x="3505200" y="2514600"/>
            <a:ext cx="1929186" cy="19297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Arc 47"/>
          <p:cNvSpPr>
            <a:spLocks noChangeAspect="1"/>
          </p:cNvSpPr>
          <p:nvPr/>
        </p:nvSpPr>
        <p:spPr bwMode="auto">
          <a:xfrm rot="6218033">
            <a:off x="4951286" y="2092275"/>
            <a:ext cx="1284690" cy="1284690"/>
          </a:xfrm>
          <a:custGeom>
            <a:avLst/>
            <a:gdLst>
              <a:gd name="T0" fmla="*/ 331073 w 43200"/>
              <a:gd name="T1" fmla="*/ 685800 h 43187"/>
              <a:gd name="T2" fmla="*/ 685800 w 43200"/>
              <a:gd name="T3" fmla="*/ 343003 h 43187"/>
              <a:gd name="T4" fmla="*/ 342900 w 43200"/>
              <a:gd name="T5" fmla="*/ 343003 h 43187"/>
              <a:gd name="T6" fmla="*/ 0 60000 65536"/>
              <a:gd name="T7" fmla="*/ 0 60000 65536"/>
              <a:gd name="T8" fmla="*/ 0 60000 65536"/>
            </a:gdLst>
            <a:ahLst/>
            <a:cxnLst>
              <a:cxn ang="T6">
                <a:pos x="T0" y="T1"/>
              </a:cxn>
              <a:cxn ang="T7">
                <a:pos x="T2" y="T3"/>
              </a:cxn>
              <a:cxn ang="T8">
                <a:pos x="T4" y="T5"/>
              </a:cxn>
            </a:cxnLst>
            <a:rect l="0" t="0" r="r" b="b"/>
            <a:pathLst>
              <a:path w="43200" h="43187" fill="none" extrusionOk="0">
                <a:moveTo>
                  <a:pt x="20854" y="43187"/>
                </a:moveTo>
                <a:cubicBezTo>
                  <a:pt x="9222" y="42785"/>
                  <a:pt x="0" y="33239"/>
                  <a:pt x="0" y="21600"/>
                </a:cubicBezTo>
                <a:cubicBezTo>
                  <a:pt x="0" y="9670"/>
                  <a:pt x="9670" y="0"/>
                  <a:pt x="21600" y="0"/>
                </a:cubicBezTo>
                <a:cubicBezTo>
                  <a:pt x="33529" y="-1"/>
                  <a:pt x="43199" y="9670"/>
                  <a:pt x="43200" y="21599"/>
                </a:cubicBezTo>
              </a:path>
              <a:path w="43200" h="43187" stroke="0" extrusionOk="0">
                <a:moveTo>
                  <a:pt x="20854" y="43187"/>
                </a:moveTo>
                <a:cubicBezTo>
                  <a:pt x="9222" y="42785"/>
                  <a:pt x="0" y="33239"/>
                  <a:pt x="0" y="21600"/>
                </a:cubicBezTo>
                <a:cubicBezTo>
                  <a:pt x="0" y="9670"/>
                  <a:pt x="9670" y="0"/>
                  <a:pt x="21600" y="0"/>
                </a:cubicBezTo>
                <a:cubicBezTo>
                  <a:pt x="33529" y="-1"/>
                  <a:pt x="43199" y="9670"/>
                  <a:pt x="43200" y="21599"/>
                </a:cubicBezTo>
                <a:lnTo>
                  <a:pt x="21600" y="21600"/>
                </a:lnTo>
                <a:lnTo>
                  <a:pt x="20854" y="43187"/>
                </a:lnTo>
                <a:close/>
              </a:path>
            </a:pathLst>
          </a:custGeom>
          <a:noFill/>
          <a:ln w="31750">
            <a:solidFill>
              <a:srgbClr val="000080"/>
            </a:solidFill>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Text Box 24"/>
          <p:cNvSpPr txBox="1">
            <a:spLocks noChangeAspect="1" noChangeArrowheads="1"/>
          </p:cNvSpPr>
          <p:nvPr/>
        </p:nvSpPr>
        <p:spPr bwMode="auto">
          <a:xfrm>
            <a:off x="5943600" y="1752600"/>
            <a:ext cx="14478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2000" dirty="0" smtClean="0">
                <a:solidFill>
                  <a:srgbClr val="000090"/>
                </a:solidFill>
                <a:latin typeface="Avenir Book"/>
              </a:rPr>
              <a:t>Births, </a:t>
            </a:r>
          </a:p>
          <a:p>
            <a:pPr algn="ctr" eaLnBrk="1" hangingPunct="1">
              <a:spcBef>
                <a:spcPct val="50000"/>
              </a:spcBef>
            </a:pPr>
            <a:r>
              <a:rPr lang="en-US" sz="2000" dirty="0" smtClean="0">
                <a:solidFill>
                  <a:srgbClr val="000090"/>
                </a:solidFill>
                <a:latin typeface="Avenir Book"/>
              </a:rPr>
              <a:t>deaths</a:t>
            </a:r>
            <a:endParaRPr lang="en-US" sz="2000" dirty="0">
              <a:solidFill>
                <a:srgbClr val="000090"/>
              </a:solidFill>
              <a:latin typeface="Avenir Book"/>
            </a:endParaRPr>
          </a:p>
        </p:txBody>
      </p:sp>
      <p:sp>
        <p:nvSpPr>
          <p:cNvPr id="60" name="Text Box 24"/>
          <p:cNvSpPr txBox="1">
            <a:spLocks noChangeAspect="1" noChangeArrowheads="1"/>
          </p:cNvSpPr>
          <p:nvPr/>
        </p:nvSpPr>
        <p:spPr bwMode="auto">
          <a:xfrm>
            <a:off x="3657600" y="3024426"/>
            <a:ext cx="16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2000" dirty="0" smtClean="0">
                <a:latin typeface="Avenir Book"/>
              </a:rPr>
              <a:t>N (focal population)</a:t>
            </a:r>
            <a:endParaRPr lang="en-US" sz="2000" dirty="0">
              <a:latin typeface="Avenir Book"/>
            </a:endParaRPr>
          </a:p>
        </p:txBody>
      </p:sp>
      <p:grpSp>
        <p:nvGrpSpPr>
          <p:cNvPr id="3" name="Group 2"/>
          <p:cNvGrpSpPr/>
          <p:nvPr/>
        </p:nvGrpSpPr>
        <p:grpSpPr>
          <a:xfrm rot="16200000">
            <a:off x="381000" y="4075557"/>
            <a:ext cx="2730776" cy="2352063"/>
            <a:chOff x="457200" y="2244675"/>
            <a:chExt cx="2730776" cy="2352063"/>
          </a:xfrm>
        </p:grpSpPr>
        <p:sp>
          <p:nvSpPr>
            <p:cNvPr id="61" name="Oval 26"/>
            <p:cNvSpPr>
              <a:spLocks noChangeAspect="1" noChangeArrowheads="1"/>
            </p:cNvSpPr>
            <p:nvPr/>
          </p:nvSpPr>
          <p:spPr bwMode="auto">
            <a:xfrm>
              <a:off x="457200" y="2667000"/>
              <a:ext cx="1929186" cy="19297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Arc 47"/>
            <p:cNvSpPr>
              <a:spLocks noChangeAspect="1"/>
            </p:cNvSpPr>
            <p:nvPr/>
          </p:nvSpPr>
          <p:spPr bwMode="auto">
            <a:xfrm rot="6218033">
              <a:off x="1903286" y="2244675"/>
              <a:ext cx="1284690" cy="1284690"/>
            </a:xfrm>
            <a:custGeom>
              <a:avLst/>
              <a:gdLst>
                <a:gd name="T0" fmla="*/ 331073 w 43200"/>
                <a:gd name="T1" fmla="*/ 685800 h 43187"/>
                <a:gd name="T2" fmla="*/ 685800 w 43200"/>
                <a:gd name="T3" fmla="*/ 343003 h 43187"/>
                <a:gd name="T4" fmla="*/ 342900 w 43200"/>
                <a:gd name="T5" fmla="*/ 343003 h 43187"/>
                <a:gd name="T6" fmla="*/ 0 60000 65536"/>
                <a:gd name="T7" fmla="*/ 0 60000 65536"/>
                <a:gd name="T8" fmla="*/ 0 60000 65536"/>
              </a:gdLst>
              <a:ahLst/>
              <a:cxnLst>
                <a:cxn ang="T6">
                  <a:pos x="T0" y="T1"/>
                </a:cxn>
                <a:cxn ang="T7">
                  <a:pos x="T2" y="T3"/>
                </a:cxn>
                <a:cxn ang="T8">
                  <a:pos x="T4" y="T5"/>
                </a:cxn>
              </a:cxnLst>
              <a:rect l="0" t="0" r="r" b="b"/>
              <a:pathLst>
                <a:path w="43200" h="43187" fill="none" extrusionOk="0">
                  <a:moveTo>
                    <a:pt x="20854" y="43187"/>
                  </a:moveTo>
                  <a:cubicBezTo>
                    <a:pt x="9222" y="42785"/>
                    <a:pt x="0" y="33239"/>
                    <a:pt x="0" y="21600"/>
                  </a:cubicBezTo>
                  <a:cubicBezTo>
                    <a:pt x="0" y="9670"/>
                    <a:pt x="9670" y="0"/>
                    <a:pt x="21600" y="0"/>
                  </a:cubicBezTo>
                  <a:cubicBezTo>
                    <a:pt x="33529" y="-1"/>
                    <a:pt x="43199" y="9670"/>
                    <a:pt x="43200" y="21599"/>
                  </a:cubicBezTo>
                </a:path>
                <a:path w="43200" h="43187" stroke="0" extrusionOk="0">
                  <a:moveTo>
                    <a:pt x="20854" y="43187"/>
                  </a:moveTo>
                  <a:cubicBezTo>
                    <a:pt x="9222" y="42785"/>
                    <a:pt x="0" y="33239"/>
                    <a:pt x="0" y="21600"/>
                  </a:cubicBezTo>
                  <a:cubicBezTo>
                    <a:pt x="0" y="9670"/>
                    <a:pt x="9670" y="0"/>
                    <a:pt x="21600" y="0"/>
                  </a:cubicBezTo>
                  <a:cubicBezTo>
                    <a:pt x="33529" y="-1"/>
                    <a:pt x="43199" y="9670"/>
                    <a:pt x="43200" y="21599"/>
                  </a:cubicBezTo>
                  <a:lnTo>
                    <a:pt x="21600" y="21600"/>
                  </a:lnTo>
                  <a:lnTo>
                    <a:pt x="20854" y="43187"/>
                  </a:lnTo>
                  <a:close/>
                </a:path>
              </a:pathLst>
            </a:custGeom>
            <a:noFill/>
            <a:ln w="31750">
              <a:solidFill>
                <a:srgbClr val="000080"/>
              </a:solidFill>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 name="Group 3"/>
          <p:cNvGrpSpPr/>
          <p:nvPr/>
        </p:nvGrpSpPr>
        <p:grpSpPr>
          <a:xfrm rot="16200000">
            <a:off x="191644" y="646557"/>
            <a:ext cx="2730776" cy="2352063"/>
            <a:chOff x="-1371600" y="285712"/>
            <a:chExt cx="2730776" cy="2352063"/>
          </a:xfrm>
        </p:grpSpPr>
        <p:sp>
          <p:nvSpPr>
            <p:cNvPr id="63" name="Oval 26"/>
            <p:cNvSpPr>
              <a:spLocks noChangeAspect="1" noChangeArrowheads="1"/>
            </p:cNvSpPr>
            <p:nvPr/>
          </p:nvSpPr>
          <p:spPr bwMode="auto">
            <a:xfrm>
              <a:off x="-1371600" y="708037"/>
              <a:ext cx="1929186" cy="19297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Arc 47"/>
            <p:cNvSpPr>
              <a:spLocks noChangeAspect="1"/>
            </p:cNvSpPr>
            <p:nvPr/>
          </p:nvSpPr>
          <p:spPr bwMode="auto">
            <a:xfrm rot="6218033">
              <a:off x="74486" y="285712"/>
              <a:ext cx="1284690" cy="1284690"/>
            </a:xfrm>
            <a:custGeom>
              <a:avLst/>
              <a:gdLst>
                <a:gd name="T0" fmla="*/ 331073 w 43200"/>
                <a:gd name="T1" fmla="*/ 685800 h 43187"/>
                <a:gd name="T2" fmla="*/ 685800 w 43200"/>
                <a:gd name="T3" fmla="*/ 343003 h 43187"/>
                <a:gd name="T4" fmla="*/ 342900 w 43200"/>
                <a:gd name="T5" fmla="*/ 343003 h 43187"/>
                <a:gd name="T6" fmla="*/ 0 60000 65536"/>
                <a:gd name="T7" fmla="*/ 0 60000 65536"/>
                <a:gd name="T8" fmla="*/ 0 60000 65536"/>
              </a:gdLst>
              <a:ahLst/>
              <a:cxnLst>
                <a:cxn ang="T6">
                  <a:pos x="T0" y="T1"/>
                </a:cxn>
                <a:cxn ang="T7">
                  <a:pos x="T2" y="T3"/>
                </a:cxn>
                <a:cxn ang="T8">
                  <a:pos x="T4" y="T5"/>
                </a:cxn>
              </a:cxnLst>
              <a:rect l="0" t="0" r="r" b="b"/>
              <a:pathLst>
                <a:path w="43200" h="43187" fill="none" extrusionOk="0">
                  <a:moveTo>
                    <a:pt x="20854" y="43187"/>
                  </a:moveTo>
                  <a:cubicBezTo>
                    <a:pt x="9222" y="42785"/>
                    <a:pt x="0" y="33239"/>
                    <a:pt x="0" y="21600"/>
                  </a:cubicBezTo>
                  <a:cubicBezTo>
                    <a:pt x="0" y="9670"/>
                    <a:pt x="9670" y="0"/>
                    <a:pt x="21600" y="0"/>
                  </a:cubicBezTo>
                  <a:cubicBezTo>
                    <a:pt x="33529" y="-1"/>
                    <a:pt x="43199" y="9670"/>
                    <a:pt x="43200" y="21599"/>
                  </a:cubicBezTo>
                </a:path>
                <a:path w="43200" h="43187" stroke="0" extrusionOk="0">
                  <a:moveTo>
                    <a:pt x="20854" y="43187"/>
                  </a:moveTo>
                  <a:cubicBezTo>
                    <a:pt x="9222" y="42785"/>
                    <a:pt x="0" y="33239"/>
                    <a:pt x="0" y="21600"/>
                  </a:cubicBezTo>
                  <a:cubicBezTo>
                    <a:pt x="0" y="9670"/>
                    <a:pt x="9670" y="0"/>
                    <a:pt x="21600" y="0"/>
                  </a:cubicBezTo>
                  <a:cubicBezTo>
                    <a:pt x="33529" y="-1"/>
                    <a:pt x="43199" y="9670"/>
                    <a:pt x="43200" y="21599"/>
                  </a:cubicBezTo>
                  <a:lnTo>
                    <a:pt x="21600" y="21600"/>
                  </a:lnTo>
                  <a:lnTo>
                    <a:pt x="20854" y="43187"/>
                  </a:lnTo>
                  <a:close/>
                </a:path>
              </a:pathLst>
            </a:custGeom>
            <a:noFill/>
            <a:ln w="31750">
              <a:solidFill>
                <a:srgbClr val="000080"/>
              </a:solidFill>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 name="Group 1"/>
          <p:cNvGrpSpPr/>
          <p:nvPr/>
        </p:nvGrpSpPr>
        <p:grpSpPr>
          <a:xfrm rot="8509883">
            <a:off x="6454636" y="3487939"/>
            <a:ext cx="2730776" cy="2352063"/>
            <a:chOff x="6553200" y="4429737"/>
            <a:chExt cx="2730776" cy="2352063"/>
          </a:xfrm>
        </p:grpSpPr>
        <p:sp>
          <p:nvSpPr>
            <p:cNvPr id="65" name="Oval 26"/>
            <p:cNvSpPr>
              <a:spLocks noChangeAspect="1" noChangeArrowheads="1"/>
            </p:cNvSpPr>
            <p:nvPr/>
          </p:nvSpPr>
          <p:spPr bwMode="auto">
            <a:xfrm>
              <a:off x="6553200" y="4852062"/>
              <a:ext cx="1929186" cy="19297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Arc 47"/>
            <p:cNvSpPr>
              <a:spLocks noChangeAspect="1"/>
            </p:cNvSpPr>
            <p:nvPr/>
          </p:nvSpPr>
          <p:spPr bwMode="auto">
            <a:xfrm rot="6218033">
              <a:off x="7999286" y="4429737"/>
              <a:ext cx="1284690" cy="1284690"/>
            </a:xfrm>
            <a:custGeom>
              <a:avLst/>
              <a:gdLst>
                <a:gd name="T0" fmla="*/ 331073 w 43200"/>
                <a:gd name="T1" fmla="*/ 685800 h 43187"/>
                <a:gd name="T2" fmla="*/ 685800 w 43200"/>
                <a:gd name="T3" fmla="*/ 343003 h 43187"/>
                <a:gd name="T4" fmla="*/ 342900 w 43200"/>
                <a:gd name="T5" fmla="*/ 343003 h 43187"/>
                <a:gd name="T6" fmla="*/ 0 60000 65536"/>
                <a:gd name="T7" fmla="*/ 0 60000 65536"/>
                <a:gd name="T8" fmla="*/ 0 60000 65536"/>
              </a:gdLst>
              <a:ahLst/>
              <a:cxnLst>
                <a:cxn ang="T6">
                  <a:pos x="T0" y="T1"/>
                </a:cxn>
                <a:cxn ang="T7">
                  <a:pos x="T2" y="T3"/>
                </a:cxn>
                <a:cxn ang="T8">
                  <a:pos x="T4" y="T5"/>
                </a:cxn>
              </a:cxnLst>
              <a:rect l="0" t="0" r="r" b="b"/>
              <a:pathLst>
                <a:path w="43200" h="43187" fill="none" extrusionOk="0">
                  <a:moveTo>
                    <a:pt x="20854" y="43187"/>
                  </a:moveTo>
                  <a:cubicBezTo>
                    <a:pt x="9222" y="42785"/>
                    <a:pt x="0" y="33239"/>
                    <a:pt x="0" y="21600"/>
                  </a:cubicBezTo>
                  <a:cubicBezTo>
                    <a:pt x="0" y="9670"/>
                    <a:pt x="9670" y="0"/>
                    <a:pt x="21600" y="0"/>
                  </a:cubicBezTo>
                  <a:cubicBezTo>
                    <a:pt x="33529" y="-1"/>
                    <a:pt x="43199" y="9670"/>
                    <a:pt x="43200" y="21599"/>
                  </a:cubicBezTo>
                </a:path>
                <a:path w="43200" h="43187" stroke="0" extrusionOk="0">
                  <a:moveTo>
                    <a:pt x="20854" y="43187"/>
                  </a:moveTo>
                  <a:cubicBezTo>
                    <a:pt x="9222" y="42785"/>
                    <a:pt x="0" y="33239"/>
                    <a:pt x="0" y="21600"/>
                  </a:cubicBezTo>
                  <a:cubicBezTo>
                    <a:pt x="0" y="9670"/>
                    <a:pt x="9670" y="0"/>
                    <a:pt x="21600" y="0"/>
                  </a:cubicBezTo>
                  <a:cubicBezTo>
                    <a:pt x="33529" y="-1"/>
                    <a:pt x="43199" y="9670"/>
                    <a:pt x="43200" y="21599"/>
                  </a:cubicBezTo>
                  <a:lnTo>
                    <a:pt x="21600" y="21600"/>
                  </a:lnTo>
                  <a:lnTo>
                    <a:pt x="20854" y="43187"/>
                  </a:lnTo>
                  <a:close/>
                </a:path>
              </a:pathLst>
            </a:custGeom>
            <a:noFill/>
            <a:ln w="31750">
              <a:solidFill>
                <a:srgbClr val="000080"/>
              </a:solidFill>
              <a:round/>
              <a:headEn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5" name="Group 74"/>
          <p:cNvGrpSpPr/>
          <p:nvPr/>
        </p:nvGrpSpPr>
        <p:grpSpPr>
          <a:xfrm rot="18823292">
            <a:off x="2565197" y="4565590"/>
            <a:ext cx="1314760" cy="157388"/>
            <a:chOff x="5398197" y="3825197"/>
            <a:chExt cx="1630738" cy="152400"/>
          </a:xfrm>
        </p:grpSpPr>
        <p:sp>
          <p:nvSpPr>
            <p:cNvPr id="76" name="Line 31"/>
            <p:cNvSpPr>
              <a:spLocks noChangeAspect="1" noChangeShapeType="1"/>
            </p:cNvSpPr>
            <p:nvPr/>
          </p:nvSpPr>
          <p:spPr bwMode="auto">
            <a:xfrm rot="600000">
              <a:off x="5448696" y="3825197"/>
              <a:ext cx="1580239" cy="0"/>
            </a:xfrm>
            <a:prstGeom prst="line">
              <a:avLst/>
            </a:prstGeom>
            <a:noFill/>
            <a:ln w="317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Line 31"/>
            <p:cNvSpPr>
              <a:spLocks noChangeAspect="1" noChangeShapeType="1"/>
            </p:cNvSpPr>
            <p:nvPr/>
          </p:nvSpPr>
          <p:spPr bwMode="auto">
            <a:xfrm rot="600000" flipH="1">
              <a:off x="5398197" y="3977597"/>
              <a:ext cx="1580239" cy="0"/>
            </a:xfrm>
            <a:prstGeom prst="line">
              <a:avLst/>
            </a:prstGeom>
            <a:noFill/>
            <a:ln w="317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8" name="Group 77"/>
          <p:cNvGrpSpPr/>
          <p:nvPr/>
        </p:nvGrpSpPr>
        <p:grpSpPr>
          <a:xfrm rot="674629">
            <a:off x="2657056" y="2732394"/>
            <a:ext cx="964582" cy="136068"/>
            <a:chOff x="5398197" y="3825197"/>
            <a:chExt cx="1630738" cy="152400"/>
          </a:xfrm>
        </p:grpSpPr>
        <p:sp>
          <p:nvSpPr>
            <p:cNvPr id="79" name="Line 31"/>
            <p:cNvSpPr>
              <a:spLocks noChangeAspect="1" noChangeShapeType="1"/>
            </p:cNvSpPr>
            <p:nvPr/>
          </p:nvSpPr>
          <p:spPr bwMode="auto">
            <a:xfrm rot="600000">
              <a:off x="5448696" y="3825197"/>
              <a:ext cx="1580239" cy="0"/>
            </a:xfrm>
            <a:prstGeom prst="line">
              <a:avLst/>
            </a:prstGeom>
            <a:noFill/>
            <a:ln w="317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 name="Line 31"/>
            <p:cNvSpPr>
              <a:spLocks noChangeAspect="1" noChangeShapeType="1"/>
            </p:cNvSpPr>
            <p:nvPr/>
          </p:nvSpPr>
          <p:spPr bwMode="auto">
            <a:xfrm rot="600000" flipH="1">
              <a:off x="5398197" y="3977597"/>
              <a:ext cx="1580239" cy="0"/>
            </a:xfrm>
            <a:prstGeom prst="line">
              <a:avLst/>
            </a:prstGeom>
            <a:noFill/>
            <a:ln w="317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 name="Group 8"/>
          <p:cNvGrpSpPr/>
          <p:nvPr/>
        </p:nvGrpSpPr>
        <p:grpSpPr>
          <a:xfrm>
            <a:off x="5279170" y="3438108"/>
            <a:ext cx="1986876" cy="921778"/>
            <a:chOff x="5279170" y="3438108"/>
            <a:chExt cx="1986876" cy="921778"/>
          </a:xfrm>
        </p:grpSpPr>
        <p:grpSp>
          <p:nvGrpSpPr>
            <p:cNvPr id="6" name="Group 5"/>
            <p:cNvGrpSpPr/>
            <p:nvPr/>
          </p:nvGrpSpPr>
          <p:grpSpPr>
            <a:xfrm>
              <a:off x="5398197" y="3825197"/>
              <a:ext cx="1630738" cy="152400"/>
              <a:chOff x="5398197" y="3825197"/>
              <a:chExt cx="1630738" cy="152400"/>
            </a:xfrm>
          </p:grpSpPr>
          <p:sp>
            <p:nvSpPr>
              <p:cNvPr id="38" name="Line 31"/>
              <p:cNvSpPr>
                <a:spLocks noChangeAspect="1" noChangeShapeType="1"/>
              </p:cNvSpPr>
              <p:nvPr/>
            </p:nvSpPr>
            <p:spPr bwMode="auto">
              <a:xfrm rot="600000">
                <a:off x="5448696" y="3825197"/>
                <a:ext cx="1580239" cy="0"/>
              </a:xfrm>
              <a:prstGeom prst="line">
                <a:avLst/>
              </a:prstGeom>
              <a:noFill/>
              <a:ln w="317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Line 31"/>
              <p:cNvSpPr>
                <a:spLocks noChangeAspect="1" noChangeShapeType="1"/>
              </p:cNvSpPr>
              <p:nvPr/>
            </p:nvSpPr>
            <p:spPr bwMode="auto">
              <a:xfrm rot="600000" flipH="1">
                <a:off x="5398197" y="3977597"/>
                <a:ext cx="1580239" cy="0"/>
              </a:xfrm>
              <a:prstGeom prst="line">
                <a:avLst/>
              </a:prstGeom>
              <a:noFill/>
              <a:ln w="317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1" name="Text Box 24"/>
            <p:cNvSpPr txBox="1">
              <a:spLocks noChangeAspect="1" noChangeArrowheads="1"/>
            </p:cNvSpPr>
            <p:nvPr/>
          </p:nvSpPr>
          <p:spPr bwMode="auto">
            <a:xfrm rot="600000">
              <a:off x="5505998" y="3438108"/>
              <a:ext cx="17600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2000" dirty="0">
                  <a:solidFill>
                    <a:srgbClr val="FF0000"/>
                  </a:solidFill>
                  <a:latin typeface="Avenir Book"/>
                </a:rPr>
                <a:t>Emigration</a:t>
              </a:r>
            </a:p>
          </p:txBody>
        </p:sp>
        <p:sp>
          <p:nvSpPr>
            <p:cNvPr id="82" name="Text Box 24"/>
            <p:cNvSpPr txBox="1">
              <a:spLocks noChangeAspect="1" noChangeArrowheads="1"/>
            </p:cNvSpPr>
            <p:nvPr/>
          </p:nvSpPr>
          <p:spPr bwMode="auto">
            <a:xfrm rot="600000">
              <a:off x="5279170" y="3959776"/>
              <a:ext cx="1760048" cy="4001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2000" dirty="0" smtClean="0">
                  <a:solidFill>
                    <a:srgbClr val="008000"/>
                  </a:solidFill>
                  <a:latin typeface="Avenir Book"/>
                </a:rPr>
                <a:t>Immigration</a:t>
              </a:r>
              <a:endParaRPr lang="en-US" sz="2000" dirty="0">
                <a:solidFill>
                  <a:srgbClr val="008000"/>
                </a:solidFill>
                <a:latin typeface="Avenir Book"/>
              </a:endParaRPr>
            </a:p>
          </p:txBody>
        </p:sp>
      </p:grpSp>
      <p:sp>
        <p:nvSpPr>
          <p:cNvPr id="8" name="Freeform 7"/>
          <p:cNvSpPr/>
          <p:nvPr/>
        </p:nvSpPr>
        <p:spPr>
          <a:xfrm>
            <a:off x="221139" y="292707"/>
            <a:ext cx="8842558" cy="6506435"/>
          </a:xfrm>
          <a:custGeom>
            <a:avLst/>
            <a:gdLst>
              <a:gd name="connsiteX0" fmla="*/ 8668183 w 8842558"/>
              <a:gd name="connsiteY0" fmla="*/ 2149725 h 6506435"/>
              <a:gd name="connsiteX1" fmla="*/ 7342460 w 8842558"/>
              <a:gd name="connsiteY1" fmla="*/ 1451887 h 6506435"/>
              <a:gd name="connsiteX2" fmla="*/ 5402718 w 8842558"/>
              <a:gd name="connsiteY2" fmla="*/ 1214622 h 6506435"/>
              <a:gd name="connsiteX3" fmla="*/ 3756030 w 8842558"/>
              <a:gd name="connsiteY3" fmla="*/ 1410017 h 6506435"/>
              <a:gd name="connsiteX4" fmla="*/ 2527992 w 8842558"/>
              <a:gd name="connsiteY4" fmla="*/ 670309 h 6506435"/>
              <a:gd name="connsiteX5" fmla="*/ 1551143 w 8842558"/>
              <a:gd name="connsiteY5" fmla="*/ 70169 h 6506435"/>
              <a:gd name="connsiteX6" fmla="*/ 267285 w 8842558"/>
              <a:gd name="connsiteY6" fmla="*/ 125996 h 6506435"/>
              <a:gd name="connsiteX7" fmla="*/ 2141 w 8842558"/>
              <a:gd name="connsiteY7" fmla="*/ 1089012 h 6506435"/>
              <a:gd name="connsiteX8" fmla="*/ 155645 w 8842558"/>
              <a:gd name="connsiteY8" fmla="*/ 4480503 h 6506435"/>
              <a:gd name="connsiteX9" fmla="*/ 392880 w 8842558"/>
              <a:gd name="connsiteY9" fmla="*/ 6155313 h 6506435"/>
              <a:gd name="connsiteX10" fmla="*/ 2681497 w 8842558"/>
              <a:gd name="connsiteY10" fmla="*/ 6504232 h 6506435"/>
              <a:gd name="connsiteX11" fmla="*/ 6295836 w 8842558"/>
              <a:gd name="connsiteY11" fmla="*/ 6085530 h 6506435"/>
              <a:gd name="connsiteX12" fmla="*/ 8235578 w 8842558"/>
              <a:gd name="connsiteY12" fmla="*/ 5848265 h 6506435"/>
              <a:gd name="connsiteX13" fmla="*/ 8807732 w 8842558"/>
              <a:gd name="connsiteY13" fmla="*/ 4285108 h 6506435"/>
              <a:gd name="connsiteX14" fmla="*/ 8765867 w 8842558"/>
              <a:gd name="connsiteY14" fmla="*/ 2749865 h 6506435"/>
              <a:gd name="connsiteX15" fmla="*/ 8668183 w 8842558"/>
              <a:gd name="connsiteY15" fmla="*/ 2149725 h 6506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42558" h="6506435">
                <a:moveTo>
                  <a:pt x="8668183" y="2149725"/>
                </a:moveTo>
                <a:cubicBezTo>
                  <a:pt x="8430949" y="1933395"/>
                  <a:pt x="7886704" y="1607737"/>
                  <a:pt x="7342460" y="1451887"/>
                </a:cubicBezTo>
                <a:cubicBezTo>
                  <a:pt x="6798216" y="1296037"/>
                  <a:pt x="6000456" y="1221600"/>
                  <a:pt x="5402718" y="1214622"/>
                </a:cubicBezTo>
                <a:cubicBezTo>
                  <a:pt x="4804980" y="1207644"/>
                  <a:pt x="4235151" y="1500736"/>
                  <a:pt x="3756030" y="1410017"/>
                </a:cubicBezTo>
                <a:cubicBezTo>
                  <a:pt x="3276909" y="1319298"/>
                  <a:pt x="2527992" y="670309"/>
                  <a:pt x="2527992" y="670309"/>
                </a:cubicBezTo>
                <a:cubicBezTo>
                  <a:pt x="2160511" y="447001"/>
                  <a:pt x="1927927" y="160888"/>
                  <a:pt x="1551143" y="70169"/>
                </a:cubicBezTo>
                <a:cubicBezTo>
                  <a:pt x="1174359" y="-20550"/>
                  <a:pt x="525452" y="-43811"/>
                  <a:pt x="267285" y="125996"/>
                </a:cubicBezTo>
                <a:cubicBezTo>
                  <a:pt x="9118" y="295803"/>
                  <a:pt x="20748" y="363261"/>
                  <a:pt x="2141" y="1089012"/>
                </a:cubicBezTo>
                <a:cubicBezTo>
                  <a:pt x="-16466" y="1814763"/>
                  <a:pt x="90522" y="3636120"/>
                  <a:pt x="155645" y="4480503"/>
                </a:cubicBezTo>
                <a:cubicBezTo>
                  <a:pt x="220768" y="5324887"/>
                  <a:pt x="-28095" y="5818025"/>
                  <a:pt x="392880" y="6155313"/>
                </a:cubicBezTo>
                <a:cubicBezTo>
                  <a:pt x="813855" y="6492601"/>
                  <a:pt x="1697671" y="6515863"/>
                  <a:pt x="2681497" y="6504232"/>
                </a:cubicBezTo>
                <a:cubicBezTo>
                  <a:pt x="3665323" y="6492602"/>
                  <a:pt x="6295836" y="6085530"/>
                  <a:pt x="6295836" y="6085530"/>
                </a:cubicBezTo>
                <a:cubicBezTo>
                  <a:pt x="7221516" y="5976202"/>
                  <a:pt x="7816929" y="6148335"/>
                  <a:pt x="8235578" y="5848265"/>
                </a:cubicBezTo>
                <a:cubicBezTo>
                  <a:pt x="8654227" y="5548195"/>
                  <a:pt x="8719351" y="4801508"/>
                  <a:pt x="8807732" y="4285108"/>
                </a:cubicBezTo>
                <a:cubicBezTo>
                  <a:pt x="8896113" y="3768708"/>
                  <a:pt x="8791451" y="3110415"/>
                  <a:pt x="8765867" y="2749865"/>
                </a:cubicBezTo>
                <a:cubicBezTo>
                  <a:pt x="8740283" y="2389316"/>
                  <a:pt x="8905417" y="2366055"/>
                  <a:pt x="8668183" y="2149725"/>
                </a:cubicBezTo>
                <a:close/>
              </a:path>
            </a:pathLst>
          </a:cu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0000"/>
                </a:solidFill>
              </a:ln>
              <a:noFill/>
            </a:endParaRPr>
          </a:p>
        </p:txBody>
      </p:sp>
      <p:sp>
        <p:nvSpPr>
          <p:cNvPr id="86" name="Text Box 6"/>
          <p:cNvSpPr txBox="1">
            <a:spLocks noChangeArrowheads="1"/>
          </p:cNvSpPr>
          <p:nvPr/>
        </p:nvSpPr>
        <p:spPr bwMode="auto">
          <a:xfrm>
            <a:off x="3676117" y="482024"/>
            <a:ext cx="3338724" cy="58477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dirty="0" smtClean="0">
                <a:latin typeface="Avenir Book"/>
              </a:rPr>
              <a:t>Open population</a:t>
            </a:r>
            <a:endParaRPr lang="en-US" sz="3200" dirty="0">
              <a:latin typeface="Avenir Book"/>
            </a:endParaRPr>
          </a:p>
        </p:txBody>
      </p:sp>
      <p:sp>
        <p:nvSpPr>
          <p:cNvPr id="87" name="Text Box 6"/>
          <p:cNvSpPr txBox="1">
            <a:spLocks noChangeArrowheads="1"/>
          </p:cNvSpPr>
          <p:nvPr/>
        </p:nvSpPr>
        <p:spPr bwMode="auto">
          <a:xfrm>
            <a:off x="5562600" y="914400"/>
            <a:ext cx="3599663" cy="58477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dirty="0" smtClean="0">
                <a:latin typeface="Avenir Book"/>
              </a:rPr>
              <a:t>Regional dynamics</a:t>
            </a:r>
            <a:endParaRPr lang="en-US" sz="3200" dirty="0">
              <a:latin typeface="Avenir Book"/>
            </a:endParaRPr>
          </a:p>
        </p:txBody>
      </p:sp>
    </p:spTree>
    <p:extLst>
      <p:ext uri="{BB962C8B-B14F-4D97-AF65-F5344CB8AC3E}">
        <p14:creationId xmlns:p14="http://schemas.microsoft.com/office/powerpoint/2010/main" val="4399862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par>
                          <p:cTn id="19" fill="hold">
                            <p:stCondLst>
                              <p:cond delay="500"/>
                            </p:stCondLst>
                            <p:childTnLst>
                              <p:par>
                                <p:cTn id="20" presetID="9" presetClass="exit" presetSubtype="0" fill="hold" grpId="0" nodeType="afterEffect">
                                  <p:stCondLst>
                                    <p:cond delay="0"/>
                                  </p:stCondLst>
                                  <p:childTnLst>
                                    <p:animEffect transition="out" filter="dissolve">
                                      <p:cBhvr>
                                        <p:cTn id="21" dur="500"/>
                                        <p:tgtEl>
                                          <p:spTgt spid="2051"/>
                                        </p:tgtEl>
                                      </p:cBhvr>
                                    </p:animEffect>
                                    <p:set>
                                      <p:cBhvr>
                                        <p:cTn id="22" dur="1" fill="hold">
                                          <p:stCondLst>
                                            <p:cond delay="499"/>
                                          </p:stCondLst>
                                        </p:cTn>
                                        <p:tgtEl>
                                          <p:spTgt spid="2051"/>
                                        </p:tgtEl>
                                        <p:attrNameLst>
                                          <p:attrName>style.visibility</p:attrName>
                                        </p:attrNameLst>
                                      </p:cBhvr>
                                      <p:to>
                                        <p:strVal val="hidden"/>
                                      </p:to>
                                    </p:set>
                                  </p:childTnLst>
                                </p:cTn>
                              </p:par>
                              <p:par>
                                <p:cTn id="23" presetID="9" presetClass="entr" presetSubtype="0" fill="hold" grpId="0" nodeType="with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dissolve">
                                      <p:cBhvr>
                                        <p:cTn id="25" dur="500"/>
                                        <p:tgtEl>
                                          <p:spTgt spid="86"/>
                                        </p:tgtEl>
                                      </p:cBhvr>
                                    </p:animEffect>
                                  </p:childTnLst>
                                </p:cTn>
                              </p:par>
                            </p:childTnLst>
                          </p:cTn>
                        </p:par>
                        <p:par>
                          <p:cTn id="26" fill="hold">
                            <p:stCondLst>
                              <p:cond delay="1000"/>
                            </p:stCondLst>
                            <p:childTnLst>
                              <p:par>
                                <p:cTn id="27" presetID="9" presetClass="entr" presetSubtype="0" fill="hold" nodeType="afterEffect">
                                  <p:stCondLst>
                                    <p:cond delay="0"/>
                                  </p:stCondLst>
                                  <p:childTnLst>
                                    <p:set>
                                      <p:cBhvr>
                                        <p:cTn id="28" dur="1" fill="hold">
                                          <p:stCondLst>
                                            <p:cond delay="0"/>
                                          </p:stCondLst>
                                        </p:cTn>
                                        <p:tgtEl>
                                          <p:spTgt spid="78"/>
                                        </p:tgtEl>
                                        <p:attrNameLst>
                                          <p:attrName>style.visibility</p:attrName>
                                        </p:attrNameLst>
                                      </p:cBhvr>
                                      <p:to>
                                        <p:strVal val="visible"/>
                                      </p:to>
                                    </p:set>
                                    <p:animEffect transition="in" filter="dissolve">
                                      <p:cBhvr>
                                        <p:cTn id="29" dur="500"/>
                                        <p:tgtEl>
                                          <p:spTgt spid="78"/>
                                        </p:tgtEl>
                                      </p:cBhvr>
                                    </p:animEffect>
                                  </p:childTnLst>
                                </p:cTn>
                              </p:par>
                            </p:childTnLst>
                          </p:cTn>
                        </p:par>
                        <p:par>
                          <p:cTn id="30" fill="hold">
                            <p:stCondLst>
                              <p:cond delay="1500"/>
                            </p:stCondLst>
                            <p:childTnLst>
                              <p:par>
                                <p:cTn id="31" presetID="9" presetClass="entr" presetSubtype="0" fill="hold" nodeType="after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dissolve">
                                      <p:cBhvr>
                                        <p:cTn id="33" dur="500"/>
                                        <p:tgtEl>
                                          <p:spTgt spid="75"/>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grpId="0" nodeType="clickEffect">
                                  <p:stCondLst>
                                    <p:cond delay="0"/>
                                  </p:stCondLst>
                                  <p:childTnLst>
                                    <p:animEffect transition="out" filter="dissolve">
                                      <p:cBhvr>
                                        <p:cTn id="37" dur="500"/>
                                        <p:tgtEl>
                                          <p:spTgt spid="60"/>
                                        </p:tgtEl>
                                      </p:cBhvr>
                                    </p:animEffect>
                                    <p:set>
                                      <p:cBhvr>
                                        <p:cTn id="38" dur="1" fill="hold">
                                          <p:stCondLst>
                                            <p:cond delay="499"/>
                                          </p:stCondLst>
                                        </p:cTn>
                                        <p:tgtEl>
                                          <p:spTgt spid="60"/>
                                        </p:tgtEl>
                                        <p:attrNameLst>
                                          <p:attrName>style.visibility</p:attrName>
                                        </p:attrNameLst>
                                      </p:cBhvr>
                                      <p:to>
                                        <p:strVal val="hidden"/>
                                      </p:to>
                                    </p:set>
                                  </p:childTnLst>
                                </p:cTn>
                              </p:par>
                              <p:par>
                                <p:cTn id="39" presetID="9"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ssolve">
                                      <p:cBhvr>
                                        <p:cTn id="41" dur="500"/>
                                        <p:tgtEl>
                                          <p:spTgt spid="8"/>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87"/>
                                        </p:tgtEl>
                                        <p:attrNameLst>
                                          <p:attrName>style.visibility</p:attrName>
                                        </p:attrNameLst>
                                      </p:cBhvr>
                                      <p:to>
                                        <p:strVal val="visible"/>
                                      </p:to>
                                    </p:set>
                                    <p:animEffect transition="in" filter="dissolve">
                                      <p:cBhvr>
                                        <p:cTn id="44"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60" grpId="0"/>
      <p:bldP spid="8" grpId="0" animBg="1"/>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476250" y="81121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195" name="Text Box 6"/>
          <p:cNvSpPr txBox="1">
            <a:spLocks noChangeArrowheads="1"/>
          </p:cNvSpPr>
          <p:nvPr/>
        </p:nvSpPr>
        <p:spPr bwMode="auto">
          <a:xfrm>
            <a:off x="228600" y="914400"/>
            <a:ext cx="8915400" cy="5509200"/>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dirty="0" smtClean="0">
                <a:latin typeface="Avenir Book"/>
              </a:rPr>
              <a:t>	P* = 1 – m/c - D</a:t>
            </a:r>
          </a:p>
          <a:p>
            <a:pPr eaLnBrk="1" hangingPunct="1"/>
            <a:endParaRPr lang="en-US" sz="3200" dirty="0" smtClean="0">
              <a:latin typeface="Avenir Book"/>
            </a:endParaRPr>
          </a:p>
          <a:p>
            <a:pPr eaLnBrk="1" hangingPunct="1"/>
            <a:r>
              <a:rPr lang="en-US" sz="3200" dirty="0" smtClean="0">
                <a:latin typeface="Avenir Book"/>
              </a:rPr>
              <a:t>Removing unoccupied patches reduces the number of occupied patches by the same amount!</a:t>
            </a:r>
          </a:p>
          <a:p>
            <a:pPr eaLnBrk="1" hangingPunct="1"/>
            <a:endParaRPr lang="en-US" sz="3200" dirty="0">
              <a:latin typeface="Avenir Book"/>
            </a:endParaRPr>
          </a:p>
          <a:p>
            <a:pPr eaLnBrk="1" hangingPunct="1"/>
            <a:r>
              <a:rPr lang="en-US" sz="3200" dirty="0" smtClean="0">
                <a:latin typeface="Avenir Book"/>
              </a:rPr>
              <a:t>The population goes extinct when:</a:t>
            </a:r>
          </a:p>
          <a:p>
            <a:pPr eaLnBrk="1" hangingPunct="1"/>
            <a:r>
              <a:rPr lang="en-US" sz="3200" dirty="0">
                <a:latin typeface="Avenir Book"/>
              </a:rPr>
              <a:t>	</a:t>
            </a:r>
            <a:r>
              <a:rPr lang="en-US" sz="3200" dirty="0" smtClean="0">
                <a:latin typeface="Avenir Book"/>
              </a:rPr>
              <a:t>D = 1 – m/c = P*</a:t>
            </a:r>
            <a:r>
              <a:rPr lang="en-US" sz="3200" baseline="-25000" dirty="0" smtClean="0">
                <a:latin typeface="Avenir Book"/>
              </a:rPr>
              <a:t>without development</a:t>
            </a:r>
            <a:endParaRPr lang="en-US" sz="3200" dirty="0" smtClean="0">
              <a:latin typeface="Avenir Book"/>
            </a:endParaRPr>
          </a:p>
          <a:p>
            <a:pPr eaLnBrk="1" hangingPunct="1"/>
            <a:endParaRPr lang="en-US" sz="3200" dirty="0">
              <a:latin typeface="Avenir Book"/>
            </a:endParaRPr>
          </a:p>
          <a:p>
            <a:pPr eaLnBrk="1" hangingPunct="1"/>
            <a:r>
              <a:rPr lang="en-US" sz="3200" dirty="0" smtClean="0">
                <a:latin typeface="Avenir Book"/>
              </a:rPr>
              <a:t>E.g., if 1/3 of patches are occupied, and you destroy half of the empty patches…extinction. </a:t>
            </a:r>
          </a:p>
        </p:txBody>
      </p:sp>
      <p:sp>
        <p:nvSpPr>
          <p:cNvPr id="4" name="Text Box 7"/>
          <p:cNvSpPr txBox="1">
            <a:spLocks noChangeArrowheads="1"/>
          </p:cNvSpPr>
          <p:nvPr/>
        </p:nvSpPr>
        <p:spPr bwMode="auto">
          <a:xfrm>
            <a:off x="0" y="-1783"/>
            <a:ext cx="8394700" cy="58477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dirty="0" err="1" smtClean="0">
                <a:solidFill>
                  <a:srgbClr val="376092"/>
                </a:solidFill>
                <a:latin typeface="Avenir Book"/>
              </a:rPr>
              <a:t>Levins</a:t>
            </a:r>
            <a:r>
              <a:rPr lang="en-US" sz="3200" dirty="0" smtClean="0">
                <a:solidFill>
                  <a:srgbClr val="376092"/>
                </a:solidFill>
                <a:latin typeface="Avenir Book"/>
              </a:rPr>
              <a:t>' model:</a:t>
            </a:r>
          </a:p>
        </p:txBody>
      </p:sp>
    </p:spTree>
    <p:extLst>
      <p:ext uri="{BB962C8B-B14F-4D97-AF65-F5344CB8AC3E}">
        <p14:creationId xmlns:p14="http://schemas.microsoft.com/office/powerpoint/2010/main" val="30346546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dissolve">
                                      <p:cBhvr>
                                        <p:cTn id="12" dur="500"/>
                                        <p:tgtEl>
                                          <p:spTgt spid="81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5">
                                            <p:txEl>
                                              <p:pRg st="4" end="4"/>
                                            </p:txEl>
                                          </p:spTgt>
                                        </p:tgtEl>
                                        <p:attrNameLst>
                                          <p:attrName>style.visibility</p:attrName>
                                        </p:attrNameLst>
                                      </p:cBhvr>
                                      <p:to>
                                        <p:strVal val="visible"/>
                                      </p:to>
                                    </p:set>
                                    <p:animEffect transition="in" filter="dissolve">
                                      <p:cBhvr>
                                        <p:cTn id="17" dur="500"/>
                                        <p:tgtEl>
                                          <p:spTgt spid="819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95">
                                            <p:txEl>
                                              <p:pRg st="5" end="5"/>
                                            </p:txEl>
                                          </p:spTgt>
                                        </p:tgtEl>
                                        <p:attrNameLst>
                                          <p:attrName>style.visibility</p:attrName>
                                        </p:attrNameLst>
                                      </p:cBhvr>
                                      <p:to>
                                        <p:strVal val="visible"/>
                                      </p:to>
                                    </p:set>
                                    <p:animEffect transition="in" filter="dissolve">
                                      <p:cBhvr>
                                        <p:cTn id="22" dur="500"/>
                                        <p:tgtEl>
                                          <p:spTgt spid="819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195">
                                            <p:txEl>
                                              <p:pRg st="7" end="7"/>
                                            </p:txEl>
                                          </p:spTgt>
                                        </p:tgtEl>
                                        <p:attrNameLst>
                                          <p:attrName>style.visibility</p:attrName>
                                        </p:attrNameLst>
                                      </p:cBhvr>
                                      <p:to>
                                        <p:strVal val="visible"/>
                                      </p:to>
                                    </p:set>
                                    <p:animEffect transition="in" filter="dissolve">
                                      <p:cBhvr>
                                        <p:cTn id="27" dur="500"/>
                                        <p:tgtEl>
                                          <p:spTgt spid="81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76250" y="81121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243" name="Text Box 7"/>
          <p:cNvSpPr txBox="1">
            <a:spLocks noChangeArrowheads="1"/>
          </p:cNvSpPr>
          <p:nvPr/>
        </p:nvSpPr>
        <p:spPr bwMode="auto">
          <a:xfrm>
            <a:off x="381000" y="2209800"/>
            <a:ext cx="8394700" cy="58477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dirty="0" smtClean="0">
                <a:solidFill>
                  <a:srgbClr val="376092"/>
                </a:solidFill>
                <a:latin typeface="Avenir Book"/>
              </a:rPr>
              <a:t>Can we express this graphically?</a:t>
            </a:r>
          </a:p>
        </p:txBody>
      </p:sp>
    </p:spTree>
    <p:extLst>
      <p:ext uri="{BB962C8B-B14F-4D97-AF65-F5344CB8AC3E}">
        <p14:creationId xmlns:p14="http://schemas.microsoft.com/office/powerpoint/2010/main" val="251929529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3733800" y="5638800"/>
            <a:ext cx="3657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latin typeface="Geneva"/>
                <a:cs typeface="Geneva"/>
              </a:rPr>
              <a:t>Proportion occupied, P</a:t>
            </a:r>
            <a:endParaRPr lang="en-US" dirty="0">
              <a:latin typeface="Geneva"/>
              <a:cs typeface="Geneva"/>
            </a:endParaRPr>
          </a:p>
        </p:txBody>
      </p:sp>
      <p:sp>
        <p:nvSpPr>
          <p:cNvPr id="4" name="Text Box 7"/>
          <p:cNvSpPr txBox="1">
            <a:spLocks noChangeArrowheads="1"/>
          </p:cNvSpPr>
          <p:nvPr/>
        </p:nvSpPr>
        <p:spPr bwMode="auto">
          <a:xfrm>
            <a:off x="0" y="-1783"/>
            <a:ext cx="8394700" cy="58477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dirty="0" err="1" smtClean="0">
                <a:solidFill>
                  <a:srgbClr val="376092"/>
                </a:solidFill>
                <a:latin typeface="Avenir Book"/>
              </a:rPr>
              <a:t>Levins</a:t>
            </a:r>
            <a:r>
              <a:rPr lang="en-US" sz="3200" dirty="0" smtClean="0">
                <a:solidFill>
                  <a:srgbClr val="376092"/>
                </a:solidFill>
                <a:latin typeface="Avenir Book"/>
              </a:rPr>
              <a:t>' model:</a:t>
            </a:r>
          </a:p>
        </p:txBody>
      </p:sp>
      <p:grpSp>
        <p:nvGrpSpPr>
          <p:cNvPr id="9" name="Group 8"/>
          <p:cNvGrpSpPr/>
          <p:nvPr/>
        </p:nvGrpSpPr>
        <p:grpSpPr>
          <a:xfrm>
            <a:off x="2057400" y="1371600"/>
            <a:ext cx="6096000" cy="3886200"/>
            <a:chOff x="2057400" y="1371600"/>
            <a:chExt cx="6096000" cy="3886200"/>
          </a:xfrm>
        </p:grpSpPr>
        <p:cxnSp>
          <p:nvCxnSpPr>
            <p:cNvPr id="6" name="Straight Connector 5"/>
            <p:cNvCxnSpPr/>
            <p:nvPr/>
          </p:nvCxnSpPr>
          <p:spPr>
            <a:xfrm>
              <a:off x="2057400" y="1371600"/>
              <a:ext cx="0" cy="38862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2057400" y="5257800"/>
              <a:ext cx="60960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13" name="Rectangle 5"/>
          <p:cNvSpPr>
            <a:spLocks noChangeArrowheads="1"/>
          </p:cNvSpPr>
          <p:nvPr/>
        </p:nvSpPr>
        <p:spPr bwMode="auto">
          <a:xfrm rot="16200000">
            <a:off x="-454967" y="2893368"/>
            <a:ext cx="3657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latin typeface="Geneva"/>
                <a:cs typeface="Geneva"/>
              </a:rPr>
              <a:t>Rate, </a:t>
            </a:r>
            <a:r>
              <a:rPr lang="en-US" dirty="0" err="1" smtClean="0">
                <a:latin typeface="Geneva"/>
                <a:cs typeface="Geneva"/>
              </a:rPr>
              <a:t>cP</a:t>
            </a:r>
            <a:r>
              <a:rPr lang="en-US" dirty="0" smtClean="0">
                <a:latin typeface="Geneva"/>
                <a:cs typeface="Geneva"/>
              </a:rPr>
              <a:t>(1-P) or </a:t>
            </a:r>
            <a:r>
              <a:rPr lang="en-US" dirty="0" err="1" smtClean="0">
                <a:latin typeface="Geneva"/>
                <a:cs typeface="Geneva"/>
              </a:rPr>
              <a:t>mP</a:t>
            </a:r>
            <a:endParaRPr lang="en-US" dirty="0">
              <a:latin typeface="Geneva"/>
              <a:cs typeface="Geneva"/>
            </a:endParaRPr>
          </a:p>
        </p:txBody>
      </p:sp>
      <p:sp>
        <p:nvSpPr>
          <p:cNvPr id="14" name="Arc 29"/>
          <p:cNvSpPr>
            <a:spLocks noChangeAspect="1"/>
          </p:cNvSpPr>
          <p:nvPr/>
        </p:nvSpPr>
        <p:spPr bwMode="auto">
          <a:xfrm rot="16200000" flipV="1">
            <a:off x="2719054" y="1304504"/>
            <a:ext cx="4724398" cy="6019799"/>
          </a:xfrm>
          <a:custGeom>
            <a:avLst/>
            <a:gdLst>
              <a:gd name="T0" fmla="*/ 552 w 21600"/>
              <a:gd name="T1" fmla="*/ 0 h 41209"/>
              <a:gd name="T2" fmla="*/ 543 w 21600"/>
              <a:gd name="T3" fmla="*/ 2448 h 41209"/>
              <a:gd name="T4" fmla="*/ 0 w 21600"/>
              <a:gd name="T5" fmla="*/ 1223 h 41209"/>
              <a:gd name="T6" fmla="*/ 0 60000 65536"/>
              <a:gd name="T7" fmla="*/ 0 60000 65536"/>
              <a:gd name="T8" fmla="*/ 0 60000 65536"/>
              <a:gd name="T9" fmla="*/ 0 w 21600"/>
              <a:gd name="T10" fmla="*/ 0 h 41209"/>
              <a:gd name="T11" fmla="*/ 21600 w 21600"/>
              <a:gd name="T12" fmla="*/ 41209 h 41209"/>
            </a:gdLst>
            <a:ahLst/>
            <a:cxnLst>
              <a:cxn ang="T6">
                <a:pos x="T0" y="T1"/>
              </a:cxn>
              <a:cxn ang="T7">
                <a:pos x="T2" y="T3"/>
              </a:cxn>
              <a:cxn ang="T8">
                <a:pos x="T4" y="T5"/>
              </a:cxn>
            </a:cxnLst>
            <a:rect l="T9" t="T10" r="T11" b="T12"/>
            <a:pathLst>
              <a:path w="21600" h="41209" fill="none" extrusionOk="0">
                <a:moveTo>
                  <a:pt x="6537" y="-1"/>
                </a:moveTo>
                <a:cubicBezTo>
                  <a:pt x="15506" y="2848"/>
                  <a:pt x="21600" y="11175"/>
                  <a:pt x="21600" y="20587"/>
                </a:cubicBezTo>
                <a:cubicBezTo>
                  <a:pt x="21600" y="30041"/>
                  <a:pt x="15451" y="38397"/>
                  <a:pt x="6425" y="41209"/>
                </a:cubicBezTo>
              </a:path>
              <a:path w="21600" h="41209" stroke="0" extrusionOk="0">
                <a:moveTo>
                  <a:pt x="6537" y="-1"/>
                </a:moveTo>
                <a:cubicBezTo>
                  <a:pt x="15506" y="2848"/>
                  <a:pt x="21600" y="11175"/>
                  <a:pt x="21600" y="20587"/>
                </a:cubicBezTo>
                <a:cubicBezTo>
                  <a:pt x="21600" y="30041"/>
                  <a:pt x="15451" y="38397"/>
                  <a:pt x="6425" y="41209"/>
                </a:cubicBezTo>
                <a:lnTo>
                  <a:pt x="0" y="20587"/>
                </a:lnTo>
                <a:close/>
              </a:path>
            </a:pathLst>
          </a:custGeom>
          <a:noFill/>
          <a:ln w="38100" cmpd="sng">
            <a:solidFill>
              <a:srgbClr val="0000FF"/>
            </a:solidFill>
            <a:prstDash val="solid"/>
            <a:round/>
            <a:headEnd/>
            <a:tailEnd/>
          </a:ln>
        </p:spPr>
        <p:txBody>
          <a:bodyPr wrap="none" anchor="ctr"/>
          <a:lstStyle/>
          <a:p>
            <a:endParaRPr lang="en-US"/>
          </a:p>
        </p:txBody>
      </p:sp>
      <p:cxnSp>
        <p:nvCxnSpPr>
          <p:cNvPr id="12" name="Straight Connector 11"/>
          <p:cNvCxnSpPr/>
          <p:nvPr/>
        </p:nvCxnSpPr>
        <p:spPr>
          <a:xfrm flipV="1">
            <a:off x="2057400" y="1281443"/>
            <a:ext cx="2590800" cy="396240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4876800" y="990600"/>
            <a:ext cx="3032050" cy="461665"/>
          </a:xfrm>
          <a:prstGeom prst="rect">
            <a:avLst/>
          </a:prstGeom>
        </p:spPr>
        <p:txBody>
          <a:bodyPr wrap="none">
            <a:spAutoFit/>
          </a:bodyPr>
          <a:lstStyle/>
          <a:p>
            <a:pPr eaLnBrk="1" hangingPunct="1"/>
            <a:r>
              <a:rPr lang="en-US" dirty="0" err="1">
                <a:latin typeface="Avenir Book"/>
              </a:rPr>
              <a:t>dP</a:t>
            </a:r>
            <a:r>
              <a:rPr lang="en-US" dirty="0">
                <a:latin typeface="Avenir Book"/>
              </a:rPr>
              <a:t>/</a:t>
            </a:r>
            <a:r>
              <a:rPr lang="en-US" dirty="0" err="1">
                <a:latin typeface="Avenir Book"/>
              </a:rPr>
              <a:t>dt</a:t>
            </a:r>
            <a:r>
              <a:rPr lang="en-US" dirty="0">
                <a:latin typeface="Avenir Book"/>
              </a:rPr>
              <a:t> = </a:t>
            </a:r>
            <a:r>
              <a:rPr lang="en-US" dirty="0" err="1" smtClean="0">
                <a:solidFill>
                  <a:srgbClr val="0000FF"/>
                </a:solidFill>
                <a:latin typeface="Avenir Book"/>
              </a:rPr>
              <a:t>cP</a:t>
            </a:r>
            <a:r>
              <a:rPr lang="en-US" dirty="0">
                <a:solidFill>
                  <a:srgbClr val="0000FF"/>
                </a:solidFill>
                <a:latin typeface="Avenir Book"/>
              </a:rPr>
              <a:t>(1-P)</a:t>
            </a:r>
            <a:r>
              <a:rPr lang="en-US" dirty="0">
                <a:latin typeface="Avenir Book"/>
              </a:rPr>
              <a:t> - </a:t>
            </a:r>
            <a:r>
              <a:rPr lang="en-US" dirty="0" err="1" smtClean="0">
                <a:solidFill>
                  <a:srgbClr val="FF0000"/>
                </a:solidFill>
                <a:latin typeface="Avenir Book"/>
              </a:rPr>
              <a:t>mP</a:t>
            </a:r>
            <a:endParaRPr lang="en-US" dirty="0">
              <a:solidFill>
                <a:srgbClr val="FF0000"/>
              </a:solidFill>
              <a:latin typeface="Avenir Book"/>
            </a:endParaRPr>
          </a:p>
        </p:txBody>
      </p:sp>
      <p:cxnSp>
        <p:nvCxnSpPr>
          <p:cNvPr id="17" name="Straight Arrow Connector 16"/>
          <p:cNvCxnSpPr/>
          <p:nvPr/>
        </p:nvCxnSpPr>
        <p:spPr>
          <a:xfrm flipH="1">
            <a:off x="6172200" y="1524000"/>
            <a:ext cx="381000" cy="6858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4343400" y="1524000"/>
            <a:ext cx="3124200" cy="381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4052555" y="2209800"/>
            <a:ext cx="0" cy="3048000"/>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27" name="Rectangle 5"/>
          <p:cNvSpPr>
            <a:spLocks noChangeArrowheads="1"/>
          </p:cNvSpPr>
          <p:nvPr/>
        </p:nvSpPr>
        <p:spPr bwMode="auto">
          <a:xfrm>
            <a:off x="3810000" y="5257800"/>
            <a:ext cx="60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latin typeface="Geneva"/>
                <a:cs typeface="Geneva"/>
              </a:rPr>
              <a:t>P*</a:t>
            </a:r>
            <a:endParaRPr lang="en-US" dirty="0">
              <a:latin typeface="Geneva"/>
              <a:cs typeface="Geneva"/>
            </a:endParaRPr>
          </a:p>
        </p:txBody>
      </p:sp>
      <p:sp>
        <p:nvSpPr>
          <p:cNvPr id="19" name="Arc 29"/>
          <p:cNvSpPr>
            <a:spLocks noChangeAspect="1"/>
          </p:cNvSpPr>
          <p:nvPr/>
        </p:nvSpPr>
        <p:spPr bwMode="auto">
          <a:xfrm rot="16200000" flipV="1">
            <a:off x="3314699" y="1562101"/>
            <a:ext cx="3505200" cy="6019799"/>
          </a:xfrm>
          <a:custGeom>
            <a:avLst/>
            <a:gdLst>
              <a:gd name="T0" fmla="*/ 552 w 21600"/>
              <a:gd name="T1" fmla="*/ 0 h 41209"/>
              <a:gd name="T2" fmla="*/ 543 w 21600"/>
              <a:gd name="T3" fmla="*/ 2448 h 41209"/>
              <a:gd name="T4" fmla="*/ 0 w 21600"/>
              <a:gd name="T5" fmla="*/ 1223 h 41209"/>
              <a:gd name="T6" fmla="*/ 0 60000 65536"/>
              <a:gd name="T7" fmla="*/ 0 60000 65536"/>
              <a:gd name="T8" fmla="*/ 0 60000 65536"/>
              <a:gd name="T9" fmla="*/ 0 w 21600"/>
              <a:gd name="T10" fmla="*/ 0 h 41209"/>
              <a:gd name="T11" fmla="*/ 21600 w 21600"/>
              <a:gd name="T12" fmla="*/ 41209 h 41209"/>
            </a:gdLst>
            <a:ahLst/>
            <a:cxnLst>
              <a:cxn ang="T6">
                <a:pos x="T0" y="T1"/>
              </a:cxn>
              <a:cxn ang="T7">
                <a:pos x="T2" y="T3"/>
              </a:cxn>
              <a:cxn ang="T8">
                <a:pos x="T4" y="T5"/>
              </a:cxn>
            </a:cxnLst>
            <a:rect l="T9" t="T10" r="T11" b="T12"/>
            <a:pathLst>
              <a:path w="21600" h="41209" fill="none" extrusionOk="0">
                <a:moveTo>
                  <a:pt x="6537" y="-1"/>
                </a:moveTo>
                <a:cubicBezTo>
                  <a:pt x="15506" y="2848"/>
                  <a:pt x="21600" y="11175"/>
                  <a:pt x="21600" y="20587"/>
                </a:cubicBezTo>
                <a:cubicBezTo>
                  <a:pt x="21600" y="30041"/>
                  <a:pt x="15451" y="38397"/>
                  <a:pt x="6425" y="41209"/>
                </a:cubicBezTo>
              </a:path>
              <a:path w="21600" h="41209" stroke="0" extrusionOk="0">
                <a:moveTo>
                  <a:pt x="6537" y="-1"/>
                </a:moveTo>
                <a:cubicBezTo>
                  <a:pt x="15506" y="2848"/>
                  <a:pt x="21600" y="11175"/>
                  <a:pt x="21600" y="20587"/>
                </a:cubicBezTo>
                <a:cubicBezTo>
                  <a:pt x="21600" y="30041"/>
                  <a:pt x="15451" y="38397"/>
                  <a:pt x="6425" y="41209"/>
                </a:cubicBezTo>
                <a:lnTo>
                  <a:pt x="0" y="20587"/>
                </a:lnTo>
                <a:close/>
              </a:path>
            </a:pathLst>
          </a:custGeom>
          <a:noFill/>
          <a:ln w="38100" cmpd="sng">
            <a:solidFill>
              <a:srgbClr val="0000FF"/>
            </a:solidFill>
            <a:prstDash val="solid"/>
            <a:round/>
            <a:headEnd/>
            <a:tailEnd/>
          </a:ln>
        </p:spPr>
        <p:txBody>
          <a:bodyPr wrap="none" anchor="ctr"/>
          <a:lstStyle/>
          <a:p>
            <a:endParaRPr lang="en-US"/>
          </a:p>
        </p:txBody>
      </p:sp>
      <p:sp>
        <p:nvSpPr>
          <p:cNvPr id="21" name="Arc 29"/>
          <p:cNvSpPr>
            <a:spLocks noChangeAspect="1"/>
          </p:cNvSpPr>
          <p:nvPr/>
        </p:nvSpPr>
        <p:spPr bwMode="auto">
          <a:xfrm rot="16200000" flipV="1">
            <a:off x="3978160" y="1813040"/>
            <a:ext cx="2178280" cy="6019801"/>
          </a:xfrm>
          <a:custGeom>
            <a:avLst/>
            <a:gdLst>
              <a:gd name="T0" fmla="*/ 552 w 21600"/>
              <a:gd name="T1" fmla="*/ 0 h 41209"/>
              <a:gd name="T2" fmla="*/ 543 w 21600"/>
              <a:gd name="T3" fmla="*/ 2448 h 41209"/>
              <a:gd name="T4" fmla="*/ 0 w 21600"/>
              <a:gd name="T5" fmla="*/ 1223 h 41209"/>
              <a:gd name="T6" fmla="*/ 0 60000 65536"/>
              <a:gd name="T7" fmla="*/ 0 60000 65536"/>
              <a:gd name="T8" fmla="*/ 0 60000 65536"/>
              <a:gd name="T9" fmla="*/ 0 w 21600"/>
              <a:gd name="T10" fmla="*/ 0 h 41209"/>
              <a:gd name="T11" fmla="*/ 21600 w 21600"/>
              <a:gd name="T12" fmla="*/ 41209 h 41209"/>
            </a:gdLst>
            <a:ahLst/>
            <a:cxnLst>
              <a:cxn ang="T6">
                <a:pos x="T0" y="T1"/>
              </a:cxn>
              <a:cxn ang="T7">
                <a:pos x="T2" y="T3"/>
              </a:cxn>
              <a:cxn ang="T8">
                <a:pos x="T4" y="T5"/>
              </a:cxn>
            </a:cxnLst>
            <a:rect l="T9" t="T10" r="T11" b="T12"/>
            <a:pathLst>
              <a:path w="21600" h="41209" fill="none" extrusionOk="0">
                <a:moveTo>
                  <a:pt x="6537" y="-1"/>
                </a:moveTo>
                <a:cubicBezTo>
                  <a:pt x="15506" y="2848"/>
                  <a:pt x="21600" y="11175"/>
                  <a:pt x="21600" y="20587"/>
                </a:cubicBezTo>
                <a:cubicBezTo>
                  <a:pt x="21600" y="30041"/>
                  <a:pt x="15451" y="38397"/>
                  <a:pt x="6425" y="41209"/>
                </a:cubicBezTo>
              </a:path>
              <a:path w="21600" h="41209" stroke="0" extrusionOk="0">
                <a:moveTo>
                  <a:pt x="6537" y="-1"/>
                </a:moveTo>
                <a:cubicBezTo>
                  <a:pt x="15506" y="2848"/>
                  <a:pt x="21600" y="11175"/>
                  <a:pt x="21600" y="20587"/>
                </a:cubicBezTo>
                <a:cubicBezTo>
                  <a:pt x="21600" y="30041"/>
                  <a:pt x="15451" y="38397"/>
                  <a:pt x="6425" y="41209"/>
                </a:cubicBezTo>
                <a:lnTo>
                  <a:pt x="0" y="20587"/>
                </a:lnTo>
                <a:close/>
              </a:path>
            </a:pathLst>
          </a:custGeom>
          <a:noFill/>
          <a:ln w="38100" cmpd="sng">
            <a:solidFill>
              <a:srgbClr val="0000FF"/>
            </a:solidFill>
            <a:prstDash val="solid"/>
            <a:round/>
            <a:headEnd/>
            <a:tailEnd/>
          </a:ln>
        </p:spPr>
        <p:txBody>
          <a:bodyPr wrap="none" anchor="ctr"/>
          <a:lstStyle/>
          <a:p>
            <a:endParaRPr lang="en-US"/>
          </a:p>
        </p:txBody>
      </p:sp>
      <p:sp>
        <p:nvSpPr>
          <p:cNvPr id="23" name="Arc 29"/>
          <p:cNvSpPr>
            <a:spLocks noChangeAspect="1"/>
          </p:cNvSpPr>
          <p:nvPr/>
        </p:nvSpPr>
        <p:spPr bwMode="auto">
          <a:xfrm rot="16200000" flipV="1">
            <a:off x="4281698" y="1919499"/>
            <a:ext cx="1571203" cy="6019799"/>
          </a:xfrm>
          <a:custGeom>
            <a:avLst/>
            <a:gdLst>
              <a:gd name="T0" fmla="*/ 552 w 21600"/>
              <a:gd name="T1" fmla="*/ 0 h 41209"/>
              <a:gd name="T2" fmla="*/ 543 w 21600"/>
              <a:gd name="T3" fmla="*/ 2448 h 41209"/>
              <a:gd name="T4" fmla="*/ 0 w 21600"/>
              <a:gd name="T5" fmla="*/ 1223 h 41209"/>
              <a:gd name="T6" fmla="*/ 0 60000 65536"/>
              <a:gd name="T7" fmla="*/ 0 60000 65536"/>
              <a:gd name="T8" fmla="*/ 0 60000 65536"/>
              <a:gd name="T9" fmla="*/ 0 w 21600"/>
              <a:gd name="T10" fmla="*/ 0 h 41209"/>
              <a:gd name="T11" fmla="*/ 21600 w 21600"/>
              <a:gd name="T12" fmla="*/ 41209 h 41209"/>
            </a:gdLst>
            <a:ahLst/>
            <a:cxnLst>
              <a:cxn ang="T6">
                <a:pos x="T0" y="T1"/>
              </a:cxn>
              <a:cxn ang="T7">
                <a:pos x="T2" y="T3"/>
              </a:cxn>
              <a:cxn ang="T8">
                <a:pos x="T4" y="T5"/>
              </a:cxn>
            </a:cxnLst>
            <a:rect l="T9" t="T10" r="T11" b="T12"/>
            <a:pathLst>
              <a:path w="21600" h="41209" fill="none" extrusionOk="0">
                <a:moveTo>
                  <a:pt x="6537" y="-1"/>
                </a:moveTo>
                <a:cubicBezTo>
                  <a:pt x="15506" y="2848"/>
                  <a:pt x="21600" y="11175"/>
                  <a:pt x="21600" y="20587"/>
                </a:cubicBezTo>
                <a:cubicBezTo>
                  <a:pt x="21600" y="30041"/>
                  <a:pt x="15451" y="38397"/>
                  <a:pt x="6425" y="41209"/>
                </a:cubicBezTo>
              </a:path>
              <a:path w="21600" h="41209" stroke="0" extrusionOk="0">
                <a:moveTo>
                  <a:pt x="6537" y="-1"/>
                </a:moveTo>
                <a:cubicBezTo>
                  <a:pt x="15506" y="2848"/>
                  <a:pt x="21600" y="11175"/>
                  <a:pt x="21600" y="20587"/>
                </a:cubicBezTo>
                <a:cubicBezTo>
                  <a:pt x="21600" y="30041"/>
                  <a:pt x="15451" y="38397"/>
                  <a:pt x="6425" y="41209"/>
                </a:cubicBezTo>
                <a:lnTo>
                  <a:pt x="0" y="20587"/>
                </a:lnTo>
                <a:close/>
              </a:path>
            </a:pathLst>
          </a:custGeom>
          <a:noFill/>
          <a:ln w="38100" cmpd="sng">
            <a:solidFill>
              <a:srgbClr val="0000FF"/>
            </a:solidFill>
            <a:prstDash val="solid"/>
            <a:round/>
            <a:headEnd/>
            <a:tailEnd/>
          </a:ln>
        </p:spPr>
        <p:txBody>
          <a:bodyPr wrap="none" anchor="ctr"/>
          <a:lstStyle/>
          <a:p>
            <a:endParaRPr lang="en-US"/>
          </a:p>
        </p:txBody>
      </p:sp>
      <p:cxnSp>
        <p:nvCxnSpPr>
          <p:cNvPr id="24" name="Straight Arrow Connector 23"/>
          <p:cNvCxnSpPr/>
          <p:nvPr/>
        </p:nvCxnSpPr>
        <p:spPr>
          <a:xfrm flipH="1">
            <a:off x="2354259" y="4800600"/>
            <a:ext cx="7941" cy="457200"/>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25" name="Rectangle 5"/>
          <p:cNvSpPr>
            <a:spLocks noChangeArrowheads="1"/>
          </p:cNvSpPr>
          <p:nvPr/>
        </p:nvSpPr>
        <p:spPr bwMode="auto">
          <a:xfrm>
            <a:off x="2111704" y="5257800"/>
            <a:ext cx="60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latin typeface="Geneva"/>
                <a:cs typeface="Geneva"/>
              </a:rPr>
              <a:t>P*</a:t>
            </a:r>
            <a:endParaRPr lang="en-US" dirty="0">
              <a:latin typeface="Geneva"/>
              <a:cs typeface="Geneva"/>
            </a:endParaRPr>
          </a:p>
        </p:txBody>
      </p:sp>
      <p:cxnSp>
        <p:nvCxnSpPr>
          <p:cNvPr id="26" name="Straight Arrow Connector 25"/>
          <p:cNvCxnSpPr/>
          <p:nvPr/>
        </p:nvCxnSpPr>
        <p:spPr>
          <a:xfrm>
            <a:off x="3200400" y="3505200"/>
            <a:ext cx="0" cy="1752600"/>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28" name="Rectangle 5"/>
          <p:cNvSpPr>
            <a:spLocks noChangeArrowheads="1"/>
          </p:cNvSpPr>
          <p:nvPr/>
        </p:nvSpPr>
        <p:spPr bwMode="auto">
          <a:xfrm>
            <a:off x="3037052" y="5257800"/>
            <a:ext cx="60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latin typeface="Geneva"/>
                <a:cs typeface="Geneva"/>
              </a:rPr>
              <a:t>P*</a:t>
            </a:r>
            <a:endParaRPr lang="en-US" dirty="0">
              <a:latin typeface="Geneva"/>
              <a:cs typeface="Geneva"/>
            </a:endParaRPr>
          </a:p>
        </p:txBody>
      </p:sp>
      <p:sp>
        <p:nvSpPr>
          <p:cNvPr id="29" name="Rectangle 28"/>
          <p:cNvSpPr/>
          <p:nvPr/>
        </p:nvSpPr>
        <p:spPr>
          <a:xfrm>
            <a:off x="4876800" y="986135"/>
            <a:ext cx="3382356" cy="461665"/>
          </a:xfrm>
          <a:prstGeom prst="rect">
            <a:avLst/>
          </a:prstGeom>
        </p:spPr>
        <p:txBody>
          <a:bodyPr wrap="none">
            <a:spAutoFit/>
          </a:bodyPr>
          <a:lstStyle/>
          <a:p>
            <a:pPr eaLnBrk="1" hangingPunct="1"/>
            <a:r>
              <a:rPr lang="en-US" dirty="0" err="1">
                <a:latin typeface="Avenir Book"/>
              </a:rPr>
              <a:t>dP</a:t>
            </a:r>
            <a:r>
              <a:rPr lang="en-US" dirty="0">
                <a:latin typeface="Avenir Book"/>
              </a:rPr>
              <a:t>/</a:t>
            </a:r>
            <a:r>
              <a:rPr lang="en-US" dirty="0" err="1">
                <a:latin typeface="Avenir Book"/>
              </a:rPr>
              <a:t>dt</a:t>
            </a:r>
            <a:r>
              <a:rPr lang="en-US" dirty="0">
                <a:latin typeface="Avenir Book"/>
              </a:rPr>
              <a:t> = </a:t>
            </a:r>
            <a:r>
              <a:rPr lang="en-US" dirty="0" err="1" smtClean="0">
                <a:solidFill>
                  <a:srgbClr val="0000FF"/>
                </a:solidFill>
                <a:latin typeface="Avenir Book"/>
              </a:rPr>
              <a:t>cP</a:t>
            </a:r>
            <a:r>
              <a:rPr lang="en-US" dirty="0">
                <a:solidFill>
                  <a:srgbClr val="0000FF"/>
                </a:solidFill>
                <a:latin typeface="Avenir Book"/>
              </a:rPr>
              <a:t>(1-</a:t>
            </a:r>
            <a:r>
              <a:rPr lang="en-US" dirty="0" smtClean="0">
                <a:solidFill>
                  <a:srgbClr val="0000FF"/>
                </a:solidFill>
                <a:latin typeface="Avenir Book"/>
              </a:rPr>
              <a:t>P-D)</a:t>
            </a:r>
            <a:r>
              <a:rPr lang="en-US" dirty="0" smtClean="0">
                <a:latin typeface="Avenir Book"/>
              </a:rPr>
              <a:t> </a:t>
            </a:r>
            <a:r>
              <a:rPr lang="en-US" dirty="0">
                <a:latin typeface="Avenir Book"/>
              </a:rPr>
              <a:t>- </a:t>
            </a:r>
            <a:r>
              <a:rPr lang="en-US" dirty="0" err="1" smtClean="0">
                <a:solidFill>
                  <a:srgbClr val="FF0000"/>
                </a:solidFill>
                <a:latin typeface="Avenir Book"/>
              </a:rPr>
              <a:t>mP</a:t>
            </a:r>
            <a:endParaRPr lang="en-US" dirty="0">
              <a:solidFill>
                <a:srgbClr val="FF0000"/>
              </a:solidFill>
              <a:latin typeface="Avenir Book"/>
            </a:endParaRPr>
          </a:p>
        </p:txBody>
      </p:sp>
      <p:sp>
        <p:nvSpPr>
          <p:cNvPr id="18" name="TextBox 17"/>
          <p:cNvSpPr txBox="1"/>
          <p:nvPr/>
        </p:nvSpPr>
        <p:spPr>
          <a:xfrm>
            <a:off x="7010400" y="2514600"/>
            <a:ext cx="990600" cy="461665"/>
          </a:xfrm>
          <a:prstGeom prst="rect">
            <a:avLst/>
          </a:prstGeom>
          <a:noFill/>
        </p:spPr>
        <p:txBody>
          <a:bodyPr wrap="square" rtlCol="0">
            <a:spAutoFit/>
          </a:bodyPr>
          <a:lstStyle/>
          <a:p>
            <a:r>
              <a:rPr lang="en-US" dirty="0" smtClean="0">
                <a:solidFill>
                  <a:srgbClr val="0000FF"/>
                </a:solidFill>
                <a:latin typeface="Avenir Book"/>
                <a:cs typeface="Avenir Book"/>
              </a:rPr>
              <a:t>D=0</a:t>
            </a:r>
            <a:endParaRPr lang="en-US" dirty="0">
              <a:solidFill>
                <a:srgbClr val="0000FF"/>
              </a:solidFill>
              <a:latin typeface="Avenir Book"/>
              <a:cs typeface="Avenir Book"/>
            </a:endParaRPr>
          </a:p>
        </p:txBody>
      </p:sp>
      <p:sp>
        <p:nvSpPr>
          <p:cNvPr id="31" name="TextBox 30"/>
          <p:cNvSpPr txBox="1"/>
          <p:nvPr/>
        </p:nvSpPr>
        <p:spPr>
          <a:xfrm>
            <a:off x="5791200" y="4419600"/>
            <a:ext cx="1676400" cy="461665"/>
          </a:xfrm>
          <a:prstGeom prst="rect">
            <a:avLst/>
          </a:prstGeom>
          <a:noFill/>
        </p:spPr>
        <p:txBody>
          <a:bodyPr wrap="square" rtlCol="0">
            <a:spAutoFit/>
          </a:bodyPr>
          <a:lstStyle/>
          <a:p>
            <a:r>
              <a:rPr lang="en-US" dirty="0" smtClean="0">
                <a:solidFill>
                  <a:srgbClr val="0000FF"/>
                </a:solidFill>
                <a:latin typeface="Avenir Book"/>
                <a:cs typeface="Avenir Book"/>
              </a:rPr>
              <a:t>D&gt;1 – m/c</a:t>
            </a:r>
            <a:endParaRPr lang="en-US" dirty="0">
              <a:solidFill>
                <a:srgbClr val="0000FF"/>
              </a:solidFill>
              <a:latin typeface="Avenir Book"/>
              <a:cs typeface="Avenir Book"/>
            </a:endParaRPr>
          </a:p>
        </p:txBody>
      </p:sp>
      <p:sp>
        <p:nvSpPr>
          <p:cNvPr id="32" name="TextBox 31"/>
          <p:cNvSpPr txBox="1"/>
          <p:nvPr/>
        </p:nvSpPr>
        <p:spPr>
          <a:xfrm>
            <a:off x="6324600" y="3429000"/>
            <a:ext cx="990600" cy="461665"/>
          </a:xfrm>
          <a:prstGeom prst="rect">
            <a:avLst/>
          </a:prstGeom>
          <a:noFill/>
        </p:spPr>
        <p:txBody>
          <a:bodyPr wrap="square" rtlCol="0">
            <a:spAutoFit/>
          </a:bodyPr>
          <a:lstStyle/>
          <a:p>
            <a:r>
              <a:rPr lang="en-US" dirty="0" smtClean="0">
                <a:solidFill>
                  <a:srgbClr val="0000FF"/>
                </a:solidFill>
                <a:latin typeface="Avenir Book"/>
                <a:cs typeface="Avenir Book"/>
              </a:rPr>
              <a:t>D&gt;0</a:t>
            </a:r>
            <a:endParaRPr lang="en-US" dirty="0">
              <a:solidFill>
                <a:srgbClr val="0000FF"/>
              </a:solidFill>
              <a:latin typeface="Avenir Book"/>
              <a:cs typeface="Avenir Book"/>
            </a:endParaRPr>
          </a:p>
        </p:txBody>
      </p:sp>
    </p:spTree>
    <p:extLst>
      <p:ext uri="{BB962C8B-B14F-4D97-AF65-F5344CB8AC3E}">
        <p14:creationId xmlns:p14="http://schemas.microsoft.com/office/powerpoint/2010/main" val="39802855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9"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dissolve">
                                      <p:cBhvr>
                                        <p:cTn id="18" dur="500"/>
                                        <p:tgtEl>
                                          <p:spTgt spid="20"/>
                                        </p:tgtEl>
                                      </p:cBhvr>
                                    </p:animEffect>
                                  </p:childTnLst>
                                </p:cTn>
                              </p:par>
                              <p:par>
                                <p:cTn id="19" presetID="9"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dissolve">
                                      <p:cBhvr>
                                        <p:cTn id="21" dur="500"/>
                                        <p:tgtEl>
                                          <p:spTgt spid="2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dissolv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dissolve">
                                      <p:cBhvr>
                                        <p:cTn id="29" dur="500"/>
                                        <p:tgtEl>
                                          <p:spTgt spid="29"/>
                                        </p:tgtEl>
                                      </p:cBhvr>
                                    </p:animEffect>
                                  </p:childTnLst>
                                </p:cTn>
                              </p:par>
                              <p:par>
                                <p:cTn id="30" presetID="9" presetClass="exit" presetSubtype="0" fill="hold" grpId="0" nodeType="withEffect">
                                  <p:stCondLst>
                                    <p:cond delay="0"/>
                                  </p:stCondLst>
                                  <p:childTnLst>
                                    <p:animEffect transition="out" filter="dissolv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par>
                                <p:cTn id="33" presetID="9"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dissolv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1"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dissolve">
                                      <p:cBhvr>
                                        <p:cTn id="40" dur="500"/>
                                        <p:tgtEl>
                                          <p:spTgt spid="28"/>
                                        </p:tgtEl>
                                      </p:cBhvr>
                                    </p:animEffect>
                                  </p:childTnLst>
                                </p:cTn>
                              </p:par>
                              <p:par>
                                <p:cTn id="41" presetID="9"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dissolve">
                                      <p:cBhvr>
                                        <p:cTn id="43" dur="500"/>
                                        <p:tgtEl>
                                          <p:spTgt spid="26"/>
                                        </p:tgtEl>
                                      </p:cBhvr>
                                    </p:animEffect>
                                  </p:childTnLst>
                                </p:cTn>
                              </p:par>
                              <p:par>
                                <p:cTn id="44" presetID="9" presetClass="entr" presetSubtype="0" fill="hold" grpId="1"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dissolve">
                                      <p:cBhvr>
                                        <p:cTn id="46" dur="500"/>
                                        <p:tgtEl>
                                          <p:spTgt spid="19"/>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dissolve">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1"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dissolve">
                                      <p:cBhvr>
                                        <p:cTn id="54" dur="500"/>
                                        <p:tgtEl>
                                          <p:spTgt spid="21"/>
                                        </p:tgtEl>
                                      </p:cBhvr>
                                    </p:animEffect>
                                  </p:childTnLst>
                                </p:cTn>
                              </p:par>
                              <p:par>
                                <p:cTn id="55" presetID="9"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dissolve">
                                      <p:cBhvr>
                                        <p:cTn id="57" dur="500"/>
                                        <p:tgtEl>
                                          <p:spTgt spid="24"/>
                                        </p:tgtEl>
                                      </p:cBhvr>
                                    </p:animEffect>
                                  </p:childTnLst>
                                </p:cTn>
                              </p:par>
                              <p:par>
                                <p:cTn id="58" presetID="9" presetClass="entr" presetSubtype="0" fill="hold" grpId="1"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dissolve">
                                      <p:cBhvr>
                                        <p:cTn id="60" dur="500"/>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dissolve">
                                      <p:cBhvr>
                                        <p:cTn id="65" dur="500"/>
                                        <p:tgtEl>
                                          <p:spTgt spid="23"/>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dissolve">
                                      <p:cBhvr>
                                        <p:cTn id="6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27" grpId="0"/>
      <p:bldP spid="19" grpId="1" animBg="1"/>
      <p:bldP spid="21" grpId="1" animBg="1"/>
      <p:bldP spid="23" grpId="0" animBg="1"/>
      <p:bldP spid="25" grpId="1"/>
      <p:bldP spid="28" grpId="1"/>
      <p:bldP spid="29" grpId="0"/>
      <p:bldP spid="18" grpId="0"/>
      <p:bldP spid="31"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76250" y="81121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243" name="Text Box 7"/>
          <p:cNvSpPr txBox="1">
            <a:spLocks noChangeArrowheads="1"/>
          </p:cNvSpPr>
          <p:nvPr/>
        </p:nvSpPr>
        <p:spPr bwMode="auto">
          <a:xfrm>
            <a:off x="381000" y="2209800"/>
            <a:ext cx="8394700" cy="58477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dirty="0" smtClean="0">
                <a:solidFill>
                  <a:srgbClr val="376092"/>
                </a:solidFill>
                <a:latin typeface="Avenir Book"/>
              </a:rPr>
              <a:t>= "</a:t>
            </a:r>
            <a:r>
              <a:rPr lang="en-US" sz="3200" dirty="0" err="1" smtClean="0">
                <a:solidFill>
                  <a:srgbClr val="376092"/>
                </a:solidFill>
                <a:latin typeface="Avenir Book"/>
              </a:rPr>
              <a:t>metapopulation</a:t>
            </a:r>
            <a:r>
              <a:rPr lang="en-US" sz="3200" dirty="0" smtClean="0">
                <a:solidFill>
                  <a:srgbClr val="376092"/>
                </a:solidFill>
                <a:latin typeface="Avenir Book"/>
              </a:rPr>
              <a:t> meltdown"</a:t>
            </a:r>
          </a:p>
        </p:txBody>
      </p:sp>
      <p:sp>
        <p:nvSpPr>
          <p:cNvPr id="4" name="Text Box 7"/>
          <p:cNvSpPr txBox="1">
            <a:spLocks noChangeArrowheads="1"/>
          </p:cNvSpPr>
          <p:nvPr/>
        </p:nvSpPr>
        <p:spPr bwMode="auto">
          <a:xfrm>
            <a:off x="381000" y="3758624"/>
            <a:ext cx="8394700" cy="1077218"/>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dirty="0" smtClean="0">
                <a:latin typeface="Avenir Book"/>
              </a:rPr>
              <a:t>Unoccupied sites are essential to the persistence of a </a:t>
            </a:r>
            <a:r>
              <a:rPr lang="en-US" sz="3200" dirty="0" err="1" smtClean="0">
                <a:latin typeface="Avenir Book"/>
              </a:rPr>
              <a:t>metapopulation</a:t>
            </a:r>
            <a:r>
              <a:rPr lang="en-US" sz="3200" dirty="0" smtClean="0">
                <a:latin typeface="Avenir Book"/>
              </a:rPr>
              <a:t>!</a:t>
            </a:r>
          </a:p>
        </p:txBody>
      </p:sp>
    </p:spTree>
    <p:extLst>
      <p:ext uri="{BB962C8B-B14F-4D97-AF65-F5344CB8AC3E}">
        <p14:creationId xmlns:p14="http://schemas.microsoft.com/office/powerpoint/2010/main" val="25192952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76250" y="81121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243" name="Text Box 7"/>
          <p:cNvSpPr txBox="1">
            <a:spLocks noChangeArrowheads="1"/>
          </p:cNvSpPr>
          <p:nvPr/>
        </p:nvSpPr>
        <p:spPr bwMode="auto">
          <a:xfrm>
            <a:off x="381000" y="2209800"/>
            <a:ext cx="8394700" cy="58477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dirty="0" smtClean="0">
                <a:solidFill>
                  <a:srgbClr val="376092"/>
                </a:solidFill>
                <a:latin typeface="Avenir Book"/>
              </a:rPr>
              <a:t>Can we compensate for these effects?</a:t>
            </a:r>
          </a:p>
        </p:txBody>
      </p:sp>
    </p:spTree>
    <p:extLst>
      <p:ext uri="{BB962C8B-B14F-4D97-AF65-F5344CB8AC3E}">
        <p14:creationId xmlns:p14="http://schemas.microsoft.com/office/powerpoint/2010/main" val="262463117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76250" y="81121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243" name="Text Box 7"/>
          <p:cNvSpPr txBox="1">
            <a:spLocks noChangeArrowheads="1"/>
          </p:cNvSpPr>
          <p:nvPr/>
        </p:nvSpPr>
        <p:spPr bwMode="auto">
          <a:xfrm>
            <a:off x="18967" y="32213"/>
            <a:ext cx="8394700" cy="58477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dirty="0" smtClean="0">
                <a:solidFill>
                  <a:srgbClr val="376092"/>
                </a:solidFill>
                <a:latin typeface="Avenir Book"/>
              </a:rPr>
              <a:t>Corridors (increase colonization)</a:t>
            </a:r>
          </a:p>
        </p:txBody>
      </p:sp>
      <p:pic>
        <p:nvPicPr>
          <p:cNvPr id="2" name="Picture 1"/>
          <p:cNvPicPr>
            <a:picLocks noChangeAspect="1"/>
          </p:cNvPicPr>
          <p:nvPr/>
        </p:nvPicPr>
        <p:blipFill>
          <a:blip r:embed="rId3"/>
          <a:stretch>
            <a:fillRect/>
          </a:stretch>
        </p:blipFill>
        <p:spPr>
          <a:xfrm>
            <a:off x="0" y="3416300"/>
            <a:ext cx="6484608" cy="3517900"/>
          </a:xfrm>
          <a:prstGeom prst="rect">
            <a:avLst/>
          </a:prstGeom>
        </p:spPr>
      </p:pic>
      <p:sp>
        <p:nvSpPr>
          <p:cNvPr id="3" name="TextBox 2"/>
          <p:cNvSpPr txBox="1"/>
          <p:nvPr/>
        </p:nvSpPr>
        <p:spPr>
          <a:xfrm>
            <a:off x="304800" y="6519342"/>
            <a:ext cx="5867400" cy="338554"/>
          </a:xfrm>
          <a:prstGeom prst="rect">
            <a:avLst/>
          </a:prstGeom>
          <a:noFill/>
        </p:spPr>
        <p:txBody>
          <a:bodyPr wrap="square" rtlCol="0">
            <a:spAutoFit/>
          </a:bodyPr>
          <a:lstStyle/>
          <a:p>
            <a:r>
              <a:rPr lang="en-US" sz="1600" dirty="0" smtClean="0">
                <a:solidFill>
                  <a:schemeClr val="bg1"/>
                </a:solidFill>
                <a:latin typeface="Geneva"/>
                <a:cs typeface="Geneva"/>
              </a:rPr>
              <a:t>Savannah River Site (DOE): Haddad, </a:t>
            </a:r>
            <a:r>
              <a:rPr lang="en-US" sz="1600" dirty="0" err="1" smtClean="0">
                <a:solidFill>
                  <a:schemeClr val="bg1"/>
                </a:solidFill>
                <a:latin typeface="Geneva"/>
                <a:cs typeface="Geneva"/>
              </a:rPr>
              <a:t>Tewskbury</a:t>
            </a:r>
            <a:r>
              <a:rPr lang="en-US" sz="1600" dirty="0" smtClean="0">
                <a:solidFill>
                  <a:schemeClr val="bg1"/>
                </a:solidFill>
                <a:latin typeface="Geneva"/>
                <a:cs typeface="Geneva"/>
              </a:rPr>
              <a:t>, </a:t>
            </a:r>
            <a:r>
              <a:rPr lang="en-US" sz="1600" dirty="0" err="1" smtClean="0">
                <a:solidFill>
                  <a:schemeClr val="bg1"/>
                </a:solidFill>
                <a:latin typeface="Geneva"/>
                <a:cs typeface="Geneva"/>
              </a:rPr>
              <a:t>Levey</a:t>
            </a:r>
            <a:endParaRPr lang="en-US" sz="1600" dirty="0">
              <a:solidFill>
                <a:schemeClr val="bg1"/>
              </a:solidFill>
              <a:latin typeface="Geneva"/>
              <a:cs typeface="Geneva"/>
            </a:endParaRPr>
          </a:p>
        </p:txBody>
      </p:sp>
      <p:pic>
        <p:nvPicPr>
          <p:cNvPr id="4" name="Picture 3"/>
          <p:cNvPicPr>
            <a:picLocks noChangeAspect="1"/>
          </p:cNvPicPr>
          <p:nvPr/>
        </p:nvPicPr>
        <p:blipFill>
          <a:blip r:embed="rId4"/>
          <a:stretch>
            <a:fillRect/>
          </a:stretch>
        </p:blipFill>
        <p:spPr>
          <a:xfrm>
            <a:off x="4160030" y="838200"/>
            <a:ext cx="4953000" cy="2514600"/>
          </a:xfrm>
          <a:prstGeom prst="rect">
            <a:avLst/>
          </a:prstGeom>
        </p:spPr>
      </p:pic>
    </p:spTree>
    <p:extLst>
      <p:ext uri="{BB962C8B-B14F-4D97-AF65-F5344CB8AC3E}">
        <p14:creationId xmlns:p14="http://schemas.microsoft.com/office/powerpoint/2010/main" val="22591749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3733800" y="5638800"/>
            <a:ext cx="3657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latin typeface="Geneva"/>
                <a:cs typeface="Geneva"/>
              </a:rPr>
              <a:t>Proportion occupied, P</a:t>
            </a:r>
            <a:endParaRPr lang="en-US" dirty="0">
              <a:latin typeface="Geneva"/>
              <a:cs typeface="Geneva"/>
            </a:endParaRPr>
          </a:p>
        </p:txBody>
      </p:sp>
      <p:sp>
        <p:nvSpPr>
          <p:cNvPr id="4" name="Text Box 7"/>
          <p:cNvSpPr txBox="1">
            <a:spLocks noChangeArrowheads="1"/>
          </p:cNvSpPr>
          <p:nvPr/>
        </p:nvSpPr>
        <p:spPr bwMode="auto">
          <a:xfrm>
            <a:off x="0" y="-1783"/>
            <a:ext cx="8394700" cy="58477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dirty="0" smtClean="0">
                <a:solidFill>
                  <a:srgbClr val="376092"/>
                </a:solidFill>
                <a:latin typeface="Avenir Book"/>
              </a:rPr>
              <a:t>Corridors?</a:t>
            </a:r>
          </a:p>
        </p:txBody>
      </p:sp>
      <p:grpSp>
        <p:nvGrpSpPr>
          <p:cNvPr id="9" name="Group 8"/>
          <p:cNvGrpSpPr/>
          <p:nvPr/>
        </p:nvGrpSpPr>
        <p:grpSpPr>
          <a:xfrm>
            <a:off x="2057400" y="1371600"/>
            <a:ext cx="6096000" cy="3886200"/>
            <a:chOff x="2057400" y="1371600"/>
            <a:chExt cx="6096000" cy="3886200"/>
          </a:xfrm>
        </p:grpSpPr>
        <p:cxnSp>
          <p:nvCxnSpPr>
            <p:cNvPr id="6" name="Straight Connector 5"/>
            <p:cNvCxnSpPr/>
            <p:nvPr/>
          </p:nvCxnSpPr>
          <p:spPr>
            <a:xfrm>
              <a:off x="2057400" y="1371600"/>
              <a:ext cx="0" cy="38862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2057400" y="5257800"/>
              <a:ext cx="60960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13" name="Rectangle 5"/>
          <p:cNvSpPr>
            <a:spLocks noChangeArrowheads="1"/>
          </p:cNvSpPr>
          <p:nvPr/>
        </p:nvSpPr>
        <p:spPr bwMode="auto">
          <a:xfrm rot="16200000">
            <a:off x="-454967" y="2893368"/>
            <a:ext cx="3657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latin typeface="Geneva"/>
                <a:cs typeface="Geneva"/>
              </a:rPr>
              <a:t>Rate, </a:t>
            </a:r>
            <a:r>
              <a:rPr lang="en-US" dirty="0" err="1" smtClean="0">
                <a:latin typeface="Geneva"/>
                <a:cs typeface="Geneva"/>
              </a:rPr>
              <a:t>cP</a:t>
            </a:r>
            <a:r>
              <a:rPr lang="en-US" dirty="0" smtClean="0">
                <a:latin typeface="Geneva"/>
                <a:cs typeface="Geneva"/>
              </a:rPr>
              <a:t>(1-P) or </a:t>
            </a:r>
            <a:r>
              <a:rPr lang="en-US" dirty="0" err="1" smtClean="0">
                <a:latin typeface="Geneva"/>
                <a:cs typeface="Geneva"/>
              </a:rPr>
              <a:t>mP</a:t>
            </a:r>
            <a:endParaRPr lang="en-US" dirty="0">
              <a:latin typeface="Geneva"/>
              <a:cs typeface="Geneva"/>
            </a:endParaRPr>
          </a:p>
        </p:txBody>
      </p:sp>
      <p:sp>
        <p:nvSpPr>
          <p:cNvPr id="14" name="Arc 29"/>
          <p:cNvSpPr>
            <a:spLocks noChangeAspect="1"/>
          </p:cNvSpPr>
          <p:nvPr/>
        </p:nvSpPr>
        <p:spPr bwMode="auto">
          <a:xfrm rot="16200000" flipV="1">
            <a:off x="2719054" y="1304504"/>
            <a:ext cx="4724398" cy="6019799"/>
          </a:xfrm>
          <a:custGeom>
            <a:avLst/>
            <a:gdLst>
              <a:gd name="T0" fmla="*/ 552 w 21600"/>
              <a:gd name="T1" fmla="*/ 0 h 41209"/>
              <a:gd name="T2" fmla="*/ 543 w 21600"/>
              <a:gd name="T3" fmla="*/ 2448 h 41209"/>
              <a:gd name="T4" fmla="*/ 0 w 21600"/>
              <a:gd name="T5" fmla="*/ 1223 h 41209"/>
              <a:gd name="T6" fmla="*/ 0 60000 65536"/>
              <a:gd name="T7" fmla="*/ 0 60000 65536"/>
              <a:gd name="T8" fmla="*/ 0 60000 65536"/>
              <a:gd name="T9" fmla="*/ 0 w 21600"/>
              <a:gd name="T10" fmla="*/ 0 h 41209"/>
              <a:gd name="T11" fmla="*/ 21600 w 21600"/>
              <a:gd name="T12" fmla="*/ 41209 h 41209"/>
            </a:gdLst>
            <a:ahLst/>
            <a:cxnLst>
              <a:cxn ang="T6">
                <a:pos x="T0" y="T1"/>
              </a:cxn>
              <a:cxn ang="T7">
                <a:pos x="T2" y="T3"/>
              </a:cxn>
              <a:cxn ang="T8">
                <a:pos x="T4" y="T5"/>
              </a:cxn>
            </a:cxnLst>
            <a:rect l="T9" t="T10" r="T11" b="T12"/>
            <a:pathLst>
              <a:path w="21600" h="41209" fill="none" extrusionOk="0">
                <a:moveTo>
                  <a:pt x="6537" y="-1"/>
                </a:moveTo>
                <a:cubicBezTo>
                  <a:pt x="15506" y="2848"/>
                  <a:pt x="21600" y="11175"/>
                  <a:pt x="21600" y="20587"/>
                </a:cubicBezTo>
                <a:cubicBezTo>
                  <a:pt x="21600" y="30041"/>
                  <a:pt x="15451" y="38397"/>
                  <a:pt x="6425" y="41209"/>
                </a:cubicBezTo>
              </a:path>
              <a:path w="21600" h="41209" stroke="0" extrusionOk="0">
                <a:moveTo>
                  <a:pt x="6537" y="-1"/>
                </a:moveTo>
                <a:cubicBezTo>
                  <a:pt x="15506" y="2848"/>
                  <a:pt x="21600" y="11175"/>
                  <a:pt x="21600" y="20587"/>
                </a:cubicBezTo>
                <a:cubicBezTo>
                  <a:pt x="21600" y="30041"/>
                  <a:pt x="15451" y="38397"/>
                  <a:pt x="6425" y="41209"/>
                </a:cubicBezTo>
                <a:lnTo>
                  <a:pt x="0" y="20587"/>
                </a:lnTo>
                <a:close/>
              </a:path>
            </a:pathLst>
          </a:custGeom>
          <a:noFill/>
          <a:ln w="38100" cmpd="sng">
            <a:solidFill>
              <a:srgbClr val="0000FF"/>
            </a:solidFill>
            <a:prstDash val="solid"/>
            <a:round/>
            <a:headEnd/>
            <a:tailEnd/>
          </a:ln>
        </p:spPr>
        <p:txBody>
          <a:bodyPr wrap="none" anchor="ctr"/>
          <a:lstStyle/>
          <a:p>
            <a:endParaRPr lang="en-US"/>
          </a:p>
        </p:txBody>
      </p:sp>
      <p:cxnSp>
        <p:nvCxnSpPr>
          <p:cNvPr id="12" name="Straight Connector 11"/>
          <p:cNvCxnSpPr/>
          <p:nvPr/>
        </p:nvCxnSpPr>
        <p:spPr>
          <a:xfrm flipV="1">
            <a:off x="2057400" y="1281443"/>
            <a:ext cx="2590800" cy="396240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4876800" y="990600"/>
            <a:ext cx="3032050" cy="461665"/>
          </a:xfrm>
          <a:prstGeom prst="rect">
            <a:avLst/>
          </a:prstGeom>
        </p:spPr>
        <p:txBody>
          <a:bodyPr wrap="none">
            <a:spAutoFit/>
          </a:bodyPr>
          <a:lstStyle/>
          <a:p>
            <a:pPr eaLnBrk="1" hangingPunct="1"/>
            <a:r>
              <a:rPr lang="en-US" dirty="0" err="1">
                <a:latin typeface="Avenir Book"/>
              </a:rPr>
              <a:t>dP</a:t>
            </a:r>
            <a:r>
              <a:rPr lang="en-US" dirty="0">
                <a:latin typeface="Avenir Book"/>
              </a:rPr>
              <a:t>/</a:t>
            </a:r>
            <a:r>
              <a:rPr lang="en-US" dirty="0" err="1">
                <a:latin typeface="Avenir Book"/>
              </a:rPr>
              <a:t>dt</a:t>
            </a:r>
            <a:r>
              <a:rPr lang="en-US" dirty="0">
                <a:latin typeface="Avenir Book"/>
              </a:rPr>
              <a:t> = </a:t>
            </a:r>
            <a:r>
              <a:rPr lang="en-US" dirty="0" err="1" smtClean="0">
                <a:solidFill>
                  <a:srgbClr val="0000FF"/>
                </a:solidFill>
                <a:latin typeface="Avenir Book"/>
              </a:rPr>
              <a:t>cP</a:t>
            </a:r>
            <a:r>
              <a:rPr lang="en-US" dirty="0">
                <a:solidFill>
                  <a:srgbClr val="0000FF"/>
                </a:solidFill>
                <a:latin typeface="Avenir Book"/>
              </a:rPr>
              <a:t>(1-P)</a:t>
            </a:r>
            <a:r>
              <a:rPr lang="en-US" dirty="0">
                <a:latin typeface="Avenir Book"/>
              </a:rPr>
              <a:t> - </a:t>
            </a:r>
            <a:r>
              <a:rPr lang="en-US" dirty="0" err="1" smtClean="0">
                <a:solidFill>
                  <a:srgbClr val="FF0000"/>
                </a:solidFill>
                <a:latin typeface="Avenir Book"/>
              </a:rPr>
              <a:t>mP</a:t>
            </a:r>
            <a:endParaRPr lang="en-US" dirty="0">
              <a:solidFill>
                <a:srgbClr val="FF0000"/>
              </a:solidFill>
              <a:latin typeface="Avenir Book"/>
            </a:endParaRPr>
          </a:p>
        </p:txBody>
      </p:sp>
      <p:cxnSp>
        <p:nvCxnSpPr>
          <p:cNvPr id="22" name="Straight Arrow Connector 21"/>
          <p:cNvCxnSpPr/>
          <p:nvPr/>
        </p:nvCxnSpPr>
        <p:spPr>
          <a:xfrm>
            <a:off x="4052555" y="2209800"/>
            <a:ext cx="0" cy="3048000"/>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27" name="Rectangle 5"/>
          <p:cNvSpPr>
            <a:spLocks noChangeArrowheads="1"/>
          </p:cNvSpPr>
          <p:nvPr/>
        </p:nvSpPr>
        <p:spPr bwMode="auto">
          <a:xfrm>
            <a:off x="3810000" y="5257800"/>
            <a:ext cx="60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latin typeface="Geneva"/>
                <a:cs typeface="Geneva"/>
              </a:rPr>
              <a:t>P*</a:t>
            </a:r>
            <a:endParaRPr lang="en-US" dirty="0">
              <a:latin typeface="Geneva"/>
              <a:cs typeface="Geneva"/>
            </a:endParaRPr>
          </a:p>
        </p:txBody>
      </p:sp>
      <p:sp>
        <p:nvSpPr>
          <p:cNvPr id="19" name="Arc 29"/>
          <p:cNvSpPr>
            <a:spLocks noChangeAspect="1"/>
          </p:cNvSpPr>
          <p:nvPr/>
        </p:nvSpPr>
        <p:spPr bwMode="auto">
          <a:xfrm rot="16200000" flipV="1">
            <a:off x="3314699" y="1562101"/>
            <a:ext cx="3505200" cy="6019799"/>
          </a:xfrm>
          <a:custGeom>
            <a:avLst/>
            <a:gdLst>
              <a:gd name="T0" fmla="*/ 552 w 21600"/>
              <a:gd name="T1" fmla="*/ 0 h 41209"/>
              <a:gd name="T2" fmla="*/ 543 w 21600"/>
              <a:gd name="T3" fmla="*/ 2448 h 41209"/>
              <a:gd name="T4" fmla="*/ 0 w 21600"/>
              <a:gd name="T5" fmla="*/ 1223 h 41209"/>
              <a:gd name="T6" fmla="*/ 0 60000 65536"/>
              <a:gd name="T7" fmla="*/ 0 60000 65536"/>
              <a:gd name="T8" fmla="*/ 0 60000 65536"/>
              <a:gd name="T9" fmla="*/ 0 w 21600"/>
              <a:gd name="T10" fmla="*/ 0 h 41209"/>
              <a:gd name="T11" fmla="*/ 21600 w 21600"/>
              <a:gd name="T12" fmla="*/ 41209 h 41209"/>
            </a:gdLst>
            <a:ahLst/>
            <a:cxnLst>
              <a:cxn ang="T6">
                <a:pos x="T0" y="T1"/>
              </a:cxn>
              <a:cxn ang="T7">
                <a:pos x="T2" y="T3"/>
              </a:cxn>
              <a:cxn ang="T8">
                <a:pos x="T4" y="T5"/>
              </a:cxn>
            </a:cxnLst>
            <a:rect l="T9" t="T10" r="T11" b="T12"/>
            <a:pathLst>
              <a:path w="21600" h="41209" fill="none" extrusionOk="0">
                <a:moveTo>
                  <a:pt x="6537" y="-1"/>
                </a:moveTo>
                <a:cubicBezTo>
                  <a:pt x="15506" y="2848"/>
                  <a:pt x="21600" y="11175"/>
                  <a:pt x="21600" y="20587"/>
                </a:cubicBezTo>
                <a:cubicBezTo>
                  <a:pt x="21600" y="30041"/>
                  <a:pt x="15451" y="38397"/>
                  <a:pt x="6425" y="41209"/>
                </a:cubicBezTo>
              </a:path>
              <a:path w="21600" h="41209" stroke="0" extrusionOk="0">
                <a:moveTo>
                  <a:pt x="6537" y="-1"/>
                </a:moveTo>
                <a:cubicBezTo>
                  <a:pt x="15506" y="2848"/>
                  <a:pt x="21600" y="11175"/>
                  <a:pt x="21600" y="20587"/>
                </a:cubicBezTo>
                <a:cubicBezTo>
                  <a:pt x="21600" y="30041"/>
                  <a:pt x="15451" y="38397"/>
                  <a:pt x="6425" y="41209"/>
                </a:cubicBezTo>
                <a:lnTo>
                  <a:pt x="0" y="20587"/>
                </a:lnTo>
                <a:close/>
              </a:path>
            </a:pathLst>
          </a:custGeom>
          <a:noFill/>
          <a:ln w="38100" cmpd="sng">
            <a:solidFill>
              <a:srgbClr val="0000FF"/>
            </a:solidFill>
            <a:prstDash val="solid"/>
            <a:round/>
            <a:headEnd/>
            <a:tailEnd/>
          </a:ln>
        </p:spPr>
        <p:txBody>
          <a:bodyPr wrap="none" anchor="ctr"/>
          <a:lstStyle/>
          <a:p>
            <a:endParaRPr lang="en-US"/>
          </a:p>
        </p:txBody>
      </p:sp>
      <p:sp>
        <p:nvSpPr>
          <p:cNvPr id="21" name="Arc 29"/>
          <p:cNvSpPr>
            <a:spLocks noChangeAspect="1"/>
          </p:cNvSpPr>
          <p:nvPr/>
        </p:nvSpPr>
        <p:spPr bwMode="auto">
          <a:xfrm rot="16200000" flipV="1">
            <a:off x="3978160" y="1813040"/>
            <a:ext cx="2178280" cy="6019801"/>
          </a:xfrm>
          <a:custGeom>
            <a:avLst/>
            <a:gdLst>
              <a:gd name="T0" fmla="*/ 552 w 21600"/>
              <a:gd name="T1" fmla="*/ 0 h 41209"/>
              <a:gd name="T2" fmla="*/ 543 w 21600"/>
              <a:gd name="T3" fmla="*/ 2448 h 41209"/>
              <a:gd name="T4" fmla="*/ 0 w 21600"/>
              <a:gd name="T5" fmla="*/ 1223 h 41209"/>
              <a:gd name="T6" fmla="*/ 0 60000 65536"/>
              <a:gd name="T7" fmla="*/ 0 60000 65536"/>
              <a:gd name="T8" fmla="*/ 0 60000 65536"/>
              <a:gd name="T9" fmla="*/ 0 w 21600"/>
              <a:gd name="T10" fmla="*/ 0 h 41209"/>
              <a:gd name="T11" fmla="*/ 21600 w 21600"/>
              <a:gd name="T12" fmla="*/ 41209 h 41209"/>
            </a:gdLst>
            <a:ahLst/>
            <a:cxnLst>
              <a:cxn ang="T6">
                <a:pos x="T0" y="T1"/>
              </a:cxn>
              <a:cxn ang="T7">
                <a:pos x="T2" y="T3"/>
              </a:cxn>
              <a:cxn ang="T8">
                <a:pos x="T4" y="T5"/>
              </a:cxn>
            </a:cxnLst>
            <a:rect l="T9" t="T10" r="T11" b="T12"/>
            <a:pathLst>
              <a:path w="21600" h="41209" fill="none" extrusionOk="0">
                <a:moveTo>
                  <a:pt x="6537" y="-1"/>
                </a:moveTo>
                <a:cubicBezTo>
                  <a:pt x="15506" y="2848"/>
                  <a:pt x="21600" y="11175"/>
                  <a:pt x="21600" y="20587"/>
                </a:cubicBezTo>
                <a:cubicBezTo>
                  <a:pt x="21600" y="30041"/>
                  <a:pt x="15451" y="38397"/>
                  <a:pt x="6425" y="41209"/>
                </a:cubicBezTo>
              </a:path>
              <a:path w="21600" h="41209" stroke="0" extrusionOk="0">
                <a:moveTo>
                  <a:pt x="6537" y="-1"/>
                </a:moveTo>
                <a:cubicBezTo>
                  <a:pt x="15506" y="2848"/>
                  <a:pt x="21600" y="11175"/>
                  <a:pt x="21600" y="20587"/>
                </a:cubicBezTo>
                <a:cubicBezTo>
                  <a:pt x="21600" y="30041"/>
                  <a:pt x="15451" y="38397"/>
                  <a:pt x="6425" y="41209"/>
                </a:cubicBezTo>
                <a:lnTo>
                  <a:pt x="0" y="20587"/>
                </a:lnTo>
                <a:close/>
              </a:path>
            </a:pathLst>
          </a:custGeom>
          <a:noFill/>
          <a:ln w="38100" cmpd="sng">
            <a:solidFill>
              <a:srgbClr val="0000FF"/>
            </a:solidFill>
            <a:prstDash val="solid"/>
            <a:round/>
            <a:headEnd/>
            <a:tailEnd/>
          </a:ln>
        </p:spPr>
        <p:txBody>
          <a:bodyPr wrap="none" anchor="ctr"/>
          <a:lstStyle/>
          <a:p>
            <a:endParaRPr lang="en-US"/>
          </a:p>
        </p:txBody>
      </p:sp>
      <p:sp>
        <p:nvSpPr>
          <p:cNvPr id="23" name="Arc 29"/>
          <p:cNvSpPr>
            <a:spLocks noChangeAspect="1"/>
          </p:cNvSpPr>
          <p:nvPr/>
        </p:nvSpPr>
        <p:spPr bwMode="auto">
          <a:xfrm rot="16200000" flipV="1">
            <a:off x="4281698" y="1919499"/>
            <a:ext cx="1571203" cy="6019799"/>
          </a:xfrm>
          <a:custGeom>
            <a:avLst/>
            <a:gdLst>
              <a:gd name="T0" fmla="*/ 552 w 21600"/>
              <a:gd name="T1" fmla="*/ 0 h 41209"/>
              <a:gd name="T2" fmla="*/ 543 w 21600"/>
              <a:gd name="T3" fmla="*/ 2448 h 41209"/>
              <a:gd name="T4" fmla="*/ 0 w 21600"/>
              <a:gd name="T5" fmla="*/ 1223 h 41209"/>
              <a:gd name="T6" fmla="*/ 0 60000 65536"/>
              <a:gd name="T7" fmla="*/ 0 60000 65536"/>
              <a:gd name="T8" fmla="*/ 0 60000 65536"/>
              <a:gd name="T9" fmla="*/ 0 w 21600"/>
              <a:gd name="T10" fmla="*/ 0 h 41209"/>
              <a:gd name="T11" fmla="*/ 21600 w 21600"/>
              <a:gd name="T12" fmla="*/ 41209 h 41209"/>
            </a:gdLst>
            <a:ahLst/>
            <a:cxnLst>
              <a:cxn ang="T6">
                <a:pos x="T0" y="T1"/>
              </a:cxn>
              <a:cxn ang="T7">
                <a:pos x="T2" y="T3"/>
              </a:cxn>
              <a:cxn ang="T8">
                <a:pos x="T4" y="T5"/>
              </a:cxn>
            </a:cxnLst>
            <a:rect l="T9" t="T10" r="T11" b="T12"/>
            <a:pathLst>
              <a:path w="21600" h="41209" fill="none" extrusionOk="0">
                <a:moveTo>
                  <a:pt x="6537" y="-1"/>
                </a:moveTo>
                <a:cubicBezTo>
                  <a:pt x="15506" y="2848"/>
                  <a:pt x="21600" y="11175"/>
                  <a:pt x="21600" y="20587"/>
                </a:cubicBezTo>
                <a:cubicBezTo>
                  <a:pt x="21600" y="30041"/>
                  <a:pt x="15451" y="38397"/>
                  <a:pt x="6425" y="41209"/>
                </a:cubicBezTo>
              </a:path>
              <a:path w="21600" h="41209" stroke="0" extrusionOk="0">
                <a:moveTo>
                  <a:pt x="6537" y="-1"/>
                </a:moveTo>
                <a:cubicBezTo>
                  <a:pt x="15506" y="2848"/>
                  <a:pt x="21600" y="11175"/>
                  <a:pt x="21600" y="20587"/>
                </a:cubicBezTo>
                <a:cubicBezTo>
                  <a:pt x="21600" y="30041"/>
                  <a:pt x="15451" y="38397"/>
                  <a:pt x="6425" y="41209"/>
                </a:cubicBezTo>
                <a:lnTo>
                  <a:pt x="0" y="20587"/>
                </a:lnTo>
                <a:close/>
              </a:path>
            </a:pathLst>
          </a:custGeom>
          <a:noFill/>
          <a:ln w="38100" cmpd="sng">
            <a:solidFill>
              <a:srgbClr val="0000FF"/>
            </a:solidFill>
            <a:prstDash val="solid"/>
            <a:round/>
            <a:headEnd/>
            <a:tailEnd/>
          </a:ln>
        </p:spPr>
        <p:txBody>
          <a:bodyPr wrap="none" anchor="ctr"/>
          <a:lstStyle/>
          <a:p>
            <a:endParaRPr lang="en-US"/>
          </a:p>
        </p:txBody>
      </p:sp>
      <p:cxnSp>
        <p:nvCxnSpPr>
          <p:cNvPr id="24" name="Straight Arrow Connector 23"/>
          <p:cNvCxnSpPr/>
          <p:nvPr/>
        </p:nvCxnSpPr>
        <p:spPr>
          <a:xfrm flipH="1">
            <a:off x="2354259" y="4800600"/>
            <a:ext cx="7941" cy="457200"/>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25" name="Rectangle 5"/>
          <p:cNvSpPr>
            <a:spLocks noChangeArrowheads="1"/>
          </p:cNvSpPr>
          <p:nvPr/>
        </p:nvSpPr>
        <p:spPr bwMode="auto">
          <a:xfrm>
            <a:off x="2111704" y="5257800"/>
            <a:ext cx="60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latin typeface="Geneva"/>
                <a:cs typeface="Geneva"/>
              </a:rPr>
              <a:t>P*</a:t>
            </a:r>
            <a:endParaRPr lang="en-US" dirty="0">
              <a:latin typeface="Geneva"/>
              <a:cs typeface="Geneva"/>
            </a:endParaRPr>
          </a:p>
        </p:txBody>
      </p:sp>
      <p:cxnSp>
        <p:nvCxnSpPr>
          <p:cNvPr id="26" name="Straight Arrow Connector 25"/>
          <p:cNvCxnSpPr/>
          <p:nvPr/>
        </p:nvCxnSpPr>
        <p:spPr>
          <a:xfrm>
            <a:off x="3200400" y="3505200"/>
            <a:ext cx="0" cy="1752600"/>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28" name="Rectangle 5"/>
          <p:cNvSpPr>
            <a:spLocks noChangeArrowheads="1"/>
          </p:cNvSpPr>
          <p:nvPr/>
        </p:nvSpPr>
        <p:spPr bwMode="auto">
          <a:xfrm>
            <a:off x="3037052" y="5257800"/>
            <a:ext cx="60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latin typeface="Geneva"/>
                <a:cs typeface="Geneva"/>
              </a:rPr>
              <a:t>P*</a:t>
            </a:r>
            <a:endParaRPr lang="en-US" dirty="0">
              <a:latin typeface="Geneva"/>
              <a:cs typeface="Geneva"/>
            </a:endParaRPr>
          </a:p>
        </p:txBody>
      </p:sp>
      <p:sp>
        <p:nvSpPr>
          <p:cNvPr id="31" name="TextBox 30"/>
          <p:cNvSpPr txBox="1"/>
          <p:nvPr/>
        </p:nvSpPr>
        <p:spPr>
          <a:xfrm>
            <a:off x="5791200" y="4419600"/>
            <a:ext cx="1676400" cy="461665"/>
          </a:xfrm>
          <a:prstGeom prst="rect">
            <a:avLst/>
          </a:prstGeom>
          <a:noFill/>
        </p:spPr>
        <p:txBody>
          <a:bodyPr wrap="square" rtlCol="0">
            <a:spAutoFit/>
          </a:bodyPr>
          <a:lstStyle/>
          <a:p>
            <a:r>
              <a:rPr lang="en-US" dirty="0" smtClean="0">
                <a:solidFill>
                  <a:srgbClr val="0000FF"/>
                </a:solidFill>
                <a:latin typeface="Avenir Book"/>
                <a:cs typeface="Avenir Book"/>
              </a:rPr>
              <a:t>Small c</a:t>
            </a:r>
            <a:endParaRPr lang="en-US" dirty="0">
              <a:solidFill>
                <a:srgbClr val="0000FF"/>
              </a:solidFill>
              <a:latin typeface="Avenir Book"/>
              <a:cs typeface="Avenir Book"/>
            </a:endParaRPr>
          </a:p>
        </p:txBody>
      </p:sp>
      <p:sp>
        <p:nvSpPr>
          <p:cNvPr id="30" name="TextBox 29"/>
          <p:cNvSpPr txBox="1"/>
          <p:nvPr/>
        </p:nvSpPr>
        <p:spPr>
          <a:xfrm>
            <a:off x="6705600" y="2286000"/>
            <a:ext cx="1676400" cy="461665"/>
          </a:xfrm>
          <a:prstGeom prst="rect">
            <a:avLst/>
          </a:prstGeom>
          <a:noFill/>
        </p:spPr>
        <p:txBody>
          <a:bodyPr wrap="square" rtlCol="0">
            <a:spAutoFit/>
          </a:bodyPr>
          <a:lstStyle/>
          <a:p>
            <a:r>
              <a:rPr lang="en-US" dirty="0" smtClean="0">
                <a:solidFill>
                  <a:srgbClr val="0000FF"/>
                </a:solidFill>
                <a:latin typeface="Avenir Book"/>
                <a:cs typeface="Avenir Book"/>
              </a:rPr>
              <a:t>Large c</a:t>
            </a:r>
            <a:endParaRPr lang="en-US" dirty="0">
              <a:solidFill>
                <a:srgbClr val="0000FF"/>
              </a:solidFill>
              <a:latin typeface="Avenir Book"/>
              <a:cs typeface="Avenir Book"/>
            </a:endParaRPr>
          </a:p>
        </p:txBody>
      </p:sp>
    </p:spTree>
    <p:extLst>
      <p:ext uri="{BB962C8B-B14F-4D97-AF65-F5344CB8AC3E}">
        <p14:creationId xmlns:p14="http://schemas.microsoft.com/office/powerpoint/2010/main" val="79868574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76250" y="81121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243" name="Text Box 7"/>
          <p:cNvSpPr txBox="1">
            <a:spLocks noChangeArrowheads="1"/>
          </p:cNvSpPr>
          <p:nvPr/>
        </p:nvSpPr>
        <p:spPr bwMode="auto">
          <a:xfrm>
            <a:off x="381000" y="2209800"/>
            <a:ext cx="8394700" cy="58477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dirty="0" smtClean="0">
                <a:solidFill>
                  <a:srgbClr val="376092"/>
                </a:solidFill>
                <a:latin typeface="Avenir Book"/>
              </a:rPr>
              <a:t>Island – Mainland model</a:t>
            </a:r>
          </a:p>
        </p:txBody>
      </p:sp>
    </p:spTree>
    <p:extLst>
      <p:ext uri="{BB962C8B-B14F-4D97-AF65-F5344CB8AC3E}">
        <p14:creationId xmlns:p14="http://schemas.microsoft.com/office/powerpoint/2010/main" val="225165154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6"/>
          <p:cNvSpPr txBox="1">
            <a:spLocks noChangeArrowheads="1"/>
          </p:cNvSpPr>
          <p:nvPr/>
        </p:nvSpPr>
        <p:spPr bwMode="auto">
          <a:xfrm>
            <a:off x="22100" y="0"/>
            <a:ext cx="4473700" cy="58477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dirty="0" smtClean="0">
                <a:solidFill>
                  <a:schemeClr val="accent1">
                    <a:lumMod val="75000"/>
                  </a:schemeClr>
                </a:solidFill>
                <a:latin typeface="Avenir Book"/>
              </a:rPr>
              <a:t>Island-Mainland model</a:t>
            </a:r>
            <a:endParaRPr lang="en-US" sz="3200" dirty="0">
              <a:solidFill>
                <a:schemeClr val="accent1">
                  <a:lumMod val="75000"/>
                </a:schemeClr>
              </a:solidFill>
              <a:latin typeface="Avenir Book"/>
            </a:endParaRPr>
          </a:p>
        </p:txBody>
      </p:sp>
      <p:sp>
        <p:nvSpPr>
          <p:cNvPr id="33" name="Oval 26"/>
          <p:cNvSpPr>
            <a:spLocks noChangeAspect="1" noChangeArrowheads="1"/>
          </p:cNvSpPr>
          <p:nvPr/>
        </p:nvSpPr>
        <p:spPr bwMode="auto">
          <a:xfrm>
            <a:off x="3332548" y="1295400"/>
            <a:ext cx="762000" cy="76221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Oval 26"/>
          <p:cNvSpPr>
            <a:spLocks noChangeAspect="1" noChangeArrowheads="1"/>
          </p:cNvSpPr>
          <p:nvPr/>
        </p:nvSpPr>
        <p:spPr bwMode="auto">
          <a:xfrm rot="10800000">
            <a:off x="7365698" y="1935534"/>
            <a:ext cx="2921302" cy="4390831"/>
          </a:xfrm>
          <a:prstGeom prst="ellipse">
            <a:avLst/>
          </a:prstGeom>
          <a:solidFill>
            <a:schemeClr val="accent1">
              <a:lumMod val="50000"/>
            </a:schemeClr>
          </a:solidFill>
          <a:ln w="9525">
            <a:solidFill>
              <a:schemeClr val="tx1"/>
            </a:solidFill>
            <a:round/>
            <a:headEnd/>
            <a:tailEnd/>
          </a:ln>
          <a:effectLst/>
          <a:extLst/>
        </p:spPr>
        <p:txBody>
          <a:bodyPr wrap="none" anchor="ctr"/>
          <a:lstStyle/>
          <a:p>
            <a:endParaRPr lang="en-US"/>
          </a:p>
        </p:txBody>
      </p:sp>
      <p:sp>
        <p:nvSpPr>
          <p:cNvPr id="31" name="Oval 26"/>
          <p:cNvSpPr>
            <a:spLocks noChangeAspect="1" noChangeArrowheads="1"/>
          </p:cNvSpPr>
          <p:nvPr/>
        </p:nvSpPr>
        <p:spPr bwMode="auto">
          <a:xfrm>
            <a:off x="3484948" y="3581400"/>
            <a:ext cx="762000" cy="76221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26"/>
          <p:cNvSpPr>
            <a:spLocks noChangeAspect="1" noChangeArrowheads="1"/>
          </p:cNvSpPr>
          <p:nvPr/>
        </p:nvSpPr>
        <p:spPr bwMode="auto">
          <a:xfrm>
            <a:off x="4551748" y="4114800"/>
            <a:ext cx="762000" cy="76221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26"/>
          <p:cNvSpPr>
            <a:spLocks noChangeAspect="1" noChangeArrowheads="1"/>
          </p:cNvSpPr>
          <p:nvPr/>
        </p:nvSpPr>
        <p:spPr bwMode="auto">
          <a:xfrm>
            <a:off x="2875348" y="4876800"/>
            <a:ext cx="762000" cy="76221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Oval 26"/>
          <p:cNvSpPr>
            <a:spLocks noChangeAspect="1" noChangeArrowheads="1"/>
          </p:cNvSpPr>
          <p:nvPr/>
        </p:nvSpPr>
        <p:spPr bwMode="auto">
          <a:xfrm>
            <a:off x="4399348" y="5334000"/>
            <a:ext cx="762000" cy="76221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26"/>
          <p:cNvSpPr>
            <a:spLocks noChangeAspect="1" noChangeArrowheads="1"/>
          </p:cNvSpPr>
          <p:nvPr/>
        </p:nvSpPr>
        <p:spPr bwMode="auto">
          <a:xfrm>
            <a:off x="3180148" y="2438400"/>
            <a:ext cx="762000" cy="76221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Oval 26"/>
          <p:cNvSpPr>
            <a:spLocks noChangeAspect="1" noChangeArrowheads="1"/>
          </p:cNvSpPr>
          <p:nvPr/>
        </p:nvSpPr>
        <p:spPr bwMode="auto">
          <a:xfrm>
            <a:off x="4475548" y="2133600"/>
            <a:ext cx="762000" cy="76221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7" name="Straight Arrow Connector 6"/>
          <p:cNvCxnSpPr/>
          <p:nvPr/>
        </p:nvCxnSpPr>
        <p:spPr>
          <a:xfrm flipH="1" flipV="1">
            <a:off x="4170748" y="1752600"/>
            <a:ext cx="3581400" cy="6858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H="1" flipV="1">
            <a:off x="5313748" y="2590800"/>
            <a:ext cx="2133600" cy="4572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flipV="1">
            <a:off x="4018348" y="2971800"/>
            <a:ext cx="3352800" cy="3048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H="1">
            <a:off x="4323148" y="3733800"/>
            <a:ext cx="2895600" cy="2286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a:off x="5389948" y="4343400"/>
            <a:ext cx="1905000" cy="762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a:off x="5389948" y="5257800"/>
            <a:ext cx="2057400" cy="3810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H="1">
            <a:off x="3713548" y="4648200"/>
            <a:ext cx="3581400" cy="60960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53" name="Text Box 6"/>
          <p:cNvSpPr txBox="1">
            <a:spLocks noChangeArrowheads="1"/>
          </p:cNvSpPr>
          <p:nvPr/>
        </p:nvSpPr>
        <p:spPr bwMode="auto">
          <a:xfrm>
            <a:off x="228600" y="2209800"/>
            <a:ext cx="1981200" cy="3416320"/>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smtClean="0">
                <a:latin typeface="Avenir Book"/>
              </a:rPr>
              <a:t>Same as </a:t>
            </a:r>
            <a:r>
              <a:rPr lang="en-US" dirty="0" err="1" smtClean="0">
                <a:latin typeface="Avenir Book"/>
              </a:rPr>
              <a:t>Levins</a:t>
            </a:r>
            <a:r>
              <a:rPr lang="en-US" dirty="0" smtClean="0">
                <a:latin typeface="Avenir Book"/>
              </a:rPr>
              <a:t>', except:</a:t>
            </a:r>
          </a:p>
          <a:p>
            <a:pPr eaLnBrk="1" hangingPunct="1"/>
            <a:endParaRPr lang="en-US" dirty="0">
              <a:latin typeface="Avenir Book"/>
            </a:endParaRPr>
          </a:p>
          <a:p>
            <a:pPr eaLnBrk="1" hangingPunct="1"/>
            <a:r>
              <a:rPr lang="en-US" dirty="0" smtClean="0">
                <a:latin typeface="Avenir Book"/>
              </a:rPr>
              <a:t>Mainland fixed</a:t>
            </a:r>
          </a:p>
          <a:p>
            <a:pPr eaLnBrk="1" hangingPunct="1"/>
            <a:endParaRPr lang="en-US" dirty="0">
              <a:latin typeface="Avenir Book"/>
            </a:endParaRPr>
          </a:p>
          <a:p>
            <a:pPr eaLnBrk="1" hangingPunct="1"/>
            <a:r>
              <a:rPr lang="en-US" dirty="0" smtClean="0">
                <a:latin typeface="Avenir Book"/>
              </a:rPr>
              <a:t>No internal colonization</a:t>
            </a:r>
          </a:p>
        </p:txBody>
      </p:sp>
    </p:spTree>
    <p:extLst>
      <p:ext uri="{BB962C8B-B14F-4D97-AF65-F5344CB8AC3E}">
        <p14:creationId xmlns:p14="http://schemas.microsoft.com/office/powerpoint/2010/main" val="215166690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476250" y="81121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195" name="Text Box 6"/>
          <p:cNvSpPr txBox="1">
            <a:spLocks noChangeArrowheads="1"/>
          </p:cNvSpPr>
          <p:nvPr/>
        </p:nvSpPr>
        <p:spPr bwMode="auto">
          <a:xfrm>
            <a:off x="228600" y="1683127"/>
            <a:ext cx="8915400" cy="4031873"/>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dirty="0" err="1" smtClean="0">
                <a:latin typeface="Avenir Book"/>
              </a:rPr>
              <a:t>dP</a:t>
            </a:r>
            <a:r>
              <a:rPr lang="en-US" sz="3200" dirty="0" smtClean="0">
                <a:latin typeface="Avenir Book"/>
              </a:rPr>
              <a:t>/</a:t>
            </a:r>
            <a:r>
              <a:rPr lang="en-US" sz="3200" dirty="0" err="1" smtClean="0">
                <a:latin typeface="Avenir Book"/>
              </a:rPr>
              <a:t>dt</a:t>
            </a:r>
            <a:r>
              <a:rPr lang="en-US" sz="3200" dirty="0" smtClean="0">
                <a:latin typeface="Avenir Book"/>
              </a:rPr>
              <a:t> = c(1-P) – </a:t>
            </a:r>
            <a:r>
              <a:rPr lang="en-US" sz="3200" dirty="0" err="1" smtClean="0">
                <a:latin typeface="Avenir Book"/>
              </a:rPr>
              <a:t>mP</a:t>
            </a:r>
            <a:r>
              <a:rPr lang="en-US" sz="3200" dirty="0" smtClean="0">
                <a:latin typeface="Avenir Book"/>
              </a:rPr>
              <a:t>        (vs. </a:t>
            </a:r>
            <a:r>
              <a:rPr lang="en-US" sz="3200" dirty="0" err="1" smtClean="0">
                <a:latin typeface="Avenir Book"/>
              </a:rPr>
              <a:t>cP</a:t>
            </a:r>
            <a:r>
              <a:rPr lang="en-US" sz="3200" dirty="0" smtClean="0">
                <a:latin typeface="Avenir Book"/>
              </a:rPr>
              <a:t>(1-P) in </a:t>
            </a:r>
            <a:r>
              <a:rPr lang="en-US" sz="3200" dirty="0" err="1" smtClean="0">
                <a:latin typeface="Avenir Book"/>
              </a:rPr>
              <a:t>Levins</a:t>
            </a:r>
            <a:r>
              <a:rPr lang="en-US" sz="3200" dirty="0" smtClean="0">
                <a:latin typeface="Avenir Book"/>
              </a:rPr>
              <a:t>')</a:t>
            </a:r>
          </a:p>
          <a:p>
            <a:pPr eaLnBrk="1" hangingPunct="1"/>
            <a:endParaRPr lang="en-US" sz="3200" dirty="0">
              <a:latin typeface="Avenir Book"/>
            </a:endParaRPr>
          </a:p>
          <a:p>
            <a:pPr eaLnBrk="1" hangingPunct="1"/>
            <a:r>
              <a:rPr lang="en-US" sz="3200" dirty="0" err="1" smtClean="0">
                <a:latin typeface="Avenir Book"/>
              </a:rPr>
              <a:t>dP</a:t>
            </a:r>
            <a:r>
              <a:rPr lang="en-US" sz="3200" dirty="0" smtClean="0">
                <a:latin typeface="Avenir Book"/>
              </a:rPr>
              <a:t>/</a:t>
            </a:r>
            <a:r>
              <a:rPr lang="en-US" sz="3200" dirty="0" err="1" smtClean="0">
                <a:latin typeface="Avenir Book"/>
              </a:rPr>
              <a:t>dt</a:t>
            </a:r>
            <a:r>
              <a:rPr lang="en-US" sz="3200" dirty="0" smtClean="0">
                <a:latin typeface="Avenir Book"/>
              </a:rPr>
              <a:t> = 0</a:t>
            </a:r>
            <a:endParaRPr lang="en-US" sz="3200" dirty="0">
              <a:latin typeface="Avenir Book"/>
            </a:endParaRPr>
          </a:p>
          <a:p>
            <a:pPr eaLnBrk="1" hangingPunct="1"/>
            <a:endParaRPr lang="en-US" sz="3200" dirty="0" smtClean="0">
              <a:latin typeface="Avenir Book"/>
            </a:endParaRPr>
          </a:p>
          <a:p>
            <a:pPr eaLnBrk="1" hangingPunct="1"/>
            <a:r>
              <a:rPr lang="en-US" sz="3200" dirty="0">
                <a:latin typeface="Avenir Book"/>
              </a:rPr>
              <a:t>	</a:t>
            </a:r>
            <a:r>
              <a:rPr lang="en-US" sz="3200" dirty="0" smtClean="0">
                <a:latin typeface="Avenir Book"/>
              </a:rPr>
              <a:t>P* = c / (c + m)</a:t>
            </a:r>
          </a:p>
          <a:p>
            <a:pPr eaLnBrk="1" hangingPunct="1"/>
            <a:endParaRPr lang="en-US" sz="3200" dirty="0">
              <a:latin typeface="Avenir Book"/>
            </a:endParaRPr>
          </a:p>
          <a:p>
            <a:pPr eaLnBrk="1" hangingPunct="1"/>
            <a:r>
              <a:rPr lang="en-US" sz="3200" dirty="0" smtClean="0">
                <a:latin typeface="Avenir Book"/>
              </a:rPr>
              <a:t>Note: islands always persist if c&gt;0 (so long as the mainland exists)</a:t>
            </a:r>
          </a:p>
        </p:txBody>
      </p:sp>
      <p:sp>
        <p:nvSpPr>
          <p:cNvPr id="4" name="Text Box 7"/>
          <p:cNvSpPr txBox="1">
            <a:spLocks noChangeArrowheads="1"/>
          </p:cNvSpPr>
          <p:nvPr/>
        </p:nvSpPr>
        <p:spPr bwMode="auto">
          <a:xfrm>
            <a:off x="0" y="-1783"/>
            <a:ext cx="8394700" cy="58477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dirty="0" smtClean="0">
                <a:solidFill>
                  <a:srgbClr val="376092"/>
                </a:solidFill>
                <a:latin typeface="Avenir Book"/>
              </a:rPr>
              <a:t>Island-Mainland model:</a:t>
            </a:r>
          </a:p>
        </p:txBody>
      </p:sp>
    </p:spTree>
    <p:extLst>
      <p:ext uri="{BB962C8B-B14F-4D97-AF65-F5344CB8AC3E}">
        <p14:creationId xmlns:p14="http://schemas.microsoft.com/office/powerpoint/2010/main" val="40725472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dissolve">
                                      <p:cBhvr>
                                        <p:cTn id="12" dur="500"/>
                                        <p:tgtEl>
                                          <p:spTgt spid="81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5">
                                            <p:txEl>
                                              <p:pRg st="4" end="4"/>
                                            </p:txEl>
                                          </p:spTgt>
                                        </p:tgtEl>
                                        <p:attrNameLst>
                                          <p:attrName>style.visibility</p:attrName>
                                        </p:attrNameLst>
                                      </p:cBhvr>
                                      <p:to>
                                        <p:strVal val="visible"/>
                                      </p:to>
                                    </p:set>
                                    <p:animEffect transition="in" filter="dissolve">
                                      <p:cBhvr>
                                        <p:cTn id="17" dur="500"/>
                                        <p:tgtEl>
                                          <p:spTgt spid="819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95">
                                            <p:txEl>
                                              <p:pRg st="6" end="6"/>
                                            </p:txEl>
                                          </p:spTgt>
                                        </p:tgtEl>
                                        <p:attrNameLst>
                                          <p:attrName>style.visibility</p:attrName>
                                        </p:attrNameLst>
                                      </p:cBhvr>
                                      <p:to>
                                        <p:strVal val="visible"/>
                                      </p:to>
                                    </p:set>
                                    <p:animEffect transition="in" filter="dissolve">
                                      <p:cBhvr>
                                        <p:cTn id="22" dur="500"/>
                                        <p:tgtEl>
                                          <p:spTgt spid="8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2057400"/>
            <a:ext cx="9144000" cy="5186766"/>
          </a:xfrm>
          <a:prstGeom prst="rect">
            <a:avLst/>
          </a:prstGeom>
        </p:spPr>
      </p:pic>
      <p:pic>
        <p:nvPicPr>
          <p:cNvPr id="2" name="Picture 1"/>
          <p:cNvPicPr>
            <a:picLocks noChangeAspect="1"/>
          </p:cNvPicPr>
          <p:nvPr/>
        </p:nvPicPr>
        <p:blipFill>
          <a:blip r:embed="rId3"/>
          <a:stretch>
            <a:fillRect/>
          </a:stretch>
        </p:blipFill>
        <p:spPr>
          <a:xfrm>
            <a:off x="0" y="1212026"/>
            <a:ext cx="9144000" cy="845374"/>
          </a:xfrm>
          <a:prstGeom prst="rect">
            <a:avLst/>
          </a:prstGeom>
        </p:spPr>
      </p:pic>
      <p:sp>
        <p:nvSpPr>
          <p:cNvPr id="6" name="TextBox 5"/>
          <p:cNvSpPr txBox="1"/>
          <p:nvPr/>
        </p:nvSpPr>
        <p:spPr>
          <a:xfrm>
            <a:off x="228600" y="228600"/>
            <a:ext cx="8915400" cy="461665"/>
          </a:xfrm>
          <a:prstGeom prst="rect">
            <a:avLst/>
          </a:prstGeom>
          <a:noFill/>
        </p:spPr>
        <p:txBody>
          <a:bodyPr wrap="square" rtlCol="0">
            <a:spAutoFit/>
          </a:bodyPr>
          <a:lstStyle/>
          <a:p>
            <a:r>
              <a:rPr lang="en-US" dirty="0" smtClean="0">
                <a:latin typeface="Avenir Book"/>
                <a:cs typeface="Avenir Book"/>
              </a:rPr>
              <a:t>Attribution:   Richard </a:t>
            </a:r>
            <a:r>
              <a:rPr lang="en-US" dirty="0" err="1" smtClean="0">
                <a:latin typeface="Avenir Book"/>
                <a:cs typeface="Avenir Book"/>
              </a:rPr>
              <a:t>Levins</a:t>
            </a:r>
            <a:r>
              <a:rPr lang="en-US" dirty="0" smtClean="0">
                <a:latin typeface="Avenir Book"/>
                <a:cs typeface="Avenir Book"/>
              </a:rPr>
              <a:t> (and later, </a:t>
            </a:r>
            <a:r>
              <a:rPr lang="en-US" dirty="0" err="1" smtClean="0">
                <a:latin typeface="Avenir Book"/>
                <a:cs typeface="Avenir Book"/>
              </a:rPr>
              <a:t>Ilkka</a:t>
            </a:r>
            <a:r>
              <a:rPr lang="en-US" dirty="0" smtClean="0">
                <a:latin typeface="Avenir Book"/>
                <a:cs typeface="Avenir Book"/>
              </a:rPr>
              <a:t> </a:t>
            </a:r>
            <a:r>
              <a:rPr lang="en-US" dirty="0" err="1" smtClean="0">
                <a:latin typeface="Avenir Book"/>
                <a:cs typeface="Avenir Book"/>
              </a:rPr>
              <a:t>Hanski</a:t>
            </a:r>
            <a:r>
              <a:rPr lang="en-US" dirty="0" smtClean="0">
                <a:latin typeface="Avenir Book"/>
                <a:cs typeface="Avenir Book"/>
              </a:rPr>
              <a:t>)</a:t>
            </a:r>
            <a:endParaRPr lang="en-US" dirty="0">
              <a:latin typeface="Avenir Book"/>
              <a:cs typeface="Avenir Book"/>
            </a:endParaRPr>
          </a:p>
        </p:txBody>
      </p:sp>
    </p:spTree>
    <p:extLst>
      <p:ext uri="{BB962C8B-B14F-4D97-AF65-F5344CB8AC3E}">
        <p14:creationId xmlns:p14="http://schemas.microsoft.com/office/powerpoint/2010/main" val="87369827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76250" y="81121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243" name="Text Box 7"/>
          <p:cNvSpPr txBox="1">
            <a:spLocks noChangeArrowheads="1"/>
          </p:cNvSpPr>
          <p:nvPr/>
        </p:nvSpPr>
        <p:spPr bwMode="auto">
          <a:xfrm>
            <a:off x="381000" y="2209800"/>
            <a:ext cx="8394700" cy="58477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dirty="0" smtClean="0">
                <a:solidFill>
                  <a:srgbClr val="376092"/>
                </a:solidFill>
                <a:latin typeface="Avenir Book"/>
              </a:rPr>
              <a:t>What would this model look like graphically?</a:t>
            </a:r>
          </a:p>
        </p:txBody>
      </p:sp>
    </p:spTree>
    <p:extLst>
      <p:ext uri="{BB962C8B-B14F-4D97-AF65-F5344CB8AC3E}">
        <p14:creationId xmlns:p14="http://schemas.microsoft.com/office/powerpoint/2010/main" val="403237567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0" y="-1783"/>
            <a:ext cx="8394700" cy="58477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dirty="0" smtClean="0">
                <a:solidFill>
                  <a:srgbClr val="376092"/>
                </a:solidFill>
                <a:latin typeface="Avenir Book"/>
              </a:rPr>
              <a:t>Island-Mainland</a:t>
            </a:r>
            <a:r>
              <a:rPr lang="en-US" sz="3200" dirty="0">
                <a:solidFill>
                  <a:srgbClr val="376092"/>
                </a:solidFill>
                <a:latin typeface="Avenir Book"/>
              </a:rPr>
              <a:t>:</a:t>
            </a:r>
            <a:endParaRPr lang="en-US" sz="3200" dirty="0" smtClean="0">
              <a:solidFill>
                <a:srgbClr val="376092"/>
              </a:solidFill>
              <a:latin typeface="Avenir Book"/>
            </a:endParaRPr>
          </a:p>
        </p:txBody>
      </p:sp>
      <p:grpSp>
        <p:nvGrpSpPr>
          <p:cNvPr id="3" name="Group 2"/>
          <p:cNvGrpSpPr/>
          <p:nvPr/>
        </p:nvGrpSpPr>
        <p:grpSpPr>
          <a:xfrm>
            <a:off x="4571999" y="0"/>
            <a:ext cx="4501391" cy="3124201"/>
            <a:chOff x="1025694" y="375894"/>
            <a:chExt cx="8421155" cy="6300709"/>
          </a:xfrm>
        </p:grpSpPr>
        <p:sp>
          <p:nvSpPr>
            <p:cNvPr id="8194" name="Rectangle 5"/>
            <p:cNvSpPr>
              <a:spLocks noChangeArrowheads="1"/>
            </p:cNvSpPr>
            <p:nvPr/>
          </p:nvSpPr>
          <p:spPr bwMode="auto">
            <a:xfrm>
              <a:off x="4590738" y="5726914"/>
              <a:ext cx="742013" cy="755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latin typeface="Geneva"/>
                  <a:cs typeface="Geneva"/>
                </a:rPr>
                <a:t>P</a:t>
              </a:r>
              <a:endParaRPr lang="en-US" dirty="0">
                <a:latin typeface="Geneva"/>
                <a:cs typeface="Geneva"/>
              </a:endParaRPr>
            </a:p>
          </p:txBody>
        </p:sp>
        <p:grpSp>
          <p:nvGrpSpPr>
            <p:cNvPr id="9" name="Group 8"/>
            <p:cNvGrpSpPr/>
            <p:nvPr/>
          </p:nvGrpSpPr>
          <p:grpSpPr>
            <a:xfrm>
              <a:off x="2057400" y="1371600"/>
              <a:ext cx="6096000" cy="3886200"/>
              <a:chOff x="2057400" y="1371600"/>
              <a:chExt cx="6096000" cy="3886200"/>
            </a:xfrm>
          </p:grpSpPr>
          <p:cxnSp>
            <p:nvCxnSpPr>
              <p:cNvPr id="6" name="Straight Connector 5"/>
              <p:cNvCxnSpPr/>
              <p:nvPr/>
            </p:nvCxnSpPr>
            <p:spPr>
              <a:xfrm>
                <a:off x="2057400" y="1371600"/>
                <a:ext cx="0" cy="38862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2057400" y="5257800"/>
                <a:ext cx="60960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13" name="Rectangle 5"/>
            <p:cNvSpPr>
              <a:spLocks noChangeArrowheads="1"/>
            </p:cNvSpPr>
            <p:nvPr/>
          </p:nvSpPr>
          <p:spPr bwMode="auto">
            <a:xfrm rot="16200000">
              <a:off x="389752" y="2623661"/>
              <a:ext cx="1968165" cy="69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latin typeface="Geneva"/>
                  <a:cs typeface="Geneva"/>
                </a:rPr>
                <a:t>Rate</a:t>
              </a:r>
              <a:endParaRPr lang="en-US" dirty="0">
                <a:latin typeface="Geneva"/>
                <a:cs typeface="Geneva"/>
              </a:endParaRPr>
            </a:p>
          </p:txBody>
        </p:sp>
        <p:sp>
          <p:nvSpPr>
            <p:cNvPr id="14" name="Arc 29"/>
            <p:cNvSpPr>
              <a:spLocks noChangeAspect="1"/>
            </p:cNvSpPr>
            <p:nvPr/>
          </p:nvSpPr>
          <p:spPr bwMode="auto">
            <a:xfrm rot="16200000" flipV="1">
              <a:off x="2719054" y="1304504"/>
              <a:ext cx="4724398" cy="6019799"/>
            </a:xfrm>
            <a:custGeom>
              <a:avLst/>
              <a:gdLst>
                <a:gd name="T0" fmla="*/ 552 w 21600"/>
                <a:gd name="T1" fmla="*/ 0 h 41209"/>
                <a:gd name="T2" fmla="*/ 543 w 21600"/>
                <a:gd name="T3" fmla="*/ 2448 h 41209"/>
                <a:gd name="T4" fmla="*/ 0 w 21600"/>
                <a:gd name="T5" fmla="*/ 1223 h 41209"/>
                <a:gd name="T6" fmla="*/ 0 60000 65536"/>
                <a:gd name="T7" fmla="*/ 0 60000 65536"/>
                <a:gd name="T8" fmla="*/ 0 60000 65536"/>
                <a:gd name="T9" fmla="*/ 0 w 21600"/>
                <a:gd name="T10" fmla="*/ 0 h 41209"/>
                <a:gd name="T11" fmla="*/ 21600 w 21600"/>
                <a:gd name="T12" fmla="*/ 41209 h 41209"/>
              </a:gdLst>
              <a:ahLst/>
              <a:cxnLst>
                <a:cxn ang="T6">
                  <a:pos x="T0" y="T1"/>
                </a:cxn>
                <a:cxn ang="T7">
                  <a:pos x="T2" y="T3"/>
                </a:cxn>
                <a:cxn ang="T8">
                  <a:pos x="T4" y="T5"/>
                </a:cxn>
              </a:cxnLst>
              <a:rect l="T9" t="T10" r="T11" b="T12"/>
              <a:pathLst>
                <a:path w="21600" h="41209" fill="none" extrusionOk="0">
                  <a:moveTo>
                    <a:pt x="6537" y="-1"/>
                  </a:moveTo>
                  <a:cubicBezTo>
                    <a:pt x="15506" y="2848"/>
                    <a:pt x="21600" y="11175"/>
                    <a:pt x="21600" y="20587"/>
                  </a:cubicBezTo>
                  <a:cubicBezTo>
                    <a:pt x="21600" y="30041"/>
                    <a:pt x="15451" y="38397"/>
                    <a:pt x="6425" y="41209"/>
                  </a:cubicBezTo>
                </a:path>
                <a:path w="21600" h="41209" stroke="0" extrusionOk="0">
                  <a:moveTo>
                    <a:pt x="6537" y="-1"/>
                  </a:moveTo>
                  <a:cubicBezTo>
                    <a:pt x="15506" y="2848"/>
                    <a:pt x="21600" y="11175"/>
                    <a:pt x="21600" y="20587"/>
                  </a:cubicBezTo>
                  <a:cubicBezTo>
                    <a:pt x="21600" y="30041"/>
                    <a:pt x="15451" y="38397"/>
                    <a:pt x="6425" y="41209"/>
                  </a:cubicBezTo>
                  <a:lnTo>
                    <a:pt x="0" y="20587"/>
                  </a:lnTo>
                  <a:close/>
                </a:path>
              </a:pathLst>
            </a:custGeom>
            <a:noFill/>
            <a:ln w="38100" cmpd="sng">
              <a:solidFill>
                <a:srgbClr val="0000FF"/>
              </a:solidFill>
              <a:prstDash val="solid"/>
              <a:round/>
              <a:headEnd/>
              <a:tailEnd/>
            </a:ln>
          </p:spPr>
          <p:txBody>
            <a:bodyPr wrap="none" anchor="ctr"/>
            <a:lstStyle/>
            <a:p>
              <a:endParaRPr lang="en-US"/>
            </a:p>
          </p:txBody>
        </p:sp>
        <p:cxnSp>
          <p:nvCxnSpPr>
            <p:cNvPr id="12" name="Straight Connector 11"/>
            <p:cNvCxnSpPr/>
            <p:nvPr/>
          </p:nvCxnSpPr>
          <p:spPr>
            <a:xfrm flipV="1">
              <a:off x="2057400" y="1281443"/>
              <a:ext cx="2590800" cy="396240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3876779" y="375894"/>
              <a:ext cx="5570070" cy="931059"/>
            </a:xfrm>
            <a:prstGeom prst="rect">
              <a:avLst/>
            </a:prstGeom>
          </p:spPr>
          <p:txBody>
            <a:bodyPr wrap="none">
              <a:spAutoFit/>
            </a:bodyPr>
            <a:lstStyle/>
            <a:p>
              <a:pPr eaLnBrk="1" hangingPunct="1"/>
              <a:r>
                <a:rPr lang="en-US" dirty="0" err="1">
                  <a:latin typeface="Avenir Book"/>
                </a:rPr>
                <a:t>dP</a:t>
              </a:r>
              <a:r>
                <a:rPr lang="en-US" dirty="0">
                  <a:latin typeface="Avenir Book"/>
                </a:rPr>
                <a:t>/</a:t>
              </a:r>
              <a:r>
                <a:rPr lang="en-US" dirty="0" err="1">
                  <a:latin typeface="Avenir Book"/>
                </a:rPr>
                <a:t>dt</a:t>
              </a:r>
              <a:r>
                <a:rPr lang="en-US" dirty="0">
                  <a:latin typeface="Avenir Book"/>
                </a:rPr>
                <a:t> = </a:t>
              </a:r>
              <a:r>
                <a:rPr lang="en-US" dirty="0" err="1" smtClean="0">
                  <a:solidFill>
                    <a:srgbClr val="0000FF"/>
                  </a:solidFill>
                  <a:latin typeface="Avenir Book"/>
                </a:rPr>
                <a:t>cP</a:t>
              </a:r>
              <a:r>
                <a:rPr lang="en-US" dirty="0">
                  <a:solidFill>
                    <a:srgbClr val="0000FF"/>
                  </a:solidFill>
                  <a:latin typeface="Avenir Book"/>
                </a:rPr>
                <a:t>(1-P)</a:t>
              </a:r>
              <a:r>
                <a:rPr lang="en-US" dirty="0">
                  <a:latin typeface="Avenir Book"/>
                </a:rPr>
                <a:t> - </a:t>
              </a:r>
              <a:r>
                <a:rPr lang="en-US" dirty="0" err="1" smtClean="0">
                  <a:solidFill>
                    <a:srgbClr val="FF0000"/>
                  </a:solidFill>
                  <a:latin typeface="Avenir Book"/>
                </a:rPr>
                <a:t>mP</a:t>
              </a:r>
              <a:endParaRPr lang="en-US" dirty="0">
                <a:solidFill>
                  <a:srgbClr val="FF0000"/>
                </a:solidFill>
                <a:latin typeface="Avenir Book"/>
              </a:endParaRPr>
            </a:p>
          </p:txBody>
        </p:sp>
        <p:cxnSp>
          <p:nvCxnSpPr>
            <p:cNvPr id="22" name="Straight Arrow Connector 21"/>
            <p:cNvCxnSpPr/>
            <p:nvPr/>
          </p:nvCxnSpPr>
          <p:spPr>
            <a:xfrm>
              <a:off x="4052555" y="2209800"/>
              <a:ext cx="0" cy="3048000"/>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27" name="Rectangle 5"/>
            <p:cNvSpPr>
              <a:spLocks noChangeArrowheads="1"/>
            </p:cNvSpPr>
            <p:nvPr/>
          </p:nvSpPr>
          <p:spPr bwMode="auto">
            <a:xfrm>
              <a:off x="3727554" y="5257801"/>
              <a:ext cx="1207957" cy="755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latin typeface="Geneva"/>
                  <a:cs typeface="Geneva"/>
                </a:rPr>
                <a:t>P*</a:t>
              </a:r>
              <a:endParaRPr lang="en-US" dirty="0">
                <a:latin typeface="Geneva"/>
                <a:cs typeface="Geneva"/>
              </a:endParaRPr>
            </a:p>
          </p:txBody>
        </p:sp>
      </p:grpSp>
      <p:grpSp>
        <p:nvGrpSpPr>
          <p:cNvPr id="18" name="Group 17"/>
          <p:cNvGrpSpPr/>
          <p:nvPr/>
        </p:nvGrpSpPr>
        <p:grpSpPr>
          <a:xfrm>
            <a:off x="0" y="2048470"/>
            <a:ext cx="6934200" cy="4809530"/>
            <a:chOff x="0" y="2048470"/>
            <a:chExt cx="6934200" cy="4809530"/>
          </a:xfrm>
        </p:grpSpPr>
        <p:sp>
          <p:nvSpPr>
            <p:cNvPr id="29" name="Rectangle 5"/>
            <p:cNvSpPr>
              <a:spLocks noChangeArrowheads="1"/>
            </p:cNvSpPr>
            <p:nvPr/>
          </p:nvSpPr>
          <p:spPr bwMode="auto">
            <a:xfrm>
              <a:off x="2590800" y="6396335"/>
              <a:ext cx="3657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latin typeface="Geneva"/>
                  <a:cs typeface="Geneva"/>
                </a:rPr>
                <a:t>Proportion occupied, P</a:t>
              </a:r>
              <a:endParaRPr lang="en-US" dirty="0">
                <a:latin typeface="Geneva"/>
                <a:cs typeface="Geneva"/>
              </a:endParaRPr>
            </a:p>
          </p:txBody>
        </p:sp>
        <p:sp>
          <p:nvSpPr>
            <p:cNvPr id="32" name="Rectangle 5"/>
            <p:cNvSpPr>
              <a:spLocks noChangeArrowheads="1"/>
            </p:cNvSpPr>
            <p:nvPr/>
          </p:nvSpPr>
          <p:spPr bwMode="auto">
            <a:xfrm rot="16200000">
              <a:off x="-1597967" y="3650903"/>
              <a:ext cx="3657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latin typeface="Geneva"/>
                  <a:cs typeface="Geneva"/>
                </a:rPr>
                <a:t>Rate, </a:t>
              </a:r>
              <a:r>
                <a:rPr lang="en-US" dirty="0" smtClean="0">
                  <a:latin typeface="Geneva"/>
                  <a:cs typeface="Geneva"/>
                </a:rPr>
                <a:t>c(</a:t>
              </a:r>
              <a:r>
                <a:rPr lang="en-US" dirty="0" smtClean="0">
                  <a:latin typeface="Geneva"/>
                  <a:cs typeface="Geneva"/>
                </a:rPr>
                <a:t>1-P) or </a:t>
              </a:r>
              <a:r>
                <a:rPr lang="en-US" dirty="0" err="1" smtClean="0">
                  <a:latin typeface="Geneva"/>
                  <a:cs typeface="Geneva"/>
                </a:rPr>
                <a:t>mP</a:t>
              </a:r>
              <a:endParaRPr lang="en-US" dirty="0">
                <a:latin typeface="Geneva"/>
                <a:cs typeface="Geneva"/>
              </a:endParaRPr>
            </a:p>
          </p:txBody>
        </p:sp>
        <p:sp>
          <p:nvSpPr>
            <p:cNvPr id="33" name="Rectangle 32"/>
            <p:cNvSpPr/>
            <p:nvPr/>
          </p:nvSpPr>
          <p:spPr>
            <a:xfrm>
              <a:off x="1143000" y="2048470"/>
              <a:ext cx="2800729" cy="461665"/>
            </a:xfrm>
            <a:prstGeom prst="rect">
              <a:avLst/>
            </a:prstGeom>
          </p:spPr>
          <p:txBody>
            <a:bodyPr wrap="none">
              <a:spAutoFit/>
            </a:bodyPr>
            <a:lstStyle/>
            <a:p>
              <a:pPr eaLnBrk="1" hangingPunct="1"/>
              <a:r>
                <a:rPr lang="en-US" dirty="0" err="1">
                  <a:latin typeface="Avenir Book"/>
                </a:rPr>
                <a:t>dP</a:t>
              </a:r>
              <a:r>
                <a:rPr lang="en-US" dirty="0">
                  <a:latin typeface="Avenir Book"/>
                </a:rPr>
                <a:t>/</a:t>
              </a:r>
              <a:r>
                <a:rPr lang="en-US" dirty="0" err="1">
                  <a:latin typeface="Avenir Book"/>
                </a:rPr>
                <a:t>dt</a:t>
              </a:r>
              <a:r>
                <a:rPr lang="en-US" dirty="0">
                  <a:latin typeface="Avenir Book"/>
                </a:rPr>
                <a:t> = </a:t>
              </a:r>
              <a:r>
                <a:rPr lang="en-US" dirty="0" smtClean="0">
                  <a:solidFill>
                    <a:srgbClr val="0000FF"/>
                  </a:solidFill>
                  <a:latin typeface="Avenir Book"/>
                </a:rPr>
                <a:t>c(</a:t>
              </a:r>
              <a:r>
                <a:rPr lang="en-US" dirty="0">
                  <a:solidFill>
                    <a:srgbClr val="0000FF"/>
                  </a:solidFill>
                  <a:latin typeface="Avenir Book"/>
                </a:rPr>
                <a:t>1-P)</a:t>
              </a:r>
              <a:r>
                <a:rPr lang="en-US" dirty="0">
                  <a:latin typeface="Avenir Book"/>
                </a:rPr>
                <a:t> - </a:t>
              </a:r>
              <a:r>
                <a:rPr lang="en-US" dirty="0" err="1" smtClean="0">
                  <a:solidFill>
                    <a:srgbClr val="FF0000"/>
                  </a:solidFill>
                  <a:latin typeface="Avenir Book"/>
                </a:rPr>
                <a:t>mP</a:t>
              </a:r>
              <a:endParaRPr lang="en-US" dirty="0">
                <a:solidFill>
                  <a:srgbClr val="FF0000"/>
                </a:solidFill>
                <a:latin typeface="Avenir Book"/>
              </a:endParaRPr>
            </a:p>
          </p:txBody>
        </p:sp>
        <p:cxnSp>
          <p:nvCxnSpPr>
            <p:cNvPr id="34" name="Straight Arrow Connector 33"/>
            <p:cNvCxnSpPr/>
            <p:nvPr/>
          </p:nvCxnSpPr>
          <p:spPr>
            <a:xfrm>
              <a:off x="3981076" y="4567535"/>
              <a:ext cx="38848" cy="1447800"/>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35" name="Rectangle 5"/>
            <p:cNvSpPr>
              <a:spLocks noChangeArrowheads="1"/>
            </p:cNvSpPr>
            <p:nvPr/>
          </p:nvSpPr>
          <p:spPr bwMode="auto">
            <a:xfrm>
              <a:off x="3771152" y="6015335"/>
              <a:ext cx="60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latin typeface="Geneva"/>
                  <a:cs typeface="Geneva"/>
                </a:rPr>
                <a:t>P*</a:t>
              </a:r>
              <a:endParaRPr lang="en-US" dirty="0">
                <a:latin typeface="Geneva"/>
                <a:cs typeface="Geneva"/>
              </a:endParaRPr>
            </a:p>
          </p:txBody>
        </p:sp>
        <p:grpSp>
          <p:nvGrpSpPr>
            <p:cNvPr id="36" name="Group 35"/>
            <p:cNvGrpSpPr/>
            <p:nvPr/>
          </p:nvGrpSpPr>
          <p:grpSpPr>
            <a:xfrm>
              <a:off x="838200" y="2147809"/>
              <a:ext cx="6096000" cy="3886200"/>
              <a:chOff x="2057400" y="1371600"/>
              <a:chExt cx="6096000" cy="3886200"/>
            </a:xfrm>
          </p:grpSpPr>
          <p:cxnSp>
            <p:nvCxnSpPr>
              <p:cNvPr id="37" name="Straight Connector 36"/>
              <p:cNvCxnSpPr/>
              <p:nvPr/>
            </p:nvCxnSpPr>
            <p:spPr>
              <a:xfrm>
                <a:off x="2057400" y="1371600"/>
                <a:ext cx="0" cy="38862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2057400" y="5257800"/>
                <a:ext cx="60960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cxnSp>
          <p:nvCxnSpPr>
            <p:cNvPr id="39" name="Straight Connector 38"/>
            <p:cNvCxnSpPr/>
            <p:nvPr/>
          </p:nvCxnSpPr>
          <p:spPr>
            <a:xfrm flipV="1">
              <a:off x="856876" y="3348335"/>
              <a:ext cx="5391524" cy="2653043"/>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838200" y="2510135"/>
              <a:ext cx="5638800" cy="3505200"/>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grpSp>
      <p:cxnSp>
        <p:nvCxnSpPr>
          <p:cNvPr id="42" name="Straight Connector 41"/>
          <p:cNvCxnSpPr/>
          <p:nvPr/>
        </p:nvCxnSpPr>
        <p:spPr>
          <a:xfrm>
            <a:off x="838200" y="3581400"/>
            <a:ext cx="5562600" cy="2438400"/>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856876" y="4800600"/>
            <a:ext cx="5620124" cy="1219200"/>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838200" y="5867400"/>
            <a:ext cx="5638800" cy="152400"/>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44345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dissolve">
                                      <p:cBhvr>
                                        <p:cTn id="12" dur="500"/>
                                        <p:tgtEl>
                                          <p:spTgt spid="42"/>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dissolve">
                                      <p:cBhvr>
                                        <p:cTn id="16" dur="500"/>
                                        <p:tgtEl>
                                          <p:spTgt spid="43"/>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dissolve">
                                      <p:cBhvr>
                                        <p:cTn id="2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7"/>
          <p:cNvSpPr txBox="1">
            <a:spLocks noChangeArrowheads="1"/>
          </p:cNvSpPr>
          <p:nvPr/>
        </p:nvSpPr>
        <p:spPr bwMode="auto">
          <a:xfrm>
            <a:off x="381000" y="2209800"/>
            <a:ext cx="8394700" cy="3539430"/>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dirty="0" smtClean="0">
                <a:latin typeface="Avenir Book"/>
              </a:rPr>
              <a:t>Rescue Effect?</a:t>
            </a:r>
          </a:p>
          <a:p>
            <a:pPr algn="ctr" eaLnBrk="1" hangingPunct="1"/>
            <a:endParaRPr lang="en-US" sz="3200" dirty="0">
              <a:latin typeface="Avenir Book"/>
            </a:endParaRPr>
          </a:p>
          <a:p>
            <a:pPr algn="ctr" eaLnBrk="1" hangingPunct="1"/>
            <a:r>
              <a:rPr lang="en-US" sz="3200" dirty="0" err="1" smtClean="0">
                <a:latin typeface="Avenir Book"/>
              </a:rPr>
              <a:t>Allee</a:t>
            </a:r>
            <a:r>
              <a:rPr lang="en-US" sz="3200" dirty="0" smtClean="0">
                <a:latin typeface="Avenir Book"/>
              </a:rPr>
              <a:t> Effect?</a:t>
            </a:r>
          </a:p>
          <a:p>
            <a:pPr algn="ctr" eaLnBrk="1" hangingPunct="1"/>
            <a:endParaRPr lang="en-US" sz="3200" dirty="0">
              <a:latin typeface="Avenir Book"/>
            </a:endParaRPr>
          </a:p>
          <a:p>
            <a:pPr algn="ctr" eaLnBrk="1" hangingPunct="1"/>
            <a:r>
              <a:rPr lang="en-US" sz="3200" dirty="0" smtClean="0">
                <a:latin typeface="Avenir Book"/>
              </a:rPr>
              <a:t>Patch size?</a:t>
            </a:r>
          </a:p>
          <a:p>
            <a:pPr algn="ctr" eaLnBrk="1" hangingPunct="1"/>
            <a:endParaRPr lang="en-US" sz="3200" dirty="0">
              <a:latin typeface="Avenir Book"/>
            </a:endParaRPr>
          </a:p>
          <a:p>
            <a:pPr algn="ctr" eaLnBrk="1" hangingPunct="1"/>
            <a:r>
              <a:rPr lang="en-US" sz="3200" dirty="0" smtClean="0">
                <a:latin typeface="Avenir Book"/>
              </a:rPr>
              <a:t>Distance (isolation)?</a:t>
            </a:r>
          </a:p>
        </p:txBody>
      </p:sp>
      <p:sp>
        <p:nvSpPr>
          <p:cNvPr id="4" name="Text Box 7"/>
          <p:cNvSpPr txBox="1">
            <a:spLocks noChangeArrowheads="1"/>
          </p:cNvSpPr>
          <p:nvPr/>
        </p:nvSpPr>
        <p:spPr bwMode="auto">
          <a:xfrm>
            <a:off x="0" y="0"/>
            <a:ext cx="8394700" cy="58477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dirty="0" smtClean="0">
                <a:solidFill>
                  <a:srgbClr val="376092"/>
                </a:solidFill>
                <a:latin typeface="Avenir Book"/>
              </a:rPr>
              <a:t>Discussion</a:t>
            </a:r>
          </a:p>
        </p:txBody>
      </p:sp>
    </p:spTree>
    <p:extLst>
      <p:ext uri="{BB962C8B-B14F-4D97-AF65-F5344CB8AC3E}">
        <p14:creationId xmlns:p14="http://schemas.microsoft.com/office/powerpoint/2010/main" val="79755314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76250" y="81121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243" name="Text Box 7"/>
          <p:cNvSpPr txBox="1">
            <a:spLocks noChangeArrowheads="1"/>
          </p:cNvSpPr>
          <p:nvPr/>
        </p:nvSpPr>
        <p:spPr bwMode="auto">
          <a:xfrm>
            <a:off x="381000" y="2209800"/>
            <a:ext cx="8394700" cy="58477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dirty="0" smtClean="0">
                <a:solidFill>
                  <a:srgbClr val="376092"/>
                </a:solidFill>
                <a:latin typeface="Avenir Book"/>
              </a:rPr>
              <a:t>What about within patch dynamics?</a:t>
            </a:r>
          </a:p>
        </p:txBody>
      </p:sp>
    </p:spTree>
    <p:extLst>
      <p:ext uri="{BB962C8B-B14F-4D97-AF65-F5344CB8AC3E}">
        <p14:creationId xmlns:p14="http://schemas.microsoft.com/office/powerpoint/2010/main" val="383629076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81000" y="1447800"/>
            <a:ext cx="8610600" cy="2015247"/>
          </a:xfrm>
          <a:prstGeom prst="rect">
            <a:avLst/>
          </a:prstGeom>
        </p:spPr>
      </p:pic>
      <p:pic>
        <p:nvPicPr>
          <p:cNvPr id="4" name="Picture 3"/>
          <p:cNvPicPr>
            <a:picLocks noChangeAspect="1"/>
          </p:cNvPicPr>
          <p:nvPr/>
        </p:nvPicPr>
        <p:blipFill>
          <a:blip r:embed="rId4"/>
          <a:stretch>
            <a:fillRect/>
          </a:stretch>
        </p:blipFill>
        <p:spPr>
          <a:xfrm>
            <a:off x="304800" y="4229100"/>
            <a:ext cx="8521700" cy="1104900"/>
          </a:xfrm>
          <a:prstGeom prst="rect">
            <a:avLst/>
          </a:prstGeom>
        </p:spPr>
      </p:pic>
    </p:spTree>
    <p:extLst>
      <p:ext uri="{BB962C8B-B14F-4D97-AF65-F5344CB8AC3E}">
        <p14:creationId xmlns:p14="http://schemas.microsoft.com/office/powerpoint/2010/main" val="333711693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76250" y="81121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243" name="Text Box 7"/>
          <p:cNvSpPr txBox="1">
            <a:spLocks noChangeArrowheads="1"/>
          </p:cNvSpPr>
          <p:nvPr/>
        </p:nvSpPr>
        <p:spPr bwMode="auto">
          <a:xfrm>
            <a:off x="444500" y="1219200"/>
            <a:ext cx="8394700" cy="5509200"/>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indent="-457200" eaLnBrk="1" hangingPunct="1">
              <a:buFont typeface="Arial"/>
              <a:buChar char="•"/>
            </a:pPr>
            <a:r>
              <a:rPr lang="en-US" sz="3200" dirty="0" smtClean="0">
                <a:solidFill>
                  <a:srgbClr val="000000"/>
                </a:solidFill>
                <a:latin typeface="Avenir Book"/>
              </a:rPr>
              <a:t>10 patches</a:t>
            </a:r>
          </a:p>
          <a:p>
            <a:pPr marL="457200" indent="-457200" eaLnBrk="1" hangingPunct="1">
              <a:buFont typeface="Arial"/>
              <a:buChar char="•"/>
            </a:pPr>
            <a:endParaRPr lang="en-US" sz="3200" dirty="0" smtClean="0">
              <a:solidFill>
                <a:srgbClr val="000000"/>
              </a:solidFill>
              <a:latin typeface="Avenir Book"/>
            </a:endParaRPr>
          </a:p>
          <a:p>
            <a:pPr marL="457200" indent="-457200" eaLnBrk="1" hangingPunct="1">
              <a:buFont typeface="Arial"/>
              <a:buChar char="•"/>
            </a:pPr>
            <a:r>
              <a:rPr lang="en-US" sz="3200" dirty="0">
                <a:solidFill>
                  <a:srgbClr val="000000"/>
                </a:solidFill>
                <a:latin typeface="Avenir Book"/>
              </a:rPr>
              <a:t>Each patch follows Ricker dynamics, plus local noise</a:t>
            </a:r>
            <a:r>
              <a:rPr lang="en-US" sz="3200" dirty="0" smtClean="0">
                <a:solidFill>
                  <a:srgbClr val="000000"/>
                </a:solidFill>
                <a:latin typeface="Avenir Book"/>
              </a:rPr>
              <a:t>, global noise, and migration</a:t>
            </a:r>
          </a:p>
          <a:p>
            <a:pPr marL="457200" indent="-457200" eaLnBrk="1" hangingPunct="1">
              <a:buFont typeface="Arial"/>
              <a:buChar char="•"/>
            </a:pPr>
            <a:endParaRPr lang="en-US" sz="3200" dirty="0" smtClean="0">
              <a:solidFill>
                <a:srgbClr val="000000"/>
              </a:solidFill>
              <a:latin typeface="Avenir Book"/>
            </a:endParaRPr>
          </a:p>
          <a:p>
            <a:pPr marL="457200" indent="-457200" eaLnBrk="1" hangingPunct="1">
              <a:buFont typeface="Arial"/>
              <a:buChar char="•"/>
            </a:pPr>
            <a:r>
              <a:rPr lang="en-US" sz="3200" dirty="0" smtClean="0">
                <a:solidFill>
                  <a:srgbClr val="000000"/>
                </a:solidFill>
                <a:latin typeface="Avenir Book"/>
              </a:rPr>
              <a:t>Migration: either distance-independent or distance-dependent</a:t>
            </a:r>
          </a:p>
          <a:p>
            <a:pPr marL="457200" indent="-457200" eaLnBrk="1" hangingPunct="1">
              <a:buFont typeface="Arial"/>
              <a:buChar char="•"/>
            </a:pPr>
            <a:endParaRPr lang="en-US" sz="3200" dirty="0" smtClean="0">
              <a:solidFill>
                <a:srgbClr val="000000"/>
              </a:solidFill>
              <a:latin typeface="Avenir Book"/>
            </a:endParaRPr>
          </a:p>
          <a:p>
            <a:pPr marL="457200" indent="-457200" eaLnBrk="1" hangingPunct="1">
              <a:buFont typeface="Arial"/>
              <a:buChar char="•"/>
            </a:pPr>
            <a:r>
              <a:rPr lang="en-US" sz="3200" dirty="0" smtClean="0">
                <a:solidFill>
                  <a:srgbClr val="000000"/>
                </a:solidFill>
                <a:latin typeface="Avenir Book"/>
              </a:rPr>
              <a:t>Increase r  (r&lt;2 is stable, r&gt;2.56 chaos)</a:t>
            </a:r>
          </a:p>
          <a:p>
            <a:pPr marL="457200" indent="-457200" eaLnBrk="1" hangingPunct="1">
              <a:buFont typeface="Arial"/>
              <a:buChar char="•"/>
            </a:pPr>
            <a:endParaRPr lang="en-US" sz="3200" dirty="0">
              <a:solidFill>
                <a:srgbClr val="000000"/>
              </a:solidFill>
              <a:latin typeface="Avenir Book"/>
            </a:endParaRPr>
          </a:p>
          <a:p>
            <a:pPr marL="457200" indent="-457200" eaLnBrk="1" hangingPunct="1">
              <a:buFont typeface="Arial"/>
              <a:buChar char="•"/>
            </a:pPr>
            <a:r>
              <a:rPr lang="en-US" sz="3200" dirty="0" smtClean="0">
                <a:solidFill>
                  <a:srgbClr val="000000"/>
                </a:solidFill>
                <a:latin typeface="Avenir Book"/>
              </a:rPr>
              <a:t>Quantify local and global extinctions</a:t>
            </a:r>
          </a:p>
        </p:txBody>
      </p:sp>
      <p:sp>
        <p:nvSpPr>
          <p:cNvPr id="4" name="Text Box 7"/>
          <p:cNvSpPr txBox="1">
            <a:spLocks noChangeArrowheads="1"/>
          </p:cNvSpPr>
          <p:nvPr/>
        </p:nvSpPr>
        <p:spPr bwMode="auto">
          <a:xfrm>
            <a:off x="0" y="-1783"/>
            <a:ext cx="8394700" cy="58477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dirty="0" smtClean="0">
                <a:solidFill>
                  <a:srgbClr val="376092"/>
                </a:solidFill>
                <a:latin typeface="Avenir Book"/>
              </a:rPr>
              <a:t>Simulation study:</a:t>
            </a:r>
          </a:p>
        </p:txBody>
      </p:sp>
    </p:spTree>
    <p:extLst>
      <p:ext uri="{BB962C8B-B14F-4D97-AF65-F5344CB8AC3E}">
        <p14:creationId xmlns:p14="http://schemas.microsoft.com/office/powerpoint/2010/main" val="52299064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84828" y="6564868"/>
            <a:ext cx="5116372" cy="369332"/>
          </a:xfrm>
          <a:prstGeom prst="rect">
            <a:avLst/>
          </a:prstGeom>
          <a:noFill/>
        </p:spPr>
        <p:txBody>
          <a:bodyPr wrap="square" rtlCol="0">
            <a:spAutoFit/>
          </a:bodyPr>
          <a:lstStyle/>
          <a:p>
            <a:r>
              <a:rPr lang="en-US" sz="1800" dirty="0" smtClean="0">
                <a:latin typeface="Geneva"/>
                <a:cs typeface="Geneva"/>
              </a:rPr>
              <a:t>From </a:t>
            </a:r>
            <a:r>
              <a:rPr lang="en-US" sz="1800" dirty="0" err="1" smtClean="0">
                <a:latin typeface="Geneva"/>
                <a:cs typeface="Geneva"/>
              </a:rPr>
              <a:t>Heino</a:t>
            </a:r>
            <a:r>
              <a:rPr lang="en-US" sz="1800" dirty="0" smtClean="0">
                <a:latin typeface="Geneva"/>
                <a:cs typeface="Geneva"/>
              </a:rPr>
              <a:t> et al. 2015 (</a:t>
            </a:r>
            <a:r>
              <a:rPr lang="en-US" sz="1800" dirty="0" err="1" smtClean="0">
                <a:latin typeface="Geneva"/>
                <a:cs typeface="Geneva"/>
              </a:rPr>
              <a:t>Proc</a:t>
            </a:r>
            <a:r>
              <a:rPr lang="en-US" sz="1800" dirty="0" smtClean="0">
                <a:latin typeface="Geneva"/>
                <a:cs typeface="Geneva"/>
              </a:rPr>
              <a:t> Roy </a:t>
            </a:r>
            <a:r>
              <a:rPr lang="en-US" sz="1800" dirty="0" err="1" smtClean="0">
                <a:latin typeface="Geneva"/>
                <a:cs typeface="Geneva"/>
              </a:rPr>
              <a:t>Soc</a:t>
            </a:r>
            <a:r>
              <a:rPr lang="en-US" sz="1800" dirty="0" smtClean="0">
                <a:latin typeface="Geneva"/>
                <a:cs typeface="Geneva"/>
              </a:rPr>
              <a:t> B)</a:t>
            </a:r>
            <a:endParaRPr lang="en-US" sz="1800" dirty="0">
              <a:latin typeface="Geneva"/>
              <a:cs typeface="Geneva"/>
            </a:endParaRPr>
          </a:p>
        </p:txBody>
      </p:sp>
      <p:sp>
        <p:nvSpPr>
          <p:cNvPr id="6" name="Text Box 7"/>
          <p:cNvSpPr txBox="1">
            <a:spLocks noChangeArrowheads="1"/>
          </p:cNvSpPr>
          <p:nvPr/>
        </p:nvSpPr>
        <p:spPr bwMode="auto">
          <a:xfrm>
            <a:off x="0" y="0"/>
            <a:ext cx="9144000" cy="58477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dirty="0" smtClean="0">
                <a:solidFill>
                  <a:srgbClr val="376092"/>
                </a:solidFill>
                <a:latin typeface="Avenir Book"/>
              </a:rPr>
              <a:t>Simulation study: distance-INDEP migration</a:t>
            </a:r>
          </a:p>
        </p:txBody>
      </p:sp>
      <p:pic>
        <p:nvPicPr>
          <p:cNvPr id="8" name="Picture 7"/>
          <p:cNvPicPr>
            <a:picLocks noChangeAspect="1"/>
          </p:cNvPicPr>
          <p:nvPr/>
        </p:nvPicPr>
        <p:blipFill>
          <a:blip r:embed="rId3"/>
          <a:stretch>
            <a:fillRect/>
          </a:stretch>
        </p:blipFill>
        <p:spPr>
          <a:xfrm>
            <a:off x="381000" y="546100"/>
            <a:ext cx="8026400" cy="6019800"/>
          </a:xfrm>
          <a:prstGeom prst="rect">
            <a:avLst/>
          </a:prstGeom>
        </p:spPr>
      </p:pic>
      <p:sp>
        <p:nvSpPr>
          <p:cNvPr id="9" name="TextBox 8"/>
          <p:cNvSpPr txBox="1"/>
          <p:nvPr/>
        </p:nvSpPr>
        <p:spPr>
          <a:xfrm>
            <a:off x="1676400" y="1033046"/>
            <a:ext cx="2667000" cy="338554"/>
          </a:xfrm>
          <a:prstGeom prst="rect">
            <a:avLst/>
          </a:prstGeom>
          <a:noFill/>
        </p:spPr>
        <p:txBody>
          <a:bodyPr wrap="square" rtlCol="0">
            <a:spAutoFit/>
          </a:bodyPr>
          <a:lstStyle/>
          <a:p>
            <a:r>
              <a:rPr lang="en-US" sz="1600" dirty="0" smtClean="0">
                <a:latin typeface="Geneva"/>
                <a:cs typeface="Geneva"/>
              </a:rPr>
              <a:t>Local noise absent</a:t>
            </a:r>
            <a:endParaRPr lang="en-US" sz="1600" dirty="0">
              <a:latin typeface="Geneva"/>
              <a:cs typeface="Geneva"/>
            </a:endParaRPr>
          </a:p>
        </p:txBody>
      </p:sp>
      <p:sp>
        <p:nvSpPr>
          <p:cNvPr id="10" name="TextBox 9"/>
          <p:cNvSpPr txBox="1"/>
          <p:nvPr/>
        </p:nvSpPr>
        <p:spPr>
          <a:xfrm>
            <a:off x="1600200" y="3810000"/>
            <a:ext cx="2667000" cy="338554"/>
          </a:xfrm>
          <a:prstGeom prst="rect">
            <a:avLst/>
          </a:prstGeom>
          <a:noFill/>
        </p:spPr>
        <p:txBody>
          <a:bodyPr wrap="square" rtlCol="0">
            <a:spAutoFit/>
          </a:bodyPr>
          <a:lstStyle/>
          <a:p>
            <a:r>
              <a:rPr lang="en-US" sz="1600" dirty="0" smtClean="0">
                <a:latin typeface="Geneva"/>
                <a:cs typeface="Geneva"/>
              </a:rPr>
              <a:t>Local noise present</a:t>
            </a:r>
            <a:endParaRPr lang="en-US" sz="1600" dirty="0">
              <a:latin typeface="Geneva"/>
              <a:cs typeface="Geneva"/>
            </a:endParaRPr>
          </a:p>
        </p:txBody>
      </p:sp>
      <p:sp>
        <p:nvSpPr>
          <p:cNvPr id="11" name="Rectangle 10"/>
          <p:cNvSpPr/>
          <p:nvPr/>
        </p:nvSpPr>
        <p:spPr>
          <a:xfrm>
            <a:off x="4724400" y="3505200"/>
            <a:ext cx="4419600" cy="274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38200" y="3505200"/>
            <a:ext cx="3352800" cy="274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6935470" y="-838200"/>
            <a:ext cx="4697730" cy="685800"/>
          </a:xfrm>
          <a:prstGeom prst="rect">
            <a:avLst/>
          </a:prstGeom>
        </p:spPr>
      </p:pic>
    </p:spTree>
    <p:extLst>
      <p:ext uri="{BB962C8B-B14F-4D97-AF65-F5344CB8AC3E}">
        <p14:creationId xmlns:p14="http://schemas.microsoft.com/office/powerpoint/2010/main" val="3439783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218633" y="0"/>
            <a:ext cx="6001567" cy="6858000"/>
          </a:xfrm>
          <a:prstGeom prst="rect">
            <a:avLst/>
          </a:prstGeom>
        </p:spPr>
      </p:pic>
      <p:sp>
        <p:nvSpPr>
          <p:cNvPr id="11" name="TextBox 10"/>
          <p:cNvSpPr txBox="1"/>
          <p:nvPr/>
        </p:nvSpPr>
        <p:spPr>
          <a:xfrm>
            <a:off x="-76200" y="6477000"/>
            <a:ext cx="5116372" cy="369332"/>
          </a:xfrm>
          <a:prstGeom prst="rect">
            <a:avLst/>
          </a:prstGeom>
          <a:noFill/>
        </p:spPr>
        <p:txBody>
          <a:bodyPr wrap="square" rtlCol="0">
            <a:spAutoFit/>
          </a:bodyPr>
          <a:lstStyle/>
          <a:p>
            <a:r>
              <a:rPr lang="en-US" sz="1800" dirty="0" smtClean="0">
                <a:latin typeface="Geneva"/>
                <a:cs typeface="Geneva"/>
              </a:rPr>
              <a:t>From </a:t>
            </a:r>
            <a:r>
              <a:rPr lang="en-US" sz="1800" dirty="0" err="1" smtClean="0">
                <a:latin typeface="Geneva"/>
                <a:cs typeface="Geneva"/>
              </a:rPr>
              <a:t>Heino</a:t>
            </a:r>
            <a:r>
              <a:rPr lang="en-US" sz="1800" dirty="0" smtClean="0">
                <a:latin typeface="Geneva"/>
                <a:cs typeface="Geneva"/>
              </a:rPr>
              <a:t> et al. 2015 (</a:t>
            </a:r>
            <a:r>
              <a:rPr lang="en-US" sz="1800" dirty="0" err="1" smtClean="0">
                <a:latin typeface="Geneva"/>
                <a:cs typeface="Geneva"/>
              </a:rPr>
              <a:t>Proc</a:t>
            </a:r>
            <a:r>
              <a:rPr lang="en-US" sz="1800" dirty="0" smtClean="0">
                <a:latin typeface="Geneva"/>
                <a:cs typeface="Geneva"/>
              </a:rPr>
              <a:t> Roy </a:t>
            </a:r>
            <a:r>
              <a:rPr lang="en-US" sz="1800" dirty="0" err="1" smtClean="0">
                <a:latin typeface="Geneva"/>
                <a:cs typeface="Geneva"/>
              </a:rPr>
              <a:t>Soc</a:t>
            </a:r>
            <a:r>
              <a:rPr lang="en-US" sz="1800" dirty="0" smtClean="0">
                <a:latin typeface="Geneva"/>
                <a:cs typeface="Geneva"/>
              </a:rPr>
              <a:t> B)</a:t>
            </a:r>
            <a:endParaRPr lang="en-US" sz="1800" dirty="0">
              <a:latin typeface="Geneva"/>
              <a:cs typeface="Geneva"/>
            </a:endParaRPr>
          </a:p>
        </p:txBody>
      </p:sp>
      <p:sp>
        <p:nvSpPr>
          <p:cNvPr id="6" name="Text Box 7"/>
          <p:cNvSpPr txBox="1">
            <a:spLocks noChangeArrowheads="1"/>
          </p:cNvSpPr>
          <p:nvPr/>
        </p:nvSpPr>
        <p:spPr bwMode="auto">
          <a:xfrm>
            <a:off x="0" y="0"/>
            <a:ext cx="3505200" cy="1569660"/>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dirty="0" smtClean="0">
                <a:solidFill>
                  <a:srgbClr val="376092"/>
                </a:solidFill>
                <a:latin typeface="Avenir Book"/>
              </a:rPr>
              <a:t>Simulation study:</a:t>
            </a:r>
          </a:p>
          <a:p>
            <a:pPr eaLnBrk="1" hangingPunct="1"/>
            <a:r>
              <a:rPr lang="en-US" sz="3200" dirty="0" smtClean="0">
                <a:solidFill>
                  <a:srgbClr val="376092"/>
                </a:solidFill>
                <a:latin typeface="Avenir Book"/>
              </a:rPr>
              <a:t>Distance-DEP</a:t>
            </a:r>
          </a:p>
          <a:p>
            <a:pPr eaLnBrk="1" hangingPunct="1"/>
            <a:r>
              <a:rPr lang="en-US" sz="3200" dirty="0" smtClean="0">
                <a:solidFill>
                  <a:srgbClr val="376092"/>
                </a:solidFill>
                <a:latin typeface="Avenir Book"/>
              </a:rPr>
              <a:t>migration</a:t>
            </a:r>
          </a:p>
        </p:txBody>
      </p:sp>
      <p:sp>
        <p:nvSpPr>
          <p:cNvPr id="2" name="TextBox 1"/>
          <p:cNvSpPr txBox="1"/>
          <p:nvPr/>
        </p:nvSpPr>
        <p:spPr>
          <a:xfrm>
            <a:off x="152400" y="1752600"/>
            <a:ext cx="3124200" cy="4524315"/>
          </a:xfrm>
          <a:prstGeom prst="rect">
            <a:avLst/>
          </a:prstGeom>
          <a:noFill/>
        </p:spPr>
        <p:txBody>
          <a:bodyPr wrap="square" rtlCol="0">
            <a:spAutoFit/>
          </a:bodyPr>
          <a:lstStyle/>
          <a:p>
            <a:pPr marL="342900" indent="-342900">
              <a:buFont typeface="Arial"/>
              <a:buChar char="•"/>
            </a:pPr>
            <a:r>
              <a:rPr lang="en-US" dirty="0" smtClean="0">
                <a:latin typeface="Avenir Book"/>
                <a:cs typeface="Avenir Book"/>
              </a:rPr>
              <a:t>Synchrony decreases persistence</a:t>
            </a:r>
          </a:p>
          <a:p>
            <a:endParaRPr lang="en-US" dirty="0" smtClean="0">
              <a:latin typeface="Avenir Book"/>
              <a:cs typeface="Avenir Book"/>
            </a:endParaRPr>
          </a:p>
          <a:p>
            <a:pPr marL="342900" indent="-342900">
              <a:buFont typeface="Arial"/>
              <a:buChar char="•"/>
            </a:pPr>
            <a:r>
              <a:rPr lang="en-US" dirty="0" smtClean="0">
                <a:latin typeface="Avenir Book"/>
                <a:cs typeface="Avenir Book"/>
              </a:rPr>
              <a:t>Asynchrony arises from endogenous variation (chaos), local noise, distance-</a:t>
            </a:r>
            <a:r>
              <a:rPr lang="en-US" dirty="0" err="1" smtClean="0">
                <a:latin typeface="Avenir Book"/>
                <a:cs typeface="Avenir Book"/>
              </a:rPr>
              <a:t>dep</a:t>
            </a:r>
            <a:r>
              <a:rPr lang="en-US" dirty="0" smtClean="0">
                <a:latin typeface="Avenir Book"/>
                <a:cs typeface="Avenir Book"/>
              </a:rPr>
              <a:t> dispersal (decouples distant patches).</a:t>
            </a:r>
            <a:endParaRPr lang="en-US" dirty="0">
              <a:latin typeface="Avenir Book"/>
              <a:cs typeface="Avenir Book"/>
            </a:endParaRPr>
          </a:p>
        </p:txBody>
      </p:sp>
    </p:spTree>
    <p:extLst>
      <p:ext uri="{BB962C8B-B14F-4D97-AF65-F5344CB8AC3E}">
        <p14:creationId xmlns:p14="http://schemas.microsoft.com/office/powerpoint/2010/main" val="21252575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0" y="2743200"/>
            <a:ext cx="9144000" cy="58477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i="1" dirty="0" smtClean="0">
                <a:solidFill>
                  <a:srgbClr val="000000"/>
                </a:solidFill>
                <a:latin typeface="Avenir Book"/>
              </a:rPr>
              <a:t>Why does asynchrony stabilize the system?</a:t>
            </a:r>
          </a:p>
        </p:txBody>
      </p:sp>
      <p:sp>
        <p:nvSpPr>
          <p:cNvPr id="8" name="Text Box 7"/>
          <p:cNvSpPr txBox="1">
            <a:spLocks noChangeArrowheads="1"/>
          </p:cNvSpPr>
          <p:nvPr/>
        </p:nvSpPr>
        <p:spPr bwMode="auto">
          <a:xfrm>
            <a:off x="0" y="0"/>
            <a:ext cx="8394700" cy="58477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dirty="0" smtClean="0">
                <a:solidFill>
                  <a:srgbClr val="376092"/>
                </a:solidFill>
                <a:latin typeface="Avenir Book"/>
              </a:rPr>
              <a:t>Discussion</a:t>
            </a:r>
          </a:p>
        </p:txBody>
      </p:sp>
    </p:spTree>
    <p:extLst>
      <p:ext uri="{BB962C8B-B14F-4D97-AF65-F5344CB8AC3E}">
        <p14:creationId xmlns:p14="http://schemas.microsoft.com/office/powerpoint/2010/main" val="88175426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p:cNvSpPr txBox="1">
            <a:spLocks noChangeArrowheads="1"/>
          </p:cNvSpPr>
          <p:nvPr/>
        </p:nvSpPr>
        <p:spPr bwMode="auto">
          <a:xfrm>
            <a:off x="381000" y="2971800"/>
            <a:ext cx="8394700" cy="58477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dirty="0" smtClean="0">
                <a:solidFill>
                  <a:srgbClr val="376092"/>
                </a:solidFill>
                <a:latin typeface="Avenir Book"/>
              </a:rPr>
              <a:t>What about variation in patch "quality"?</a:t>
            </a:r>
          </a:p>
        </p:txBody>
      </p:sp>
      <p:sp>
        <p:nvSpPr>
          <p:cNvPr id="3" name="Text Box 7"/>
          <p:cNvSpPr txBox="1">
            <a:spLocks noChangeArrowheads="1"/>
          </p:cNvSpPr>
          <p:nvPr/>
        </p:nvSpPr>
        <p:spPr bwMode="auto">
          <a:xfrm>
            <a:off x="0" y="0"/>
            <a:ext cx="8394700" cy="58477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dirty="0" smtClean="0">
                <a:solidFill>
                  <a:srgbClr val="376092"/>
                </a:solidFill>
                <a:latin typeface="Avenir Book"/>
              </a:rPr>
              <a:t>Discussion</a:t>
            </a:r>
          </a:p>
        </p:txBody>
      </p:sp>
    </p:spTree>
    <p:extLst>
      <p:ext uri="{BB962C8B-B14F-4D97-AF65-F5344CB8AC3E}">
        <p14:creationId xmlns:p14="http://schemas.microsoft.com/office/powerpoint/2010/main" val="457769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76250" y="81121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243" name="Text Box 7"/>
          <p:cNvSpPr txBox="1">
            <a:spLocks noChangeArrowheads="1"/>
          </p:cNvSpPr>
          <p:nvPr/>
        </p:nvSpPr>
        <p:spPr bwMode="auto">
          <a:xfrm>
            <a:off x="381000" y="2209800"/>
            <a:ext cx="8394700" cy="58477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dirty="0" err="1" smtClean="0">
                <a:solidFill>
                  <a:srgbClr val="376092"/>
                </a:solidFill>
                <a:latin typeface="Avenir Book"/>
              </a:rPr>
              <a:t>Levins</a:t>
            </a:r>
            <a:r>
              <a:rPr lang="en-US" sz="3200" dirty="0" smtClean="0">
                <a:solidFill>
                  <a:srgbClr val="376092"/>
                </a:solidFill>
                <a:latin typeface="Avenir Book"/>
              </a:rPr>
              <a:t> model </a:t>
            </a:r>
            <a:r>
              <a:rPr lang="en-US" sz="3200" dirty="0">
                <a:solidFill>
                  <a:schemeClr val="accent1">
                    <a:lumMod val="75000"/>
                  </a:schemeClr>
                </a:solidFill>
                <a:latin typeface="Avenir Book"/>
              </a:rPr>
              <a:t>(aka internal colonization</a:t>
            </a:r>
            <a:r>
              <a:rPr lang="en-US" sz="3200" dirty="0" smtClean="0">
                <a:solidFill>
                  <a:schemeClr val="accent1">
                    <a:lumMod val="75000"/>
                  </a:schemeClr>
                </a:solidFill>
                <a:latin typeface="Avenir Book"/>
              </a:rPr>
              <a:t>)</a:t>
            </a:r>
            <a:endParaRPr lang="en-US" sz="3200" dirty="0" smtClean="0">
              <a:solidFill>
                <a:srgbClr val="376092"/>
              </a:solidFill>
              <a:latin typeface="Avenir Book"/>
            </a:endParaRPr>
          </a:p>
        </p:txBody>
      </p:sp>
    </p:spTree>
    <p:extLst>
      <p:ext uri="{BB962C8B-B14F-4D97-AF65-F5344CB8AC3E}">
        <p14:creationId xmlns:p14="http://schemas.microsoft.com/office/powerpoint/2010/main" val="113061507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0" y="2743200"/>
            <a:ext cx="9144000" cy="3170099"/>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dirty="0" smtClean="0">
                <a:solidFill>
                  <a:srgbClr val="000000"/>
                </a:solidFill>
                <a:latin typeface="Avenir Book"/>
              </a:rPr>
              <a:t>Let there be two patches, </a:t>
            </a:r>
          </a:p>
          <a:p>
            <a:pPr algn="ctr" eaLnBrk="1" hangingPunct="1"/>
            <a:r>
              <a:rPr lang="en-US" sz="3200" dirty="0" smtClean="0">
                <a:solidFill>
                  <a:srgbClr val="000000"/>
                </a:solidFill>
                <a:latin typeface="Avenir Book"/>
              </a:rPr>
              <a:t>each with logistic growth (K</a:t>
            </a:r>
            <a:r>
              <a:rPr lang="en-US" sz="3200" baseline="-25000" dirty="0">
                <a:solidFill>
                  <a:srgbClr val="000000"/>
                </a:solidFill>
                <a:latin typeface="Avenir Book"/>
              </a:rPr>
              <a:t>1</a:t>
            </a:r>
            <a:r>
              <a:rPr lang="en-US" sz="3200" dirty="0" smtClean="0">
                <a:solidFill>
                  <a:srgbClr val="000000"/>
                </a:solidFill>
                <a:latin typeface="Avenir Book"/>
              </a:rPr>
              <a:t>&gt;K</a:t>
            </a:r>
            <a:r>
              <a:rPr lang="en-US" sz="3200" baseline="-25000" dirty="0">
                <a:solidFill>
                  <a:srgbClr val="000000"/>
                </a:solidFill>
                <a:latin typeface="Avenir Book"/>
              </a:rPr>
              <a:t>2</a:t>
            </a:r>
            <a:r>
              <a:rPr lang="en-US" sz="3200" dirty="0" smtClean="0">
                <a:solidFill>
                  <a:srgbClr val="000000"/>
                </a:solidFill>
                <a:latin typeface="Avenir Book"/>
              </a:rPr>
              <a:t>&gt;0)…</a:t>
            </a:r>
          </a:p>
          <a:p>
            <a:pPr eaLnBrk="1" hangingPunct="1"/>
            <a:endParaRPr lang="en-US" sz="3200" dirty="0">
              <a:solidFill>
                <a:srgbClr val="000000"/>
              </a:solidFill>
              <a:latin typeface="Avenir Book"/>
            </a:endParaRPr>
          </a:p>
          <a:p>
            <a:pPr algn="ctr" eaLnBrk="1" hangingPunct="1"/>
            <a:r>
              <a:rPr lang="en-US" sz="3200" dirty="0" smtClean="0">
                <a:solidFill>
                  <a:srgbClr val="000000"/>
                </a:solidFill>
                <a:latin typeface="Avenir Book"/>
              </a:rPr>
              <a:t>What will be N</a:t>
            </a:r>
            <a:r>
              <a:rPr lang="en-US" sz="3200" baseline="-25000" dirty="0" smtClean="0">
                <a:solidFill>
                  <a:srgbClr val="000000"/>
                </a:solidFill>
                <a:latin typeface="Avenir Book"/>
              </a:rPr>
              <a:t>1</a:t>
            </a:r>
            <a:r>
              <a:rPr lang="en-US" sz="3200" baseline="30000" dirty="0" smtClean="0">
                <a:solidFill>
                  <a:srgbClr val="000000"/>
                </a:solidFill>
                <a:latin typeface="Avenir Book"/>
              </a:rPr>
              <a:t>*</a:t>
            </a:r>
            <a:r>
              <a:rPr lang="en-US" sz="3200" dirty="0" smtClean="0">
                <a:solidFill>
                  <a:srgbClr val="000000"/>
                </a:solidFill>
                <a:latin typeface="Avenir Book"/>
              </a:rPr>
              <a:t> and N</a:t>
            </a:r>
            <a:r>
              <a:rPr lang="en-US" sz="3200" baseline="-25000" dirty="0" smtClean="0">
                <a:solidFill>
                  <a:srgbClr val="000000"/>
                </a:solidFill>
                <a:latin typeface="Avenir Book"/>
              </a:rPr>
              <a:t>2</a:t>
            </a:r>
            <a:r>
              <a:rPr lang="en-US" sz="3200" baseline="30000" dirty="0" smtClean="0">
                <a:solidFill>
                  <a:srgbClr val="000000"/>
                </a:solidFill>
                <a:latin typeface="Avenir Book"/>
              </a:rPr>
              <a:t>*</a:t>
            </a:r>
            <a:r>
              <a:rPr lang="en-US" sz="3200" dirty="0" smtClean="0">
                <a:solidFill>
                  <a:srgbClr val="000000"/>
                </a:solidFill>
                <a:latin typeface="Avenir Book"/>
              </a:rPr>
              <a:t>?   </a:t>
            </a:r>
          </a:p>
          <a:p>
            <a:pPr algn="ctr" eaLnBrk="1" hangingPunct="1"/>
            <a:endParaRPr lang="en-US" dirty="0" smtClean="0">
              <a:solidFill>
                <a:srgbClr val="000000"/>
              </a:solidFill>
              <a:latin typeface="Avenir Book"/>
            </a:endParaRPr>
          </a:p>
          <a:p>
            <a:pPr algn="ctr" eaLnBrk="1" hangingPunct="1"/>
            <a:r>
              <a:rPr lang="en-US" dirty="0" smtClean="0">
                <a:solidFill>
                  <a:srgbClr val="000000"/>
                </a:solidFill>
                <a:latin typeface="Avenir Book"/>
              </a:rPr>
              <a:t>(if: emigration rate is constant and immigrants come from the other patch)</a:t>
            </a:r>
          </a:p>
        </p:txBody>
      </p:sp>
      <p:sp>
        <p:nvSpPr>
          <p:cNvPr id="8" name="Text Box 7"/>
          <p:cNvSpPr txBox="1">
            <a:spLocks noChangeArrowheads="1"/>
          </p:cNvSpPr>
          <p:nvPr/>
        </p:nvSpPr>
        <p:spPr bwMode="auto">
          <a:xfrm>
            <a:off x="0" y="0"/>
            <a:ext cx="8394700" cy="58477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dirty="0" smtClean="0">
                <a:solidFill>
                  <a:srgbClr val="376092"/>
                </a:solidFill>
                <a:latin typeface="Avenir Book"/>
              </a:rPr>
              <a:t>Discussion</a:t>
            </a:r>
          </a:p>
        </p:txBody>
      </p:sp>
    </p:spTree>
    <p:extLst>
      <p:ext uri="{BB962C8B-B14F-4D97-AF65-F5344CB8AC3E}">
        <p14:creationId xmlns:p14="http://schemas.microsoft.com/office/powerpoint/2010/main" val="297552372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381000"/>
            <a:ext cx="9365601" cy="5715000"/>
          </a:xfrm>
          <a:prstGeom prst="rect">
            <a:avLst/>
          </a:prstGeom>
        </p:spPr>
      </p:pic>
    </p:spTree>
    <p:extLst>
      <p:ext uri="{BB962C8B-B14F-4D97-AF65-F5344CB8AC3E}">
        <p14:creationId xmlns:p14="http://schemas.microsoft.com/office/powerpoint/2010/main" val="15397908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0" y="2743200"/>
            <a:ext cx="9144000" cy="267765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dirty="0" smtClean="0">
                <a:solidFill>
                  <a:srgbClr val="000000"/>
                </a:solidFill>
                <a:latin typeface="Avenir Book"/>
              </a:rPr>
              <a:t>What if K</a:t>
            </a:r>
            <a:r>
              <a:rPr lang="en-US" sz="3200" baseline="-25000" dirty="0">
                <a:solidFill>
                  <a:srgbClr val="000000"/>
                </a:solidFill>
                <a:latin typeface="Avenir Book"/>
              </a:rPr>
              <a:t>1</a:t>
            </a:r>
            <a:r>
              <a:rPr lang="en-US" sz="3200" dirty="0" smtClean="0">
                <a:solidFill>
                  <a:srgbClr val="000000"/>
                </a:solidFill>
                <a:latin typeface="Avenir Book"/>
              </a:rPr>
              <a:t>&gt;0, but K</a:t>
            </a:r>
            <a:r>
              <a:rPr lang="en-US" sz="3200" baseline="-25000" dirty="0" smtClean="0">
                <a:solidFill>
                  <a:srgbClr val="000000"/>
                </a:solidFill>
                <a:latin typeface="Avenir Book"/>
              </a:rPr>
              <a:t>2</a:t>
            </a:r>
            <a:r>
              <a:rPr lang="en-US" sz="3200" dirty="0" smtClean="0">
                <a:solidFill>
                  <a:srgbClr val="000000"/>
                </a:solidFill>
                <a:latin typeface="Avenir Book"/>
              </a:rPr>
              <a:t>=0 (i.e., r</a:t>
            </a:r>
            <a:r>
              <a:rPr lang="en-US" sz="3200" baseline="-25000" dirty="0" smtClean="0">
                <a:solidFill>
                  <a:srgbClr val="000000"/>
                </a:solidFill>
                <a:latin typeface="Avenir Book"/>
              </a:rPr>
              <a:t>2</a:t>
            </a:r>
            <a:r>
              <a:rPr lang="en-US" sz="3200" dirty="0" smtClean="0">
                <a:solidFill>
                  <a:srgbClr val="000000"/>
                </a:solidFill>
                <a:latin typeface="Avenir Book"/>
              </a:rPr>
              <a:t>&lt;0) ?</a:t>
            </a:r>
          </a:p>
          <a:p>
            <a:pPr eaLnBrk="1" hangingPunct="1"/>
            <a:endParaRPr lang="en-US" sz="3200" dirty="0">
              <a:solidFill>
                <a:srgbClr val="000000"/>
              </a:solidFill>
              <a:latin typeface="Avenir Book"/>
            </a:endParaRPr>
          </a:p>
          <a:p>
            <a:pPr algn="ctr" eaLnBrk="1" hangingPunct="1"/>
            <a:r>
              <a:rPr lang="en-US" sz="3200" dirty="0" smtClean="0">
                <a:solidFill>
                  <a:srgbClr val="000000"/>
                </a:solidFill>
                <a:latin typeface="Avenir Book"/>
              </a:rPr>
              <a:t>What will be N</a:t>
            </a:r>
            <a:r>
              <a:rPr lang="en-US" sz="3200" baseline="-25000" dirty="0" smtClean="0">
                <a:solidFill>
                  <a:srgbClr val="000000"/>
                </a:solidFill>
                <a:latin typeface="Avenir Book"/>
              </a:rPr>
              <a:t>1</a:t>
            </a:r>
            <a:r>
              <a:rPr lang="en-US" sz="3200" baseline="30000" dirty="0" smtClean="0">
                <a:solidFill>
                  <a:srgbClr val="000000"/>
                </a:solidFill>
                <a:latin typeface="Avenir Book"/>
              </a:rPr>
              <a:t>*</a:t>
            </a:r>
            <a:r>
              <a:rPr lang="en-US" sz="3200" dirty="0" smtClean="0">
                <a:solidFill>
                  <a:srgbClr val="000000"/>
                </a:solidFill>
                <a:latin typeface="Avenir Book"/>
              </a:rPr>
              <a:t> and N</a:t>
            </a:r>
            <a:r>
              <a:rPr lang="en-US" sz="3200" baseline="-25000" dirty="0" smtClean="0">
                <a:solidFill>
                  <a:srgbClr val="000000"/>
                </a:solidFill>
                <a:latin typeface="Avenir Book"/>
              </a:rPr>
              <a:t>2</a:t>
            </a:r>
            <a:r>
              <a:rPr lang="en-US" sz="3200" baseline="30000" dirty="0" smtClean="0">
                <a:solidFill>
                  <a:srgbClr val="000000"/>
                </a:solidFill>
                <a:latin typeface="Avenir Book"/>
              </a:rPr>
              <a:t>* </a:t>
            </a:r>
            <a:r>
              <a:rPr lang="en-US" sz="3200" dirty="0" smtClean="0">
                <a:solidFill>
                  <a:srgbClr val="000000"/>
                </a:solidFill>
                <a:latin typeface="Avenir Book"/>
              </a:rPr>
              <a:t>?   </a:t>
            </a:r>
          </a:p>
          <a:p>
            <a:pPr algn="ctr" eaLnBrk="1" hangingPunct="1"/>
            <a:endParaRPr lang="en-US" dirty="0" smtClean="0">
              <a:solidFill>
                <a:srgbClr val="000000"/>
              </a:solidFill>
              <a:latin typeface="Avenir Book"/>
            </a:endParaRPr>
          </a:p>
          <a:p>
            <a:pPr algn="ctr" eaLnBrk="1" hangingPunct="1"/>
            <a:r>
              <a:rPr lang="en-US" dirty="0" smtClean="0">
                <a:solidFill>
                  <a:srgbClr val="000000"/>
                </a:solidFill>
                <a:latin typeface="Avenir Book"/>
              </a:rPr>
              <a:t>(if: emigration rate is constant and immigrants come from the other patch)</a:t>
            </a:r>
          </a:p>
        </p:txBody>
      </p:sp>
      <p:sp>
        <p:nvSpPr>
          <p:cNvPr id="8" name="Text Box 7"/>
          <p:cNvSpPr txBox="1">
            <a:spLocks noChangeArrowheads="1"/>
          </p:cNvSpPr>
          <p:nvPr/>
        </p:nvSpPr>
        <p:spPr bwMode="auto">
          <a:xfrm>
            <a:off x="0" y="0"/>
            <a:ext cx="8394700" cy="58477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dirty="0" smtClean="0">
                <a:solidFill>
                  <a:srgbClr val="376092"/>
                </a:solidFill>
                <a:latin typeface="Avenir Book"/>
              </a:rPr>
              <a:t>Discussion</a:t>
            </a:r>
          </a:p>
        </p:txBody>
      </p:sp>
    </p:spTree>
    <p:extLst>
      <p:ext uri="{BB962C8B-B14F-4D97-AF65-F5344CB8AC3E}">
        <p14:creationId xmlns:p14="http://schemas.microsoft.com/office/powerpoint/2010/main" val="428590969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p:cNvSpPr txBox="1">
            <a:spLocks noChangeArrowheads="1"/>
          </p:cNvSpPr>
          <p:nvPr/>
        </p:nvSpPr>
        <p:spPr bwMode="auto">
          <a:xfrm>
            <a:off x="368300" y="1752600"/>
            <a:ext cx="8394700" cy="58477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dirty="0" smtClean="0">
                <a:solidFill>
                  <a:srgbClr val="376092"/>
                </a:solidFill>
                <a:latin typeface="Avenir Book"/>
              </a:rPr>
              <a:t>Sources and Sinks</a:t>
            </a:r>
          </a:p>
        </p:txBody>
      </p:sp>
      <p:pic>
        <p:nvPicPr>
          <p:cNvPr id="2" name="Picture 1"/>
          <p:cNvPicPr>
            <a:picLocks noChangeAspect="1"/>
          </p:cNvPicPr>
          <p:nvPr/>
        </p:nvPicPr>
        <p:blipFill>
          <a:blip r:embed="rId3"/>
          <a:stretch>
            <a:fillRect/>
          </a:stretch>
        </p:blipFill>
        <p:spPr>
          <a:xfrm>
            <a:off x="0" y="3672745"/>
            <a:ext cx="9144000" cy="3032855"/>
          </a:xfrm>
          <a:prstGeom prst="rect">
            <a:avLst/>
          </a:prstGeom>
        </p:spPr>
      </p:pic>
    </p:spTree>
    <p:extLst>
      <p:ext uri="{BB962C8B-B14F-4D97-AF65-F5344CB8AC3E}">
        <p14:creationId xmlns:p14="http://schemas.microsoft.com/office/powerpoint/2010/main" val="140715357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0" y="856358"/>
            <a:ext cx="9144000" cy="6001642"/>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i="1" dirty="0" smtClean="0">
                <a:solidFill>
                  <a:srgbClr val="000000"/>
                </a:solidFill>
                <a:latin typeface="Avenir Book"/>
              </a:rPr>
              <a:t>What is a source?</a:t>
            </a:r>
          </a:p>
          <a:p>
            <a:pPr algn="ctr" eaLnBrk="1" hangingPunct="1"/>
            <a:endParaRPr lang="en-US" sz="3200" i="1" dirty="0" smtClean="0">
              <a:solidFill>
                <a:srgbClr val="000000"/>
              </a:solidFill>
              <a:latin typeface="Avenir Book"/>
            </a:endParaRPr>
          </a:p>
          <a:p>
            <a:pPr algn="ctr" eaLnBrk="1" hangingPunct="1"/>
            <a:r>
              <a:rPr lang="en-US" sz="3200" i="1" dirty="0" smtClean="0">
                <a:solidFill>
                  <a:srgbClr val="000000"/>
                </a:solidFill>
                <a:latin typeface="Avenir Book"/>
              </a:rPr>
              <a:t>What is a sink?</a:t>
            </a:r>
          </a:p>
          <a:p>
            <a:pPr algn="ctr" eaLnBrk="1" hangingPunct="1"/>
            <a:endParaRPr lang="en-US" sz="3200" i="1" dirty="0">
              <a:solidFill>
                <a:srgbClr val="000000"/>
              </a:solidFill>
              <a:latin typeface="Avenir Book"/>
            </a:endParaRPr>
          </a:p>
          <a:p>
            <a:pPr algn="ctr" eaLnBrk="1" hangingPunct="1"/>
            <a:r>
              <a:rPr lang="en-US" sz="3200" i="1" dirty="0" smtClean="0">
                <a:solidFill>
                  <a:srgbClr val="000000"/>
                </a:solidFill>
                <a:latin typeface="Avenir Book"/>
              </a:rPr>
              <a:t>What happens to a source (or sink) if you shut off migration?</a:t>
            </a:r>
          </a:p>
          <a:p>
            <a:pPr algn="ctr" eaLnBrk="1" hangingPunct="1"/>
            <a:endParaRPr lang="en-US" sz="3200" i="1" dirty="0">
              <a:solidFill>
                <a:srgbClr val="000000"/>
              </a:solidFill>
              <a:latin typeface="Avenir Book"/>
            </a:endParaRPr>
          </a:p>
          <a:p>
            <a:pPr algn="ctr" eaLnBrk="1" hangingPunct="1"/>
            <a:r>
              <a:rPr lang="en-US" sz="3200" i="1" dirty="0" smtClean="0">
                <a:solidFill>
                  <a:srgbClr val="000000"/>
                </a:solidFill>
                <a:latin typeface="Avenir Book"/>
              </a:rPr>
              <a:t>How can you infer source vs. sink observationally?</a:t>
            </a:r>
          </a:p>
          <a:p>
            <a:pPr algn="ctr" eaLnBrk="1" hangingPunct="1"/>
            <a:endParaRPr lang="en-US" sz="3200" i="1" dirty="0">
              <a:solidFill>
                <a:srgbClr val="000000"/>
              </a:solidFill>
              <a:latin typeface="Avenir Book"/>
            </a:endParaRPr>
          </a:p>
          <a:p>
            <a:pPr algn="ctr" eaLnBrk="1" hangingPunct="1"/>
            <a:r>
              <a:rPr lang="en-US" sz="3200" i="1" dirty="0" smtClean="0">
                <a:solidFill>
                  <a:srgbClr val="000000"/>
                </a:solidFill>
                <a:latin typeface="Avenir Book"/>
              </a:rPr>
              <a:t>E.g., you establish a reserve based on sites where you find the most critters…</a:t>
            </a:r>
          </a:p>
        </p:txBody>
      </p:sp>
      <p:sp>
        <p:nvSpPr>
          <p:cNvPr id="8" name="Text Box 7"/>
          <p:cNvSpPr txBox="1">
            <a:spLocks noChangeArrowheads="1"/>
          </p:cNvSpPr>
          <p:nvPr/>
        </p:nvSpPr>
        <p:spPr bwMode="auto">
          <a:xfrm>
            <a:off x="0" y="0"/>
            <a:ext cx="8394700" cy="58477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dirty="0" smtClean="0">
                <a:solidFill>
                  <a:srgbClr val="376092"/>
                </a:solidFill>
                <a:latin typeface="Avenir Book"/>
              </a:rPr>
              <a:t>Discussion</a:t>
            </a:r>
          </a:p>
        </p:txBody>
      </p:sp>
    </p:spTree>
    <p:extLst>
      <p:ext uri="{BB962C8B-B14F-4D97-AF65-F5344CB8AC3E}">
        <p14:creationId xmlns:p14="http://schemas.microsoft.com/office/powerpoint/2010/main" val="240943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dissolv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dissolv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dissolve">
                                      <p:cBhvr>
                                        <p:cTn id="2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2362200"/>
            <a:ext cx="6477000" cy="584776"/>
          </a:xfrm>
          <a:prstGeom prst="rect">
            <a:avLst/>
          </a:prstGeom>
          <a:noFill/>
        </p:spPr>
        <p:txBody>
          <a:bodyPr wrap="square" rtlCol="0">
            <a:spAutoFit/>
          </a:bodyPr>
          <a:lstStyle/>
          <a:p>
            <a:pPr algn="ctr"/>
            <a:r>
              <a:rPr lang="en-US" sz="3200" dirty="0" smtClean="0">
                <a:solidFill>
                  <a:schemeClr val="accent3">
                    <a:lumMod val="50000"/>
                  </a:schemeClr>
                </a:solidFill>
                <a:latin typeface="Avenir Book"/>
                <a:cs typeface="Avenir Book"/>
              </a:rPr>
              <a:t>Go over HW3</a:t>
            </a:r>
            <a:endParaRPr lang="en-US" sz="3200" dirty="0">
              <a:solidFill>
                <a:schemeClr val="accent3">
                  <a:lumMod val="50000"/>
                </a:schemeClr>
              </a:solidFill>
              <a:latin typeface="Avenir Book"/>
              <a:cs typeface="Avenir Book"/>
            </a:endParaRPr>
          </a:p>
        </p:txBody>
      </p:sp>
    </p:spTree>
    <p:extLst>
      <p:ext uri="{BB962C8B-B14F-4D97-AF65-F5344CB8AC3E}">
        <p14:creationId xmlns:p14="http://schemas.microsoft.com/office/powerpoint/2010/main" val="3977313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476250" y="81121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195" name="Text Box 6"/>
          <p:cNvSpPr txBox="1">
            <a:spLocks noChangeArrowheads="1"/>
          </p:cNvSpPr>
          <p:nvPr/>
        </p:nvSpPr>
        <p:spPr bwMode="auto">
          <a:xfrm>
            <a:off x="228600" y="838200"/>
            <a:ext cx="8839200" cy="6494085"/>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endParaRPr lang="en-US" sz="3200" dirty="0">
              <a:latin typeface="Avenir Book"/>
            </a:endParaRPr>
          </a:p>
          <a:p>
            <a:pPr marL="514350" indent="-514350" algn="ctr" eaLnBrk="1" hangingPunct="1">
              <a:buAutoNum type="arabicPeriod"/>
            </a:pPr>
            <a:r>
              <a:rPr lang="en-US" sz="3200" dirty="0" smtClean="0">
                <a:latin typeface="Avenir Book"/>
              </a:rPr>
              <a:t>Many identical patches in system (each patch can support a population); intervening matrix is unsuitable</a:t>
            </a:r>
          </a:p>
          <a:p>
            <a:pPr marL="514350" indent="-514350" algn="ctr" eaLnBrk="1" hangingPunct="1">
              <a:buAutoNum type="arabicPeriod"/>
            </a:pPr>
            <a:endParaRPr lang="en-US" sz="3200" dirty="0">
              <a:latin typeface="Avenir Book"/>
            </a:endParaRPr>
          </a:p>
          <a:p>
            <a:pPr marL="514350" indent="-514350" algn="ctr" eaLnBrk="1" hangingPunct="1">
              <a:buAutoNum type="arabicPeriod"/>
            </a:pPr>
            <a:r>
              <a:rPr lang="en-US" sz="3200" dirty="0" smtClean="0">
                <a:latin typeface="Avenir Book"/>
              </a:rPr>
              <a:t>Spatially implicit</a:t>
            </a:r>
          </a:p>
          <a:p>
            <a:pPr marL="514350" indent="-514350" algn="ctr" eaLnBrk="1" hangingPunct="1">
              <a:buAutoNum type="arabicPeriod"/>
            </a:pPr>
            <a:endParaRPr lang="en-US" sz="3200" dirty="0" smtClean="0">
              <a:latin typeface="Avenir Book"/>
            </a:endParaRPr>
          </a:p>
          <a:p>
            <a:pPr marL="514350" indent="-514350" algn="ctr" eaLnBrk="1" hangingPunct="1">
              <a:buAutoNum type="arabicPeriod"/>
            </a:pPr>
            <a:r>
              <a:rPr lang="en-US" sz="3200" dirty="0" smtClean="0">
                <a:latin typeface="Avenir Book"/>
              </a:rPr>
              <a:t>Ignores internal dynamics (each patch is either occupied or unoccupied)</a:t>
            </a:r>
          </a:p>
          <a:p>
            <a:pPr marL="514350" indent="-514350" algn="ctr" eaLnBrk="1" hangingPunct="1">
              <a:buAutoNum type="arabicPeriod"/>
            </a:pPr>
            <a:endParaRPr lang="en-US" sz="3200" dirty="0" smtClean="0">
              <a:latin typeface="Avenir Book"/>
            </a:endParaRPr>
          </a:p>
          <a:p>
            <a:pPr marL="514350" indent="-514350" algn="ctr" eaLnBrk="1" hangingPunct="1">
              <a:buAutoNum type="arabicPeriod"/>
            </a:pPr>
            <a:r>
              <a:rPr lang="en-US" sz="3200" dirty="0" smtClean="0">
                <a:latin typeface="Avenir Book"/>
              </a:rPr>
              <a:t>Thus, two processes: extinction and colonization</a:t>
            </a:r>
          </a:p>
          <a:p>
            <a:pPr algn="ctr" eaLnBrk="1" hangingPunct="1"/>
            <a:endParaRPr lang="en-US" sz="3200" dirty="0">
              <a:latin typeface="Avenir Book"/>
            </a:endParaRPr>
          </a:p>
        </p:txBody>
      </p:sp>
      <p:sp>
        <p:nvSpPr>
          <p:cNvPr id="7" name="Text Box 6"/>
          <p:cNvSpPr txBox="1">
            <a:spLocks noChangeArrowheads="1"/>
          </p:cNvSpPr>
          <p:nvPr/>
        </p:nvSpPr>
        <p:spPr bwMode="auto">
          <a:xfrm>
            <a:off x="0" y="-76200"/>
            <a:ext cx="8839200" cy="58477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dirty="0" err="1" smtClean="0">
                <a:solidFill>
                  <a:schemeClr val="accent1">
                    <a:lumMod val="75000"/>
                  </a:schemeClr>
                </a:solidFill>
                <a:latin typeface="Avenir Book"/>
              </a:rPr>
              <a:t>Levins</a:t>
            </a:r>
            <a:r>
              <a:rPr lang="en-US" sz="3200" dirty="0" smtClean="0">
                <a:solidFill>
                  <a:schemeClr val="accent1">
                    <a:lumMod val="75000"/>
                  </a:schemeClr>
                </a:solidFill>
                <a:latin typeface="Avenir Book"/>
              </a:rPr>
              <a:t>' model :</a:t>
            </a:r>
            <a:endParaRPr lang="en-US" sz="3200" dirty="0">
              <a:latin typeface="Avenir Book"/>
            </a:endParaRPr>
          </a:p>
        </p:txBody>
      </p:sp>
    </p:spTree>
    <p:extLst>
      <p:ext uri="{BB962C8B-B14F-4D97-AF65-F5344CB8AC3E}">
        <p14:creationId xmlns:p14="http://schemas.microsoft.com/office/powerpoint/2010/main" val="39319931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dissolve">
                                      <p:cBhvr>
                                        <p:cTn id="7" dur="500"/>
                                        <p:tgtEl>
                                          <p:spTgt spid="81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5">
                                            <p:txEl>
                                              <p:pRg st="3" end="3"/>
                                            </p:txEl>
                                          </p:spTgt>
                                        </p:tgtEl>
                                        <p:attrNameLst>
                                          <p:attrName>style.visibility</p:attrName>
                                        </p:attrNameLst>
                                      </p:cBhvr>
                                      <p:to>
                                        <p:strVal val="visible"/>
                                      </p:to>
                                    </p:set>
                                    <p:animEffect transition="in" filter="dissolve">
                                      <p:cBhvr>
                                        <p:cTn id="12" dur="500"/>
                                        <p:tgtEl>
                                          <p:spTgt spid="819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5">
                                            <p:txEl>
                                              <p:pRg st="5" end="5"/>
                                            </p:txEl>
                                          </p:spTgt>
                                        </p:tgtEl>
                                        <p:attrNameLst>
                                          <p:attrName>style.visibility</p:attrName>
                                        </p:attrNameLst>
                                      </p:cBhvr>
                                      <p:to>
                                        <p:strVal val="visible"/>
                                      </p:to>
                                    </p:set>
                                    <p:animEffect transition="in" filter="dissolve">
                                      <p:cBhvr>
                                        <p:cTn id="17" dur="500"/>
                                        <p:tgtEl>
                                          <p:spTgt spid="819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95">
                                            <p:txEl>
                                              <p:pRg st="7" end="7"/>
                                            </p:txEl>
                                          </p:spTgt>
                                        </p:tgtEl>
                                        <p:attrNameLst>
                                          <p:attrName>style.visibility</p:attrName>
                                        </p:attrNameLst>
                                      </p:cBhvr>
                                      <p:to>
                                        <p:strVal val="visible"/>
                                      </p:to>
                                    </p:set>
                                    <p:animEffect transition="in" filter="dissolve">
                                      <p:cBhvr>
                                        <p:cTn id="22" dur="500"/>
                                        <p:tgtEl>
                                          <p:spTgt spid="8195">
                                            <p:txEl>
                                              <p:pRg st="7" end="7"/>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dissolve">
                                      <p:cBhvr>
                                        <p:cTn id="2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476250" y="81121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195" name="Text Box 6"/>
          <p:cNvSpPr txBox="1">
            <a:spLocks noChangeArrowheads="1"/>
          </p:cNvSpPr>
          <p:nvPr/>
        </p:nvSpPr>
        <p:spPr bwMode="auto">
          <a:xfrm>
            <a:off x="228600" y="685800"/>
            <a:ext cx="8915400" cy="6247864"/>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dirty="0" smtClean="0">
                <a:latin typeface="Avenir Book"/>
              </a:rPr>
              <a:t>n = number of patches (assumed very large)</a:t>
            </a:r>
          </a:p>
          <a:p>
            <a:pPr eaLnBrk="1" hangingPunct="1"/>
            <a:r>
              <a:rPr lang="en-US" dirty="0" smtClean="0">
                <a:latin typeface="Avenir Book"/>
              </a:rPr>
              <a:t>P = proportion of patches occupied</a:t>
            </a:r>
          </a:p>
          <a:p>
            <a:pPr eaLnBrk="1" hangingPunct="1"/>
            <a:r>
              <a:rPr lang="en-US" dirty="0" smtClean="0">
                <a:latin typeface="Avenir Book"/>
              </a:rPr>
              <a:t>1-P = proportion of unoccupied patches</a:t>
            </a:r>
          </a:p>
          <a:p>
            <a:pPr eaLnBrk="1" hangingPunct="1"/>
            <a:endParaRPr lang="en-US" dirty="0" smtClean="0">
              <a:latin typeface="Avenir Book"/>
            </a:endParaRPr>
          </a:p>
          <a:p>
            <a:pPr eaLnBrk="1" hangingPunct="1"/>
            <a:r>
              <a:rPr lang="en-US" dirty="0" smtClean="0">
                <a:latin typeface="Avenir Book"/>
              </a:rPr>
              <a:t>m = rate of extinction (given occupied) [for example, if you shut down colonization, then </a:t>
            </a:r>
            <a:r>
              <a:rPr lang="en-US" dirty="0" err="1" smtClean="0">
                <a:latin typeface="Avenir Book"/>
              </a:rPr>
              <a:t>p</a:t>
            </a:r>
            <a:r>
              <a:rPr lang="en-US" baseline="-25000" dirty="0" err="1" smtClean="0">
                <a:latin typeface="Avenir Book"/>
              </a:rPr>
              <a:t>t</a:t>
            </a:r>
            <a:r>
              <a:rPr lang="en-US" dirty="0" smtClean="0">
                <a:latin typeface="Avenir Book"/>
              </a:rPr>
              <a:t>=p</a:t>
            </a:r>
            <a:r>
              <a:rPr lang="en-US" baseline="-25000" dirty="0" smtClean="0">
                <a:latin typeface="Avenir Book"/>
              </a:rPr>
              <a:t>0</a:t>
            </a:r>
            <a:r>
              <a:rPr lang="en-US" dirty="0" smtClean="0">
                <a:latin typeface="Avenir Book"/>
              </a:rPr>
              <a:t>e</a:t>
            </a:r>
            <a:r>
              <a:rPr lang="en-US" baseline="30000" dirty="0" smtClean="0">
                <a:latin typeface="Avenir Book"/>
              </a:rPr>
              <a:t>-mt</a:t>
            </a:r>
            <a:r>
              <a:rPr lang="en-US" dirty="0" smtClean="0">
                <a:latin typeface="Avenir Book"/>
              </a:rPr>
              <a:t>]: e.g., like death rate (not a probability, but related to it).</a:t>
            </a:r>
          </a:p>
          <a:p>
            <a:pPr eaLnBrk="1" hangingPunct="1"/>
            <a:endParaRPr lang="en-US" dirty="0" smtClean="0">
              <a:latin typeface="Avenir Book"/>
            </a:endParaRPr>
          </a:p>
          <a:p>
            <a:pPr eaLnBrk="1" hangingPunct="1"/>
            <a:r>
              <a:rPr lang="en-US" dirty="0" smtClean="0">
                <a:latin typeface="Avenir Book"/>
              </a:rPr>
              <a:t>c = rate of colonization (given unoccupied): e.g., birth rate</a:t>
            </a:r>
          </a:p>
          <a:p>
            <a:pPr eaLnBrk="1" hangingPunct="1"/>
            <a:endParaRPr lang="en-US" dirty="0">
              <a:latin typeface="Avenir Book"/>
            </a:endParaRPr>
          </a:p>
          <a:p>
            <a:pPr eaLnBrk="1" hangingPunct="1"/>
            <a:r>
              <a:rPr lang="en-US" dirty="0" smtClean="0">
                <a:latin typeface="Avenir Book"/>
              </a:rPr>
              <a:t>m, c are constant and identical among patches</a:t>
            </a:r>
            <a:endParaRPr lang="en-US" sz="3200" dirty="0" smtClean="0">
              <a:latin typeface="Avenir Book"/>
            </a:endParaRPr>
          </a:p>
          <a:p>
            <a:pPr eaLnBrk="1" hangingPunct="1"/>
            <a:endParaRPr lang="en-US" sz="3200" dirty="0" smtClean="0">
              <a:latin typeface="Avenir Book"/>
            </a:endParaRPr>
          </a:p>
          <a:p>
            <a:pPr eaLnBrk="1" hangingPunct="1"/>
            <a:r>
              <a:rPr lang="en-US" sz="3200" dirty="0" err="1" smtClean="0">
                <a:latin typeface="Avenir Book"/>
              </a:rPr>
              <a:t>d</a:t>
            </a:r>
            <a:r>
              <a:rPr lang="en-US" sz="3200" dirty="0" err="1">
                <a:latin typeface="Avenir Book"/>
              </a:rPr>
              <a:t>P</a:t>
            </a:r>
            <a:r>
              <a:rPr lang="en-US" sz="3200" dirty="0" smtClean="0">
                <a:latin typeface="Avenir Book"/>
              </a:rPr>
              <a:t>/</a:t>
            </a:r>
            <a:r>
              <a:rPr lang="en-US" sz="3200" dirty="0" err="1" smtClean="0">
                <a:latin typeface="Avenir Book"/>
              </a:rPr>
              <a:t>dt</a:t>
            </a:r>
            <a:r>
              <a:rPr lang="en-US" sz="3200" dirty="0" smtClean="0">
                <a:latin typeface="Avenir Book"/>
              </a:rPr>
              <a:t> = change via colonization - extinction</a:t>
            </a:r>
          </a:p>
          <a:p>
            <a:pPr eaLnBrk="1" hangingPunct="1"/>
            <a:endParaRPr lang="en-US" sz="3200" dirty="0" smtClean="0">
              <a:latin typeface="Avenir Book"/>
            </a:endParaRPr>
          </a:p>
          <a:p>
            <a:pPr eaLnBrk="1" hangingPunct="1"/>
            <a:r>
              <a:rPr lang="en-US" sz="3200" dirty="0" err="1" smtClean="0">
                <a:latin typeface="Avenir Book"/>
              </a:rPr>
              <a:t>dP</a:t>
            </a:r>
            <a:r>
              <a:rPr lang="en-US" sz="3200" dirty="0" smtClean="0">
                <a:latin typeface="Avenir Book"/>
              </a:rPr>
              <a:t>/</a:t>
            </a:r>
            <a:r>
              <a:rPr lang="en-US" sz="3200" dirty="0" err="1" smtClean="0">
                <a:latin typeface="Avenir Book"/>
              </a:rPr>
              <a:t>dt</a:t>
            </a:r>
            <a:r>
              <a:rPr lang="en-US" sz="3200" dirty="0" smtClean="0">
                <a:latin typeface="Avenir Book"/>
              </a:rPr>
              <a:t> = </a:t>
            </a:r>
            <a:r>
              <a:rPr lang="en-US" sz="3200" dirty="0" err="1" smtClean="0">
                <a:latin typeface="Avenir Book"/>
              </a:rPr>
              <a:t>cP</a:t>
            </a:r>
            <a:r>
              <a:rPr lang="en-US" sz="3200" dirty="0" smtClean="0">
                <a:latin typeface="Avenir Book"/>
              </a:rPr>
              <a:t>(1-P) - </a:t>
            </a:r>
            <a:r>
              <a:rPr lang="en-US" sz="3200" dirty="0" err="1" smtClean="0">
                <a:latin typeface="Avenir Book"/>
              </a:rPr>
              <a:t>mP</a:t>
            </a:r>
            <a:endParaRPr lang="en-US" sz="3200" dirty="0">
              <a:latin typeface="Avenir Book"/>
            </a:endParaRPr>
          </a:p>
        </p:txBody>
      </p:sp>
      <p:sp>
        <p:nvSpPr>
          <p:cNvPr id="4" name="Text Box 7"/>
          <p:cNvSpPr txBox="1">
            <a:spLocks noChangeArrowheads="1"/>
          </p:cNvSpPr>
          <p:nvPr/>
        </p:nvSpPr>
        <p:spPr bwMode="auto">
          <a:xfrm>
            <a:off x="0" y="-1783"/>
            <a:ext cx="8394700" cy="58477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dirty="0" err="1" smtClean="0">
                <a:solidFill>
                  <a:srgbClr val="376092"/>
                </a:solidFill>
                <a:latin typeface="Avenir Book"/>
              </a:rPr>
              <a:t>Levins</a:t>
            </a:r>
            <a:r>
              <a:rPr lang="en-US" sz="3200" dirty="0" smtClean="0">
                <a:solidFill>
                  <a:srgbClr val="376092"/>
                </a:solidFill>
                <a:latin typeface="Avenir Book"/>
              </a:rPr>
              <a:t>' model:</a:t>
            </a:r>
          </a:p>
        </p:txBody>
      </p:sp>
    </p:spTree>
    <p:extLst>
      <p:ext uri="{BB962C8B-B14F-4D97-AF65-F5344CB8AC3E}">
        <p14:creationId xmlns:p14="http://schemas.microsoft.com/office/powerpoint/2010/main" val="38890453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dissolve">
                                      <p:cBhvr>
                                        <p:cTn id="12" dur="5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1"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dissolve">
                                      <p:cBhvr>
                                        <p:cTn id="17" dur="5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1" nodeType="clickEffect">
                                  <p:stCondLst>
                                    <p:cond delay="0"/>
                                  </p:stCondLst>
                                  <p:childTnLst>
                                    <p:set>
                                      <p:cBhvr>
                                        <p:cTn id="21" dur="1" fill="hold">
                                          <p:stCondLst>
                                            <p:cond delay="0"/>
                                          </p:stCondLst>
                                        </p:cTn>
                                        <p:tgtEl>
                                          <p:spTgt spid="8195">
                                            <p:txEl>
                                              <p:pRg st="4" end="4"/>
                                            </p:txEl>
                                          </p:spTgt>
                                        </p:tgtEl>
                                        <p:attrNameLst>
                                          <p:attrName>style.visibility</p:attrName>
                                        </p:attrNameLst>
                                      </p:cBhvr>
                                      <p:to>
                                        <p:strVal val="visible"/>
                                      </p:to>
                                    </p:set>
                                    <p:animEffect transition="in" filter="dissolve">
                                      <p:cBhvr>
                                        <p:cTn id="22" dur="500"/>
                                        <p:tgtEl>
                                          <p:spTgt spid="819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1" nodeType="clickEffect">
                                  <p:stCondLst>
                                    <p:cond delay="0"/>
                                  </p:stCondLst>
                                  <p:childTnLst>
                                    <p:set>
                                      <p:cBhvr>
                                        <p:cTn id="26" dur="1" fill="hold">
                                          <p:stCondLst>
                                            <p:cond delay="0"/>
                                          </p:stCondLst>
                                        </p:cTn>
                                        <p:tgtEl>
                                          <p:spTgt spid="8195">
                                            <p:txEl>
                                              <p:pRg st="6" end="6"/>
                                            </p:txEl>
                                          </p:spTgt>
                                        </p:tgtEl>
                                        <p:attrNameLst>
                                          <p:attrName>style.visibility</p:attrName>
                                        </p:attrNameLst>
                                      </p:cBhvr>
                                      <p:to>
                                        <p:strVal val="visible"/>
                                      </p:to>
                                    </p:set>
                                    <p:animEffect transition="in" filter="dissolve">
                                      <p:cBhvr>
                                        <p:cTn id="27" dur="500"/>
                                        <p:tgtEl>
                                          <p:spTgt spid="819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1" nodeType="clickEffect">
                                  <p:stCondLst>
                                    <p:cond delay="0"/>
                                  </p:stCondLst>
                                  <p:childTnLst>
                                    <p:set>
                                      <p:cBhvr>
                                        <p:cTn id="31" dur="1" fill="hold">
                                          <p:stCondLst>
                                            <p:cond delay="0"/>
                                          </p:stCondLst>
                                        </p:cTn>
                                        <p:tgtEl>
                                          <p:spTgt spid="8195">
                                            <p:txEl>
                                              <p:pRg st="8" end="8"/>
                                            </p:txEl>
                                          </p:spTgt>
                                        </p:tgtEl>
                                        <p:attrNameLst>
                                          <p:attrName>style.visibility</p:attrName>
                                        </p:attrNameLst>
                                      </p:cBhvr>
                                      <p:to>
                                        <p:strVal val="visible"/>
                                      </p:to>
                                    </p:set>
                                    <p:animEffect transition="in" filter="dissolve">
                                      <p:cBhvr>
                                        <p:cTn id="32" dur="500"/>
                                        <p:tgtEl>
                                          <p:spTgt spid="819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1" nodeType="clickEffect">
                                  <p:stCondLst>
                                    <p:cond delay="0"/>
                                  </p:stCondLst>
                                  <p:childTnLst>
                                    <p:set>
                                      <p:cBhvr>
                                        <p:cTn id="36" dur="1" fill="hold">
                                          <p:stCondLst>
                                            <p:cond delay="0"/>
                                          </p:stCondLst>
                                        </p:cTn>
                                        <p:tgtEl>
                                          <p:spTgt spid="8195">
                                            <p:txEl>
                                              <p:pRg st="10" end="10"/>
                                            </p:txEl>
                                          </p:spTgt>
                                        </p:tgtEl>
                                        <p:attrNameLst>
                                          <p:attrName>style.visibility</p:attrName>
                                        </p:attrNameLst>
                                      </p:cBhvr>
                                      <p:to>
                                        <p:strVal val="visible"/>
                                      </p:to>
                                    </p:set>
                                    <p:animEffect transition="in" filter="dissolve">
                                      <p:cBhvr>
                                        <p:cTn id="37" dur="500"/>
                                        <p:tgtEl>
                                          <p:spTgt spid="8195">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1" nodeType="clickEffect">
                                  <p:stCondLst>
                                    <p:cond delay="0"/>
                                  </p:stCondLst>
                                  <p:childTnLst>
                                    <p:set>
                                      <p:cBhvr>
                                        <p:cTn id="41" dur="1" fill="hold">
                                          <p:stCondLst>
                                            <p:cond delay="0"/>
                                          </p:stCondLst>
                                        </p:cTn>
                                        <p:tgtEl>
                                          <p:spTgt spid="8195">
                                            <p:txEl>
                                              <p:pRg st="12" end="12"/>
                                            </p:txEl>
                                          </p:spTgt>
                                        </p:tgtEl>
                                        <p:attrNameLst>
                                          <p:attrName>style.visibility</p:attrName>
                                        </p:attrNameLst>
                                      </p:cBhvr>
                                      <p:to>
                                        <p:strVal val="visible"/>
                                      </p:to>
                                    </p:set>
                                    <p:animEffect transition="in" filter="dissolve">
                                      <p:cBhvr>
                                        <p:cTn id="42" dur="500"/>
                                        <p:tgtEl>
                                          <p:spTgt spid="819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476250" y="81121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8195" name="Text Box 6"/>
          <p:cNvSpPr txBox="1">
            <a:spLocks noChangeArrowheads="1"/>
          </p:cNvSpPr>
          <p:nvPr/>
        </p:nvSpPr>
        <p:spPr bwMode="auto">
          <a:xfrm>
            <a:off x="228600" y="1143000"/>
            <a:ext cx="8915400" cy="5509200"/>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514350" indent="-514350" eaLnBrk="1" hangingPunct="1">
              <a:buFont typeface="+mj-lt"/>
              <a:buAutoNum type="arabicParenR"/>
            </a:pPr>
            <a:r>
              <a:rPr lang="en-US" sz="3200" dirty="0" smtClean="0">
                <a:latin typeface="Avenir Book"/>
              </a:rPr>
              <a:t>Populations wink in and out.  </a:t>
            </a:r>
          </a:p>
          <a:p>
            <a:pPr eaLnBrk="1" hangingPunct="1"/>
            <a:r>
              <a:rPr lang="en-US" sz="3200" dirty="0" smtClean="0">
                <a:latin typeface="Avenir Book"/>
              </a:rPr>
              <a:t/>
            </a:r>
            <a:br>
              <a:rPr lang="en-US" sz="3200" dirty="0" smtClean="0">
                <a:latin typeface="Avenir Book"/>
              </a:rPr>
            </a:br>
            <a:r>
              <a:rPr lang="en-US" sz="3200" dirty="0" smtClean="0">
                <a:latin typeface="Avenir Book"/>
              </a:rPr>
              <a:t>	occupied </a:t>
            </a:r>
            <a:r>
              <a:rPr lang="en-US" sz="3200" dirty="0" smtClean="0">
                <a:latin typeface="Avenir Book"/>
                <a:sym typeface="Wingdings"/>
              </a:rPr>
              <a:t> unoccupied  occupied…</a:t>
            </a:r>
          </a:p>
          <a:p>
            <a:pPr marL="514350" indent="-514350" eaLnBrk="1" hangingPunct="1">
              <a:buFont typeface="+mj-lt"/>
              <a:buAutoNum type="arabicParenR"/>
            </a:pPr>
            <a:endParaRPr lang="en-US" sz="3200" dirty="0" smtClean="0">
              <a:latin typeface="Avenir Book"/>
              <a:sym typeface="Wingdings"/>
            </a:endParaRPr>
          </a:p>
          <a:p>
            <a:pPr marL="514350" indent="-514350" eaLnBrk="1" hangingPunct="1">
              <a:buFont typeface="+mj-lt"/>
              <a:buAutoNum type="arabicParenR" startAt="2"/>
            </a:pPr>
            <a:r>
              <a:rPr lang="en-US" sz="3200" dirty="0" smtClean="0">
                <a:latin typeface="Avenir Book"/>
              </a:rPr>
              <a:t>In absence of other patches, a patch is empty (extinction is forever…)</a:t>
            </a:r>
          </a:p>
          <a:p>
            <a:pPr marL="514350" indent="-514350" eaLnBrk="1" hangingPunct="1">
              <a:buFont typeface="+mj-lt"/>
              <a:buAutoNum type="arabicParenR" startAt="2"/>
            </a:pPr>
            <a:endParaRPr lang="en-US" sz="3200" dirty="0">
              <a:latin typeface="Avenir Book"/>
            </a:endParaRPr>
          </a:p>
          <a:p>
            <a:pPr marL="514350" indent="-514350" eaLnBrk="1" hangingPunct="1">
              <a:buFont typeface="+mj-lt"/>
              <a:buAutoNum type="arabicParenR" startAt="2"/>
            </a:pPr>
            <a:r>
              <a:rPr lang="en-US" sz="3200" dirty="0" err="1" smtClean="0">
                <a:latin typeface="Avenir Book"/>
              </a:rPr>
              <a:t>Recolonization</a:t>
            </a:r>
            <a:r>
              <a:rPr lang="en-US" sz="3200" dirty="0" smtClean="0">
                <a:latin typeface="Avenir Book"/>
              </a:rPr>
              <a:t> can lead to regional persistence</a:t>
            </a:r>
          </a:p>
          <a:p>
            <a:pPr marL="514350" indent="-514350" eaLnBrk="1" hangingPunct="1">
              <a:buFont typeface="+mj-lt"/>
              <a:buAutoNum type="arabicParenR" startAt="2"/>
            </a:pPr>
            <a:endParaRPr lang="en-US" sz="3200" dirty="0">
              <a:latin typeface="Avenir Book"/>
            </a:endParaRPr>
          </a:p>
          <a:p>
            <a:pPr marL="514350" indent="-514350" eaLnBrk="1" hangingPunct="1">
              <a:buFont typeface="+mj-lt"/>
              <a:buAutoNum type="arabicParenR" startAt="2"/>
            </a:pPr>
            <a:r>
              <a:rPr lang="en-US" sz="3200" dirty="0" smtClean="0">
                <a:latin typeface="Avenir Book"/>
              </a:rPr>
              <a:t>So, let's look at long-term behavior (P*)</a:t>
            </a:r>
          </a:p>
        </p:txBody>
      </p:sp>
      <p:sp>
        <p:nvSpPr>
          <p:cNvPr id="4" name="Text Box 7"/>
          <p:cNvSpPr txBox="1">
            <a:spLocks noChangeArrowheads="1"/>
          </p:cNvSpPr>
          <p:nvPr/>
        </p:nvSpPr>
        <p:spPr bwMode="auto">
          <a:xfrm>
            <a:off x="0" y="-1783"/>
            <a:ext cx="8394700" cy="58477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dirty="0" err="1" smtClean="0">
                <a:solidFill>
                  <a:srgbClr val="376092"/>
                </a:solidFill>
                <a:latin typeface="Avenir Book"/>
              </a:rPr>
              <a:t>Levins</a:t>
            </a:r>
            <a:r>
              <a:rPr lang="en-US" sz="3200" dirty="0" smtClean="0">
                <a:solidFill>
                  <a:srgbClr val="376092"/>
                </a:solidFill>
                <a:latin typeface="Avenir Book"/>
              </a:rPr>
              <a:t>' model:</a:t>
            </a:r>
          </a:p>
        </p:txBody>
      </p:sp>
    </p:spTree>
    <p:extLst>
      <p:ext uri="{BB962C8B-B14F-4D97-AF65-F5344CB8AC3E}">
        <p14:creationId xmlns:p14="http://schemas.microsoft.com/office/powerpoint/2010/main" val="36669320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dissolve">
                                      <p:cBhvr>
                                        <p:cTn id="12" dur="5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animEffect transition="in" filter="dissolve">
                                      <p:cBhvr>
                                        <p:cTn id="17" dur="500"/>
                                        <p:tgtEl>
                                          <p:spTgt spid="819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95">
                                            <p:txEl>
                                              <p:pRg st="5" end="5"/>
                                            </p:txEl>
                                          </p:spTgt>
                                        </p:tgtEl>
                                        <p:attrNameLst>
                                          <p:attrName>style.visibility</p:attrName>
                                        </p:attrNameLst>
                                      </p:cBhvr>
                                      <p:to>
                                        <p:strVal val="visible"/>
                                      </p:to>
                                    </p:set>
                                    <p:animEffect transition="in" filter="dissolve">
                                      <p:cBhvr>
                                        <p:cTn id="22" dur="500"/>
                                        <p:tgtEl>
                                          <p:spTgt spid="819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195">
                                            <p:txEl>
                                              <p:pRg st="7" end="7"/>
                                            </p:txEl>
                                          </p:spTgt>
                                        </p:tgtEl>
                                        <p:attrNameLst>
                                          <p:attrName>style.visibility</p:attrName>
                                        </p:attrNameLst>
                                      </p:cBhvr>
                                      <p:to>
                                        <p:strVal val="visible"/>
                                      </p:to>
                                    </p:set>
                                    <p:animEffect transition="in" filter="dissolve">
                                      <p:cBhvr>
                                        <p:cTn id="27" dur="500"/>
                                        <p:tgtEl>
                                          <p:spTgt spid="81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76250" y="81121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243" name="Text Box 7"/>
          <p:cNvSpPr txBox="1">
            <a:spLocks noChangeArrowheads="1"/>
          </p:cNvSpPr>
          <p:nvPr/>
        </p:nvSpPr>
        <p:spPr bwMode="auto">
          <a:xfrm>
            <a:off x="381000" y="2209800"/>
            <a:ext cx="8394700" cy="58477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200" dirty="0" smtClean="0">
                <a:solidFill>
                  <a:srgbClr val="376092"/>
                </a:solidFill>
                <a:latin typeface="Avenir Book"/>
              </a:rPr>
              <a:t>Graphical approach, then mathematical</a:t>
            </a:r>
          </a:p>
        </p:txBody>
      </p:sp>
    </p:spTree>
    <p:extLst>
      <p:ext uri="{BB962C8B-B14F-4D97-AF65-F5344CB8AC3E}">
        <p14:creationId xmlns:p14="http://schemas.microsoft.com/office/powerpoint/2010/main" val="355930341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3733800" y="5638800"/>
            <a:ext cx="3657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latin typeface="Geneva"/>
                <a:cs typeface="Geneva"/>
              </a:rPr>
              <a:t>Proportion occupied, P</a:t>
            </a:r>
            <a:endParaRPr lang="en-US" dirty="0">
              <a:latin typeface="Geneva"/>
              <a:cs typeface="Geneva"/>
            </a:endParaRPr>
          </a:p>
        </p:txBody>
      </p:sp>
      <p:sp>
        <p:nvSpPr>
          <p:cNvPr id="4" name="Text Box 7"/>
          <p:cNvSpPr txBox="1">
            <a:spLocks noChangeArrowheads="1"/>
          </p:cNvSpPr>
          <p:nvPr/>
        </p:nvSpPr>
        <p:spPr bwMode="auto">
          <a:xfrm>
            <a:off x="0" y="-1783"/>
            <a:ext cx="8394700" cy="584776"/>
          </a:xfrm>
          <a:prstGeom prst="rect">
            <a:avLst/>
          </a:prstGeom>
          <a:noFill/>
          <a:ln>
            <a:noFill/>
          </a:ln>
          <a:effectLst/>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3200" dirty="0" err="1" smtClean="0">
                <a:solidFill>
                  <a:srgbClr val="376092"/>
                </a:solidFill>
                <a:latin typeface="Avenir Book"/>
              </a:rPr>
              <a:t>Levins</a:t>
            </a:r>
            <a:r>
              <a:rPr lang="en-US" sz="3200" dirty="0" smtClean="0">
                <a:solidFill>
                  <a:srgbClr val="376092"/>
                </a:solidFill>
                <a:latin typeface="Avenir Book"/>
              </a:rPr>
              <a:t>' model:</a:t>
            </a:r>
          </a:p>
        </p:txBody>
      </p:sp>
      <p:grpSp>
        <p:nvGrpSpPr>
          <p:cNvPr id="9" name="Group 8"/>
          <p:cNvGrpSpPr/>
          <p:nvPr/>
        </p:nvGrpSpPr>
        <p:grpSpPr>
          <a:xfrm>
            <a:off x="2057400" y="1371600"/>
            <a:ext cx="6096000" cy="3886200"/>
            <a:chOff x="2057400" y="1371600"/>
            <a:chExt cx="6096000" cy="3886200"/>
          </a:xfrm>
        </p:grpSpPr>
        <p:cxnSp>
          <p:nvCxnSpPr>
            <p:cNvPr id="6" name="Straight Connector 5"/>
            <p:cNvCxnSpPr/>
            <p:nvPr/>
          </p:nvCxnSpPr>
          <p:spPr>
            <a:xfrm>
              <a:off x="2057400" y="1371600"/>
              <a:ext cx="0" cy="38862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2057400" y="5257800"/>
              <a:ext cx="60960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13" name="Rectangle 5"/>
          <p:cNvSpPr>
            <a:spLocks noChangeArrowheads="1"/>
          </p:cNvSpPr>
          <p:nvPr/>
        </p:nvSpPr>
        <p:spPr bwMode="auto">
          <a:xfrm rot="16200000">
            <a:off x="-454967" y="2893368"/>
            <a:ext cx="3657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latin typeface="Geneva"/>
                <a:cs typeface="Geneva"/>
              </a:rPr>
              <a:t>Rate, </a:t>
            </a:r>
            <a:r>
              <a:rPr lang="en-US" dirty="0" err="1" smtClean="0">
                <a:latin typeface="Geneva"/>
                <a:cs typeface="Geneva"/>
              </a:rPr>
              <a:t>cP</a:t>
            </a:r>
            <a:r>
              <a:rPr lang="en-US" dirty="0" smtClean="0">
                <a:latin typeface="Geneva"/>
                <a:cs typeface="Geneva"/>
              </a:rPr>
              <a:t>(1-P) or </a:t>
            </a:r>
            <a:r>
              <a:rPr lang="en-US" dirty="0" err="1" smtClean="0">
                <a:latin typeface="Geneva"/>
                <a:cs typeface="Geneva"/>
              </a:rPr>
              <a:t>mP</a:t>
            </a:r>
            <a:endParaRPr lang="en-US" dirty="0">
              <a:latin typeface="Geneva"/>
              <a:cs typeface="Geneva"/>
            </a:endParaRPr>
          </a:p>
        </p:txBody>
      </p:sp>
      <p:sp>
        <p:nvSpPr>
          <p:cNvPr id="14" name="Arc 29"/>
          <p:cNvSpPr>
            <a:spLocks noChangeAspect="1"/>
          </p:cNvSpPr>
          <p:nvPr/>
        </p:nvSpPr>
        <p:spPr bwMode="auto">
          <a:xfrm rot="16200000" flipV="1">
            <a:off x="2719054" y="1314253"/>
            <a:ext cx="4724398" cy="6019799"/>
          </a:xfrm>
          <a:custGeom>
            <a:avLst/>
            <a:gdLst>
              <a:gd name="T0" fmla="*/ 552 w 21600"/>
              <a:gd name="T1" fmla="*/ 0 h 41209"/>
              <a:gd name="T2" fmla="*/ 543 w 21600"/>
              <a:gd name="T3" fmla="*/ 2448 h 41209"/>
              <a:gd name="T4" fmla="*/ 0 w 21600"/>
              <a:gd name="T5" fmla="*/ 1223 h 41209"/>
              <a:gd name="T6" fmla="*/ 0 60000 65536"/>
              <a:gd name="T7" fmla="*/ 0 60000 65536"/>
              <a:gd name="T8" fmla="*/ 0 60000 65536"/>
              <a:gd name="T9" fmla="*/ 0 w 21600"/>
              <a:gd name="T10" fmla="*/ 0 h 41209"/>
              <a:gd name="T11" fmla="*/ 21600 w 21600"/>
              <a:gd name="T12" fmla="*/ 41209 h 41209"/>
            </a:gdLst>
            <a:ahLst/>
            <a:cxnLst>
              <a:cxn ang="T6">
                <a:pos x="T0" y="T1"/>
              </a:cxn>
              <a:cxn ang="T7">
                <a:pos x="T2" y="T3"/>
              </a:cxn>
              <a:cxn ang="T8">
                <a:pos x="T4" y="T5"/>
              </a:cxn>
            </a:cxnLst>
            <a:rect l="T9" t="T10" r="T11" b="T12"/>
            <a:pathLst>
              <a:path w="21600" h="41209" fill="none" extrusionOk="0">
                <a:moveTo>
                  <a:pt x="6537" y="-1"/>
                </a:moveTo>
                <a:cubicBezTo>
                  <a:pt x="15506" y="2848"/>
                  <a:pt x="21600" y="11175"/>
                  <a:pt x="21600" y="20587"/>
                </a:cubicBezTo>
                <a:cubicBezTo>
                  <a:pt x="21600" y="30041"/>
                  <a:pt x="15451" y="38397"/>
                  <a:pt x="6425" y="41209"/>
                </a:cubicBezTo>
              </a:path>
              <a:path w="21600" h="41209" stroke="0" extrusionOk="0">
                <a:moveTo>
                  <a:pt x="6537" y="-1"/>
                </a:moveTo>
                <a:cubicBezTo>
                  <a:pt x="15506" y="2848"/>
                  <a:pt x="21600" y="11175"/>
                  <a:pt x="21600" y="20587"/>
                </a:cubicBezTo>
                <a:cubicBezTo>
                  <a:pt x="21600" y="30041"/>
                  <a:pt x="15451" y="38397"/>
                  <a:pt x="6425" y="41209"/>
                </a:cubicBezTo>
                <a:lnTo>
                  <a:pt x="0" y="20587"/>
                </a:lnTo>
                <a:close/>
              </a:path>
            </a:pathLst>
          </a:custGeom>
          <a:noFill/>
          <a:ln w="38100" cmpd="sng">
            <a:solidFill>
              <a:srgbClr val="0000FF"/>
            </a:solidFill>
            <a:prstDash val="solid"/>
            <a:round/>
            <a:headEnd/>
            <a:tailEnd/>
          </a:ln>
        </p:spPr>
        <p:txBody>
          <a:bodyPr wrap="none" anchor="ctr"/>
          <a:lstStyle/>
          <a:p>
            <a:endParaRPr lang="en-US"/>
          </a:p>
        </p:txBody>
      </p:sp>
      <p:cxnSp>
        <p:nvCxnSpPr>
          <p:cNvPr id="12" name="Straight Connector 11"/>
          <p:cNvCxnSpPr/>
          <p:nvPr/>
        </p:nvCxnSpPr>
        <p:spPr>
          <a:xfrm flipV="1">
            <a:off x="2057400" y="3429000"/>
            <a:ext cx="5943600" cy="182880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4876800" y="990600"/>
            <a:ext cx="3032050" cy="461665"/>
          </a:xfrm>
          <a:prstGeom prst="rect">
            <a:avLst/>
          </a:prstGeom>
        </p:spPr>
        <p:txBody>
          <a:bodyPr wrap="none">
            <a:spAutoFit/>
          </a:bodyPr>
          <a:lstStyle/>
          <a:p>
            <a:pPr eaLnBrk="1" hangingPunct="1"/>
            <a:r>
              <a:rPr lang="en-US" dirty="0" err="1">
                <a:latin typeface="Avenir Book"/>
              </a:rPr>
              <a:t>dP</a:t>
            </a:r>
            <a:r>
              <a:rPr lang="en-US" dirty="0">
                <a:latin typeface="Avenir Book"/>
              </a:rPr>
              <a:t>/</a:t>
            </a:r>
            <a:r>
              <a:rPr lang="en-US" dirty="0" err="1">
                <a:latin typeface="Avenir Book"/>
              </a:rPr>
              <a:t>dt</a:t>
            </a:r>
            <a:r>
              <a:rPr lang="en-US" dirty="0">
                <a:latin typeface="Avenir Book"/>
              </a:rPr>
              <a:t> = </a:t>
            </a:r>
            <a:r>
              <a:rPr lang="en-US" dirty="0" err="1" smtClean="0">
                <a:solidFill>
                  <a:srgbClr val="0000FF"/>
                </a:solidFill>
                <a:latin typeface="Avenir Book"/>
              </a:rPr>
              <a:t>cP</a:t>
            </a:r>
            <a:r>
              <a:rPr lang="en-US" dirty="0">
                <a:solidFill>
                  <a:srgbClr val="0000FF"/>
                </a:solidFill>
                <a:latin typeface="Avenir Book"/>
              </a:rPr>
              <a:t>(1-P)</a:t>
            </a:r>
            <a:r>
              <a:rPr lang="en-US" dirty="0">
                <a:latin typeface="Avenir Book"/>
              </a:rPr>
              <a:t> - </a:t>
            </a:r>
            <a:r>
              <a:rPr lang="en-US" dirty="0" err="1" smtClean="0">
                <a:solidFill>
                  <a:srgbClr val="FF0000"/>
                </a:solidFill>
                <a:latin typeface="Avenir Book"/>
              </a:rPr>
              <a:t>mP</a:t>
            </a:r>
            <a:endParaRPr lang="en-US" dirty="0">
              <a:solidFill>
                <a:srgbClr val="FF0000"/>
              </a:solidFill>
              <a:latin typeface="Avenir Book"/>
            </a:endParaRPr>
          </a:p>
        </p:txBody>
      </p:sp>
      <p:cxnSp>
        <p:nvCxnSpPr>
          <p:cNvPr id="17" name="Straight Arrow Connector 16"/>
          <p:cNvCxnSpPr/>
          <p:nvPr/>
        </p:nvCxnSpPr>
        <p:spPr>
          <a:xfrm flipH="1">
            <a:off x="6172200" y="1524000"/>
            <a:ext cx="381000" cy="6858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7467600" y="1524000"/>
            <a:ext cx="304800" cy="1905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7467600" y="3581400"/>
            <a:ext cx="0" cy="1676400"/>
          </a:xfrm>
          <a:prstGeom prst="straightConnector1">
            <a:avLst/>
          </a:prstGeom>
          <a:ln>
            <a:solidFill>
              <a:srgbClr val="0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27" name="Rectangle 5"/>
          <p:cNvSpPr>
            <a:spLocks noChangeArrowheads="1"/>
          </p:cNvSpPr>
          <p:nvPr/>
        </p:nvSpPr>
        <p:spPr bwMode="auto">
          <a:xfrm>
            <a:off x="7239000" y="5257800"/>
            <a:ext cx="60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smtClean="0">
                <a:latin typeface="Geneva"/>
                <a:cs typeface="Geneva"/>
              </a:rPr>
              <a:t>P*</a:t>
            </a:r>
            <a:endParaRPr lang="en-US" dirty="0">
              <a:latin typeface="Geneva"/>
              <a:cs typeface="Geneva"/>
            </a:endParaRPr>
          </a:p>
        </p:txBody>
      </p:sp>
    </p:spTree>
    <p:extLst>
      <p:ext uri="{BB962C8B-B14F-4D97-AF65-F5344CB8AC3E}">
        <p14:creationId xmlns:p14="http://schemas.microsoft.com/office/powerpoint/2010/main" val="22729461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dissolv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9"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dissolve">
                                      <p:cBhvr>
                                        <p:cTn id="18" dur="500"/>
                                        <p:tgtEl>
                                          <p:spTgt spid="20"/>
                                        </p:tgtEl>
                                      </p:cBhvr>
                                    </p:animEffect>
                                  </p:childTnLst>
                                </p:cTn>
                              </p:par>
                              <p:par>
                                <p:cTn id="19" presetID="9"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dissolve">
                                      <p:cBhvr>
                                        <p:cTn id="21" dur="500"/>
                                        <p:tgtEl>
                                          <p:spTgt spid="2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dissolve">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5174</TotalTime>
  <Words>2196</Words>
  <Application>Microsoft Macintosh PowerPoint</Application>
  <PresentationFormat>On-screen Show (4:3)</PresentationFormat>
  <Paragraphs>306</Paragraphs>
  <Slides>45</Slides>
  <Notes>25</Notes>
  <HiddenSlides>3</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Ecology 8310 Population (and Community) Ecology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Vonesh</dc:creator>
  <cp:lastModifiedBy>Craig Osenberg</cp:lastModifiedBy>
  <cp:revision>137</cp:revision>
  <dcterms:created xsi:type="dcterms:W3CDTF">2004-01-24T20:41:42Z</dcterms:created>
  <dcterms:modified xsi:type="dcterms:W3CDTF">2016-09-12T15:19:32Z</dcterms:modified>
</cp:coreProperties>
</file>