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2.xml" ContentType="application/vnd.openxmlformats-officedocument.presentationml.notesSlide+xml"/>
  <Override PartName="/ppt/embeddings/oleObject3.bin" ContentType="application/vnd.openxmlformats-officedocument.oleObject"/>
  <Override PartName="/ppt/notesSlides/notesSlide1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4.xml" ContentType="application/vnd.openxmlformats-officedocument.presentationml.notesSlide+xml"/>
  <Override PartName="/ppt/embeddings/oleObject6.bin" ContentType="application/vnd.openxmlformats-officedocument.oleObject"/>
  <Override PartName="/ppt/notesSlides/notesSlide15.xml" ContentType="application/vnd.openxmlformats-officedocument.presentationml.notesSlide+xml"/>
  <Override PartName="/ppt/embeddings/oleObject7.bin" ContentType="application/vnd.openxmlformats-officedocument.oleObject"/>
  <Override PartName="/ppt/notesSlides/notesSlide16.xml" ContentType="application/vnd.openxmlformats-officedocument.presentationml.notesSlide+xml"/>
  <Override PartName="/ppt/embeddings/oleObject8.bin" ContentType="application/vnd.openxmlformats-officedocument.oleObject"/>
  <Override PartName="/ppt/notesSlides/notesSlide17.xml" ContentType="application/vnd.openxmlformats-officedocument.presentationml.notesSlide+xml"/>
  <Override PartName="/ppt/embeddings/oleObject9.bin" ContentType="application/vnd.openxmlformats-officedocument.oleObject"/>
  <Override PartName="/ppt/notesSlides/notesSlide18.xml" ContentType="application/vnd.openxmlformats-officedocument.presentationml.notesSlide+xml"/>
  <Override PartName="/ppt/embeddings/oleObject10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2.xml" ContentType="application/vnd.openxmlformats-officedocument.presentationml.notesSlide+xml"/>
  <Override PartName="/ppt/embeddings/oleObject15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16.bin" ContentType="application/vnd.openxmlformats-officedocument.oleObject"/>
  <Override PartName="/ppt/notesSlides/notesSlide25.xml" ContentType="application/vnd.openxmlformats-officedocument.presentationml.notesSlide+xml"/>
  <Override PartName="/ppt/embeddings/oleObject17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340" r:id="rId2"/>
    <p:sldId id="330" r:id="rId3"/>
    <p:sldId id="282" r:id="rId4"/>
    <p:sldId id="283" r:id="rId5"/>
    <p:sldId id="285" r:id="rId6"/>
    <p:sldId id="288" r:id="rId7"/>
    <p:sldId id="289" r:id="rId8"/>
    <p:sldId id="290" r:id="rId9"/>
    <p:sldId id="291" r:id="rId10"/>
    <p:sldId id="292" r:id="rId11"/>
    <p:sldId id="287" r:id="rId12"/>
    <p:sldId id="341" r:id="rId13"/>
    <p:sldId id="298" r:id="rId14"/>
    <p:sldId id="294" r:id="rId15"/>
    <p:sldId id="295" r:id="rId16"/>
    <p:sldId id="299" r:id="rId17"/>
    <p:sldId id="300" r:id="rId18"/>
    <p:sldId id="301" r:id="rId19"/>
    <p:sldId id="303" r:id="rId20"/>
    <p:sldId id="304" r:id="rId21"/>
    <p:sldId id="305" r:id="rId22"/>
    <p:sldId id="343" r:id="rId23"/>
    <p:sldId id="306" r:id="rId24"/>
    <p:sldId id="307" r:id="rId25"/>
    <p:sldId id="308" r:id="rId26"/>
    <p:sldId id="309" r:id="rId27"/>
    <p:sldId id="354" r:id="rId28"/>
    <p:sldId id="346" r:id="rId29"/>
    <p:sldId id="353" r:id="rId30"/>
    <p:sldId id="344" r:id="rId31"/>
    <p:sldId id="310" r:id="rId32"/>
    <p:sldId id="345" r:id="rId33"/>
    <p:sldId id="311" r:id="rId34"/>
    <p:sldId id="342" r:id="rId35"/>
    <p:sldId id="312" r:id="rId36"/>
    <p:sldId id="335" r:id="rId37"/>
    <p:sldId id="313" r:id="rId38"/>
    <p:sldId id="314" r:id="rId39"/>
    <p:sldId id="326" r:id="rId40"/>
    <p:sldId id="327" r:id="rId41"/>
    <p:sldId id="328" r:id="rId42"/>
    <p:sldId id="329" r:id="rId43"/>
    <p:sldId id="355" r:id="rId44"/>
    <p:sldId id="356" r:id="rId45"/>
    <p:sldId id="352" r:id="rId46"/>
    <p:sldId id="331" r:id="rId47"/>
    <p:sldId id="333" r:id="rId48"/>
    <p:sldId id="334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6" autoAdjust="0"/>
    <p:restoredTop sz="86439" autoAdjust="0"/>
  </p:normalViewPr>
  <p:slideViewPr>
    <p:cSldViewPr>
      <p:cViewPr varScale="1">
        <p:scale>
          <a:sx n="76" d="100"/>
          <a:sy n="76" d="100"/>
        </p:scale>
        <p:origin x="-17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D3735BFB-1C5B-4FCB-AD20-38CE529C3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44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AEACF52-B3CC-41F3-9201-1838F8980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50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are a federal biologist, charged with describing</a:t>
            </a:r>
            <a:r>
              <a:rPr lang="en-US" baseline="0" dirty="0" smtClean="0"/>
              <a:t> the dynamics of sea turtles and using that information to devise regulations/strategies that will aid the sea turtles (</a:t>
            </a:r>
            <a:r>
              <a:rPr lang="en-US" baseline="0" dirty="0" err="1" smtClean="0"/>
              <a:t>e..g</a:t>
            </a:r>
            <a:r>
              <a:rPr lang="en-US" baseline="0" dirty="0" smtClean="0"/>
              <a:t>, turn around the observed declines in population size).  Where do we start?  This process is going to take a while.  First, we’ll develop the tools from first principles; Then, we’ll apply that information to sea turtles.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EACF52-B3CC-41F3-9201-1838F89800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29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CAA0E3-1BAC-473F-8B9F-9B2D499F632A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CAA0E3-1BAC-473F-8B9F-9B2D499F632A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299957-EDB4-4217-953A-862CFF40C2FA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A01112-35AA-4EDD-BA2A-50F6ABECAB37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952CAE-E631-4B92-9CED-F216D4995BA4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ADDCDA-292E-4036-AF71-2EEB701A8199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0B9D-7037-49C4-9F8F-F48FCB8EBAA2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E8E6D2-4682-48DA-A485-CBE172413421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BC824C-AAB2-406B-9181-85D391231514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DB3B56-9441-431D-84B7-E0F89F8DC9DC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421A54-E28D-41A9-8D9B-40B6BF4DF646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 mix of species.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C0BD98-E336-42FA-AF1D-827CB12DA1ED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CAA0E3-1BAC-473F-8B9F-9B2D499F632A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CAA0E3-1BAC-473F-8B9F-9B2D499F632A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CAA0E3-1BAC-473F-8B9F-9B2D499F632A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CAA0E3-1BAC-473F-8B9F-9B2D499F632A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AD13AC-07A3-4CF9-A25D-7797592FEE25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EACF52-B3CC-41F3-9201-1838F898004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61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EACF52-B3CC-41F3-9201-1838F898004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94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66CFCD-15D5-4191-B8C5-998A8166EB35}" type="slidenum">
              <a:rPr lang="en-US" sz="1200"/>
              <a:pPr eaLnBrk="1" hangingPunct="1"/>
              <a:t>46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66CFCD-15D5-4191-B8C5-998A8166EB35}" type="slidenum">
              <a:rPr lang="en-US" sz="1200"/>
              <a:pPr eaLnBrk="1" hangingPunct="1"/>
              <a:t>47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66CFCD-15D5-4191-B8C5-998A8166EB35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66CFCD-15D5-4191-B8C5-998A8166EB35}" type="slidenum">
              <a:rPr lang="en-US" sz="1200"/>
              <a:pPr eaLnBrk="1" hangingPunct="1"/>
              <a:t>48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7207D6-9AAB-4FD7-B12F-4C905B1AA066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7986A5-6CDC-443A-BD80-454A68ECC0A8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32E8AB-229F-452C-B715-758E11E44295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250B0B-2B1D-4A69-960E-35498E148C3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B57161-5517-4540-A549-9041E6244476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3A7EB2-0E2F-46CB-B1C2-CCA5B0CF473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22724-81B5-4BAE-A0E9-118D83FD41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2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EE21E-1EDE-4221-AFF9-98904675FF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2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F5575-05A3-40A5-B6D7-7BA0B9895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1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17886-F211-4575-BC95-21350DB8A8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9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FF4DE-A81D-4B13-BEA8-2A454EBF44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8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C2778-D2AD-4C1E-AAB7-C3DD89F651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0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D6921-C177-4262-8CB8-BDB3E9B47B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3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CDBCA-5733-4CD4-A94D-4769BC942D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F3658-B243-4B47-8B29-620BDB559C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1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37E1C-86D7-423B-AB4B-6C3E9585C0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4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DDBA3-D6CA-4B90-BA60-3AC8203244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2AB4D-6B0E-4563-98F4-136C1841FB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9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1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278124"/>
            <a:ext cx="9296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Ecology 8310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Population (and Community) Ecology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3964" y="3200400"/>
            <a:ext cx="81686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lvl="2"/>
            <a:endParaRPr lang="en-US" dirty="0">
              <a:latin typeface="Avenir Book"/>
              <a:cs typeface="Avenir Book"/>
            </a:endParaRPr>
          </a:p>
          <a:p>
            <a:pPr marL="287338" lvl="2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Age-structured populations</a:t>
            </a:r>
          </a:p>
          <a:p>
            <a:pPr marL="287338" lvl="2" indent="-285750">
              <a:buFont typeface="Arial"/>
              <a:buChar char="•"/>
            </a:pPr>
            <a:endParaRPr lang="en-US" dirty="0">
              <a:latin typeface="Avenir Book"/>
              <a:cs typeface="Avenir Book"/>
            </a:endParaRPr>
          </a:p>
          <a:p>
            <a:pPr marL="287338" lvl="2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Stage-structure populations	</a:t>
            </a:r>
          </a:p>
          <a:p>
            <a:pPr marL="287338" lvl="2" indent="-285750">
              <a:buFont typeface="Arial"/>
              <a:buChar char="•"/>
            </a:pPr>
            <a:endParaRPr lang="en-US" dirty="0">
              <a:latin typeface="Avenir Book"/>
              <a:cs typeface="Avenir Book"/>
            </a:endParaRPr>
          </a:p>
          <a:p>
            <a:pPr marL="287338" lvl="2" indent="-285750">
              <a:buFont typeface="Arial"/>
              <a:buChar char="•"/>
            </a:pPr>
            <a:r>
              <a:rPr lang="en-US" dirty="0" smtClean="0">
                <a:latin typeface="Avenir Book"/>
                <a:ea typeface="AppleGothic"/>
                <a:cs typeface="Avenir Book"/>
              </a:rPr>
              <a:t>Life cycle diagrams</a:t>
            </a:r>
            <a:endParaRPr lang="en-US" dirty="0" smtClean="0">
              <a:latin typeface="Avenir Book"/>
              <a:cs typeface="Avenir Book"/>
            </a:endParaRPr>
          </a:p>
          <a:p>
            <a:pPr marL="287338" lvl="2" indent="-285750">
              <a:buFont typeface="Arial"/>
              <a:buChar char="•"/>
            </a:pPr>
            <a:endParaRPr lang="en-US" dirty="0" smtClean="0">
              <a:latin typeface="Avenir Book"/>
              <a:cs typeface="Avenir Book"/>
            </a:endParaRPr>
          </a:p>
          <a:p>
            <a:pPr marL="287338" lvl="2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Projection matrices</a:t>
            </a:r>
          </a:p>
          <a:p>
            <a:pPr marL="287338" lvl="2" indent="-285750">
              <a:buFont typeface="Arial"/>
              <a:buChar char="•"/>
            </a:pPr>
            <a:endParaRPr lang="en-US" dirty="0" smtClean="0">
              <a:latin typeface="Avenir Book"/>
              <a:cs typeface="Avenir Book"/>
            </a:endParaRPr>
          </a:p>
          <a:p>
            <a:pPr marL="287338" lvl="2" indent="-285750">
              <a:buFont typeface="Arial"/>
              <a:buChar char="•"/>
            </a:pPr>
            <a:endParaRPr lang="en-US" dirty="0" smtClean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6" name="Picture 5" descr="C:\Users\osenberg\AppData\Local\Microsoft\Windows\Temporary Internet Files\Content.Outlook\GWG773IU\moua puta panor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" y="2133600"/>
            <a:ext cx="9144000" cy="631146"/>
          </a:xfrm>
          <a:prstGeom prst="rect">
            <a:avLst/>
          </a:prstGeom>
          <a:noFill/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5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5254625" y="76200"/>
            <a:ext cx="381317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venir Book"/>
              </a:rPr>
              <a:t>n</a:t>
            </a:r>
            <a:r>
              <a:rPr lang="en-US" sz="3200" baseline="-25000" dirty="0">
                <a:latin typeface="Avenir Book"/>
              </a:rPr>
              <a:t>1,t+1</a:t>
            </a:r>
            <a:r>
              <a:rPr lang="en-US" sz="3200" dirty="0">
                <a:latin typeface="Avenir Book"/>
              </a:rPr>
              <a:t> = ??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venir Book"/>
              </a:rPr>
              <a:t>        = (P</a:t>
            </a:r>
            <a:r>
              <a:rPr lang="en-US" sz="3200" baseline="-25000" dirty="0">
                <a:latin typeface="Avenir Book"/>
              </a:rPr>
              <a:t>14</a:t>
            </a:r>
            <a:r>
              <a:rPr lang="en-US" sz="3200" dirty="0">
                <a:latin typeface="Avenir Book"/>
              </a:rPr>
              <a:t> x n</a:t>
            </a:r>
            <a:r>
              <a:rPr lang="en-US" sz="3200" baseline="-25000" dirty="0">
                <a:latin typeface="Avenir Book"/>
              </a:rPr>
              <a:t>4,t</a:t>
            </a:r>
            <a:r>
              <a:rPr lang="en-US" sz="3200" dirty="0">
                <a:latin typeface="Avenir Book"/>
              </a:rPr>
              <a:t>) +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venir Book"/>
              </a:rPr>
              <a:t>           (P</a:t>
            </a:r>
            <a:r>
              <a:rPr lang="en-US" sz="3200" baseline="-25000" dirty="0">
                <a:latin typeface="Avenir Book"/>
              </a:rPr>
              <a:t>13</a:t>
            </a:r>
            <a:r>
              <a:rPr lang="en-US" sz="3200" dirty="0">
                <a:latin typeface="Avenir Book"/>
              </a:rPr>
              <a:t> x n</a:t>
            </a:r>
            <a:r>
              <a:rPr lang="en-US" sz="3200" baseline="-25000" dirty="0">
                <a:latin typeface="Avenir Book"/>
              </a:rPr>
              <a:t>3,t</a:t>
            </a:r>
            <a:r>
              <a:rPr lang="en-US" sz="3200" dirty="0">
                <a:latin typeface="Avenir Book"/>
              </a:rPr>
              <a:t>)</a:t>
            </a:r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2794000" y="4038600"/>
            <a:ext cx="1330325" cy="1295400"/>
            <a:chOff x="1758" y="2400"/>
            <a:chExt cx="838" cy="816"/>
          </a:xfrm>
        </p:grpSpPr>
        <p:sp>
          <p:nvSpPr>
            <p:cNvPr id="31777" name="Oval 6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Text Box 7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2, Age 1</a:t>
              </a:r>
            </a:p>
          </p:txBody>
        </p:sp>
      </p:grpSp>
      <p:grpSp>
        <p:nvGrpSpPr>
          <p:cNvPr id="31750" name="Group 8"/>
          <p:cNvGrpSpPr>
            <a:grpSpLocks/>
          </p:cNvGrpSpPr>
          <p:nvPr/>
        </p:nvGrpSpPr>
        <p:grpSpPr bwMode="auto">
          <a:xfrm>
            <a:off x="5207000" y="4038600"/>
            <a:ext cx="1330325" cy="1295400"/>
            <a:chOff x="1758" y="2400"/>
            <a:chExt cx="838" cy="816"/>
          </a:xfrm>
        </p:grpSpPr>
        <p:sp>
          <p:nvSpPr>
            <p:cNvPr id="31775" name="Oval 9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Text Box 10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3, Age 2</a:t>
              </a:r>
            </a:p>
          </p:txBody>
        </p:sp>
      </p:grpSp>
      <p:grpSp>
        <p:nvGrpSpPr>
          <p:cNvPr id="31751" name="Group 11"/>
          <p:cNvGrpSpPr>
            <a:grpSpLocks/>
          </p:cNvGrpSpPr>
          <p:nvPr/>
        </p:nvGrpSpPr>
        <p:grpSpPr bwMode="auto">
          <a:xfrm>
            <a:off x="381000" y="4038600"/>
            <a:ext cx="1330325" cy="1295400"/>
            <a:chOff x="1758" y="2400"/>
            <a:chExt cx="838" cy="816"/>
          </a:xfrm>
        </p:grpSpPr>
        <p:sp>
          <p:nvSpPr>
            <p:cNvPr id="31773" name="Oval 12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17375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Text Box 13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FFFFFF"/>
                  </a:solidFill>
                  <a:latin typeface="Avenir Book"/>
                </a:rPr>
                <a:t>Group 1, Age 0</a:t>
              </a:r>
            </a:p>
          </p:txBody>
        </p:sp>
      </p:grpSp>
      <p:grpSp>
        <p:nvGrpSpPr>
          <p:cNvPr id="31752" name="Group 14"/>
          <p:cNvGrpSpPr>
            <a:grpSpLocks/>
          </p:cNvGrpSpPr>
          <p:nvPr/>
        </p:nvGrpSpPr>
        <p:grpSpPr bwMode="auto">
          <a:xfrm>
            <a:off x="7620000" y="4038600"/>
            <a:ext cx="1330325" cy="1295400"/>
            <a:chOff x="1758" y="2400"/>
            <a:chExt cx="838" cy="816"/>
          </a:xfrm>
        </p:grpSpPr>
        <p:sp>
          <p:nvSpPr>
            <p:cNvPr id="31771" name="Oval 15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Text Box 16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4, Age 3</a:t>
              </a:r>
            </a:p>
          </p:txBody>
        </p:sp>
      </p:grpSp>
      <p:sp>
        <p:nvSpPr>
          <p:cNvPr id="31753" name="Line 17"/>
          <p:cNvSpPr>
            <a:spLocks noChangeShapeType="1"/>
          </p:cNvSpPr>
          <p:nvPr/>
        </p:nvSpPr>
        <p:spPr bwMode="auto">
          <a:xfrm>
            <a:off x="1733550" y="46577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18"/>
          <p:cNvSpPr>
            <a:spLocks noChangeShapeType="1"/>
          </p:cNvSpPr>
          <p:nvPr/>
        </p:nvSpPr>
        <p:spPr bwMode="auto">
          <a:xfrm>
            <a:off x="4133850" y="46577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Line 19"/>
          <p:cNvSpPr>
            <a:spLocks noChangeShapeType="1"/>
          </p:cNvSpPr>
          <p:nvPr/>
        </p:nvSpPr>
        <p:spPr bwMode="auto">
          <a:xfrm>
            <a:off x="6553200" y="46577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Text Box 20"/>
          <p:cNvSpPr txBox="1">
            <a:spLocks noChangeArrowheads="1"/>
          </p:cNvSpPr>
          <p:nvPr/>
        </p:nvSpPr>
        <p:spPr bwMode="auto">
          <a:xfrm>
            <a:off x="188913" y="6172200"/>
            <a:ext cx="11806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Dead</a:t>
            </a:r>
          </a:p>
        </p:txBody>
      </p:sp>
      <p:sp>
        <p:nvSpPr>
          <p:cNvPr id="31757" name="Line 21"/>
          <p:cNvSpPr>
            <a:spLocks noChangeShapeType="1"/>
          </p:cNvSpPr>
          <p:nvPr/>
        </p:nvSpPr>
        <p:spPr bwMode="auto">
          <a:xfrm flipV="1">
            <a:off x="8953500" y="4648200"/>
            <a:ext cx="190500" cy="9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Freeform 22"/>
          <p:cNvSpPr>
            <a:spLocks/>
          </p:cNvSpPr>
          <p:nvPr/>
        </p:nvSpPr>
        <p:spPr bwMode="auto">
          <a:xfrm>
            <a:off x="1295400" y="3162300"/>
            <a:ext cx="4495800" cy="876300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2832"/>
              <a:gd name="T13" fmla="*/ 0 h 552"/>
              <a:gd name="T14" fmla="*/ 2832 w 2832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Freeform 23"/>
          <p:cNvSpPr>
            <a:spLocks/>
          </p:cNvSpPr>
          <p:nvPr/>
        </p:nvSpPr>
        <p:spPr bwMode="auto">
          <a:xfrm>
            <a:off x="1066800" y="2590800"/>
            <a:ext cx="7162800" cy="1447800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2832"/>
              <a:gd name="T13" fmla="*/ 0 h 552"/>
              <a:gd name="T14" fmla="*/ 2832 w 2832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24"/>
          <p:cNvSpPr>
            <a:spLocks noChangeShapeType="1"/>
          </p:cNvSpPr>
          <p:nvPr/>
        </p:nvSpPr>
        <p:spPr bwMode="auto">
          <a:xfrm flipH="1">
            <a:off x="609600" y="5295900"/>
            <a:ext cx="228600" cy="72390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25"/>
          <p:cNvSpPr>
            <a:spLocks noChangeShapeType="1"/>
          </p:cNvSpPr>
          <p:nvPr/>
        </p:nvSpPr>
        <p:spPr bwMode="auto">
          <a:xfrm flipH="1">
            <a:off x="1524000" y="5314950"/>
            <a:ext cx="1790700" cy="78105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26"/>
          <p:cNvSpPr>
            <a:spLocks noChangeShapeType="1"/>
          </p:cNvSpPr>
          <p:nvPr/>
        </p:nvSpPr>
        <p:spPr bwMode="auto">
          <a:xfrm flipH="1">
            <a:off x="2209800" y="5314950"/>
            <a:ext cx="3524250" cy="93345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27"/>
          <p:cNvSpPr>
            <a:spLocks noChangeShapeType="1"/>
          </p:cNvSpPr>
          <p:nvPr/>
        </p:nvSpPr>
        <p:spPr bwMode="auto">
          <a:xfrm flipH="1">
            <a:off x="2590800" y="5314950"/>
            <a:ext cx="5572125" cy="123825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56" name="Text Box 28"/>
          <p:cNvSpPr txBox="1">
            <a:spLocks noChangeArrowheads="1"/>
          </p:cNvSpPr>
          <p:nvPr/>
        </p:nvSpPr>
        <p:spPr bwMode="auto">
          <a:xfrm>
            <a:off x="6151563" y="6126163"/>
            <a:ext cx="263862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Project what?</a:t>
            </a:r>
          </a:p>
        </p:txBody>
      </p:sp>
      <p:sp>
        <p:nvSpPr>
          <p:cNvPr id="31765" name="Text Box 29"/>
          <p:cNvSpPr txBox="1">
            <a:spLocks noChangeArrowheads="1"/>
          </p:cNvSpPr>
          <p:nvPr/>
        </p:nvSpPr>
        <p:spPr bwMode="auto">
          <a:xfrm>
            <a:off x="1835150" y="40386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21</a:t>
            </a:r>
          </a:p>
        </p:txBody>
      </p:sp>
      <p:sp>
        <p:nvSpPr>
          <p:cNvPr id="31766" name="Text Box 30"/>
          <p:cNvSpPr txBox="1">
            <a:spLocks noChangeArrowheads="1"/>
          </p:cNvSpPr>
          <p:nvPr/>
        </p:nvSpPr>
        <p:spPr bwMode="auto">
          <a:xfrm>
            <a:off x="7239000" y="28956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14</a:t>
            </a:r>
          </a:p>
        </p:txBody>
      </p:sp>
      <p:sp>
        <p:nvSpPr>
          <p:cNvPr id="31767" name="Text Box 31"/>
          <p:cNvSpPr txBox="1">
            <a:spLocks noChangeArrowheads="1"/>
          </p:cNvSpPr>
          <p:nvPr/>
        </p:nvSpPr>
        <p:spPr bwMode="auto">
          <a:xfrm>
            <a:off x="4267200" y="40386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32</a:t>
            </a:r>
          </a:p>
        </p:txBody>
      </p:sp>
      <p:sp>
        <p:nvSpPr>
          <p:cNvPr id="31768" name="Text Box 32"/>
          <p:cNvSpPr txBox="1">
            <a:spLocks noChangeArrowheads="1"/>
          </p:cNvSpPr>
          <p:nvPr/>
        </p:nvSpPr>
        <p:spPr bwMode="auto">
          <a:xfrm>
            <a:off x="6705600" y="40386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43</a:t>
            </a:r>
          </a:p>
        </p:txBody>
      </p:sp>
      <p:sp>
        <p:nvSpPr>
          <p:cNvPr id="31769" name="Text Box 33"/>
          <p:cNvSpPr txBox="1">
            <a:spLocks noChangeArrowheads="1"/>
          </p:cNvSpPr>
          <p:nvPr/>
        </p:nvSpPr>
        <p:spPr bwMode="auto">
          <a:xfrm>
            <a:off x="4648200" y="3001963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13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0" y="0"/>
            <a:ext cx="28438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Projections:</a:t>
            </a:r>
            <a:endParaRPr lang="en-US" sz="4000" b="1" dirty="0">
              <a:solidFill>
                <a:srgbClr val="376092"/>
              </a:solidFill>
              <a:latin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build="p"/>
      <p:bldP spid="1249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381000" y="2971800"/>
            <a:ext cx="8458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Is there a way to write this out more formally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(e.g., as in geometric growth model)?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4401"/>
            <a:ext cx="2362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Matrix </a:t>
            </a:r>
            <a:endParaRPr lang="en-US" sz="4000" dirty="0" smtClean="0">
              <a:solidFill>
                <a:srgbClr val="376092"/>
              </a:solidFill>
              <a:latin typeface="Avenir Book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algebra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  <p:graphicFrame>
        <p:nvGraphicFramePr>
          <p:cNvPr id="205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018142"/>
              </p:ext>
            </p:extLst>
          </p:nvPr>
        </p:nvGraphicFramePr>
        <p:xfrm>
          <a:off x="3629025" y="1846262"/>
          <a:ext cx="20383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Equation" r:id="rId4" imgW="672840" imgH="228600" progId="Equation.3">
                  <p:embed/>
                </p:oleObj>
              </mc:Choice>
              <mc:Fallback>
                <p:oleObj name="Equation" r:id="rId4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1846262"/>
                        <a:ext cx="203835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4419600" y="3348037"/>
            <a:ext cx="43434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n</a:t>
            </a:r>
            <a:r>
              <a:rPr lang="en-US" dirty="0">
                <a:latin typeface="Avenir Book"/>
              </a:rPr>
              <a:t> is a vector of abundances for the groups;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A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latin typeface="Avenir Book"/>
              </a:rPr>
              <a:t>is a matrix of </a:t>
            </a:r>
            <a:r>
              <a:rPr lang="en-US" dirty="0" smtClean="0">
                <a:latin typeface="Avenir Book"/>
              </a:rPr>
              <a:t>transitions</a:t>
            </a:r>
          </a:p>
          <a:p>
            <a:pPr eaLnBrk="1" hangingPunct="1">
              <a:spcBef>
                <a:spcPct val="50000"/>
              </a:spcBef>
            </a:pPr>
            <a:endParaRPr lang="en-US" dirty="0" smtClean="0">
              <a:latin typeface="Avenir Book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venir Book"/>
              </a:rPr>
              <a:t>Note similarity to:</a:t>
            </a:r>
            <a:endParaRPr lang="en-US" dirty="0">
              <a:latin typeface="Avenir Book"/>
            </a:endParaRPr>
          </a:p>
        </p:txBody>
      </p:sp>
      <p:graphicFrame>
        <p:nvGraphicFramePr>
          <p:cNvPr id="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034016"/>
              </p:ext>
            </p:extLst>
          </p:nvPr>
        </p:nvGraphicFramePr>
        <p:xfrm>
          <a:off x="3771900" y="5976938"/>
          <a:ext cx="177006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name="Equation" r:id="rId6" imgW="584200" imgH="215900" progId="Equation.3">
                  <p:embed/>
                </p:oleObj>
              </mc:Choice>
              <mc:Fallback>
                <p:oleObj name="Equation" r:id="rId6" imgW="584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5976938"/>
                        <a:ext cx="1770063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585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306850"/>
              </p:ext>
            </p:extLst>
          </p:nvPr>
        </p:nvGraphicFramePr>
        <p:xfrm>
          <a:off x="141287" y="267146"/>
          <a:ext cx="9002713" cy="643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4" imgW="3225800" imgH="2311400" progId="Equation.3">
                  <p:embed/>
                </p:oleObj>
              </mc:Choice>
              <mc:Fallback>
                <p:oleObj name="Equation" r:id="rId4" imgW="3225800" imgH="2311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" y="267146"/>
                        <a:ext cx="9002713" cy="6438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0" y="4401"/>
            <a:ext cx="2362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Matrix </a:t>
            </a:r>
            <a:endParaRPr lang="en-US" sz="4000" dirty="0" smtClean="0">
              <a:solidFill>
                <a:srgbClr val="376092"/>
              </a:solidFill>
              <a:latin typeface="Avenir Book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algebra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38800" y="2667000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venir Book"/>
              </a:rPr>
              <a:t>For our age-based approach</a:t>
            </a:r>
            <a:endParaRPr lang="en-US" b="1" dirty="0">
              <a:latin typeface="Avenir Boo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6800" y="2438400"/>
            <a:ext cx="57912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9" name="Object 5"/>
          <p:cNvGraphicFramePr>
            <a:graphicFrameLocks noChangeAspect="1"/>
          </p:cNvGraphicFramePr>
          <p:nvPr/>
        </p:nvGraphicFramePr>
        <p:xfrm>
          <a:off x="877888" y="990600"/>
          <a:ext cx="7689850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4" imgW="2539800" imgH="939600" progId="Equation.3">
                  <p:embed/>
                </p:oleObj>
              </mc:Choice>
              <mc:Fallback>
                <p:oleObj name="Equation" r:id="rId4" imgW="2539800" imgH="93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990600"/>
                        <a:ext cx="7689850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301625" y="3941763"/>
          <a:ext cx="8842375" cy="284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6" imgW="2920680" imgH="939600" progId="Equation.3">
                  <p:embed/>
                </p:oleObj>
              </mc:Choice>
              <mc:Fallback>
                <p:oleObj name="Equation" r:id="rId6" imgW="2920680" imgH="939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3941763"/>
                        <a:ext cx="8842375" cy="284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4401"/>
            <a:ext cx="2362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Matrix </a:t>
            </a:r>
            <a:endParaRPr lang="en-US" sz="4000" dirty="0" smtClean="0">
              <a:solidFill>
                <a:srgbClr val="376092"/>
              </a:solidFill>
              <a:latin typeface="Avenir Book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algebra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0"/>
            <a:ext cx="368898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Our age-based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e</a:t>
            </a: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xample:</a:t>
            </a:r>
            <a:endParaRPr lang="en-US" sz="4000" b="1" dirty="0">
              <a:solidFill>
                <a:srgbClr val="376092"/>
              </a:solidFill>
              <a:latin typeface="Avenir Book"/>
            </a:endParaRPr>
          </a:p>
        </p:txBody>
      </p:sp>
      <p:grpSp>
        <p:nvGrpSpPr>
          <p:cNvPr id="5125" name="Group 6"/>
          <p:cNvGrpSpPr>
            <a:grpSpLocks/>
          </p:cNvGrpSpPr>
          <p:nvPr/>
        </p:nvGrpSpPr>
        <p:grpSpPr bwMode="auto">
          <a:xfrm>
            <a:off x="2794000" y="2667000"/>
            <a:ext cx="1330325" cy="1295400"/>
            <a:chOff x="1758" y="2400"/>
            <a:chExt cx="838" cy="816"/>
          </a:xfrm>
        </p:grpSpPr>
        <p:sp>
          <p:nvSpPr>
            <p:cNvPr id="5146" name="Oval 7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Text Box 8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2, Age 1</a:t>
              </a:r>
            </a:p>
          </p:txBody>
        </p:sp>
      </p:grpSp>
      <p:grpSp>
        <p:nvGrpSpPr>
          <p:cNvPr id="5126" name="Group 9"/>
          <p:cNvGrpSpPr>
            <a:grpSpLocks/>
          </p:cNvGrpSpPr>
          <p:nvPr/>
        </p:nvGrpSpPr>
        <p:grpSpPr bwMode="auto">
          <a:xfrm>
            <a:off x="5207000" y="2667000"/>
            <a:ext cx="1330325" cy="1295400"/>
            <a:chOff x="1758" y="2400"/>
            <a:chExt cx="838" cy="816"/>
          </a:xfrm>
        </p:grpSpPr>
        <p:sp>
          <p:nvSpPr>
            <p:cNvPr id="5144" name="Oval 10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Text Box 11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3, Age 2</a:t>
              </a:r>
            </a:p>
          </p:txBody>
        </p:sp>
      </p:grpSp>
      <p:grpSp>
        <p:nvGrpSpPr>
          <p:cNvPr id="5127" name="Group 12"/>
          <p:cNvGrpSpPr>
            <a:grpSpLocks/>
          </p:cNvGrpSpPr>
          <p:nvPr/>
        </p:nvGrpSpPr>
        <p:grpSpPr bwMode="auto">
          <a:xfrm>
            <a:off x="381000" y="2667000"/>
            <a:ext cx="1330325" cy="1295400"/>
            <a:chOff x="1758" y="2400"/>
            <a:chExt cx="838" cy="816"/>
          </a:xfrm>
        </p:grpSpPr>
        <p:sp>
          <p:nvSpPr>
            <p:cNvPr id="5142" name="Oval 13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Text Box 14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1, Age 0</a:t>
              </a:r>
            </a:p>
          </p:txBody>
        </p:sp>
      </p:grpSp>
      <p:grpSp>
        <p:nvGrpSpPr>
          <p:cNvPr id="5128" name="Group 15"/>
          <p:cNvGrpSpPr>
            <a:grpSpLocks/>
          </p:cNvGrpSpPr>
          <p:nvPr/>
        </p:nvGrpSpPr>
        <p:grpSpPr bwMode="auto">
          <a:xfrm>
            <a:off x="7620000" y="2667000"/>
            <a:ext cx="1330325" cy="1295400"/>
            <a:chOff x="1758" y="2400"/>
            <a:chExt cx="838" cy="816"/>
          </a:xfrm>
        </p:grpSpPr>
        <p:sp>
          <p:nvSpPr>
            <p:cNvPr id="5140" name="Oval 16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Text Box 17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4, Age 3</a:t>
              </a:r>
            </a:p>
          </p:txBody>
        </p:sp>
      </p:grpSp>
      <p:sp>
        <p:nvSpPr>
          <p:cNvPr id="5129" name="Line 18"/>
          <p:cNvSpPr>
            <a:spLocks noChangeShapeType="1"/>
          </p:cNvSpPr>
          <p:nvPr/>
        </p:nvSpPr>
        <p:spPr bwMode="auto">
          <a:xfrm>
            <a:off x="1733550" y="32861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9"/>
          <p:cNvSpPr>
            <a:spLocks noChangeShapeType="1"/>
          </p:cNvSpPr>
          <p:nvPr/>
        </p:nvSpPr>
        <p:spPr bwMode="auto">
          <a:xfrm>
            <a:off x="4133850" y="32861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20"/>
          <p:cNvSpPr>
            <a:spLocks noChangeShapeType="1"/>
          </p:cNvSpPr>
          <p:nvPr/>
        </p:nvSpPr>
        <p:spPr bwMode="auto">
          <a:xfrm>
            <a:off x="6553200" y="32861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21"/>
          <p:cNvSpPr>
            <a:spLocks noChangeShapeType="1"/>
          </p:cNvSpPr>
          <p:nvPr/>
        </p:nvSpPr>
        <p:spPr bwMode="auto">
          <a:xfrm flipV="1">
            <a:off x="8953500" y="3276600"/>
            <a:ext cx="190500" cy="9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Freeform 22"/>
          <p:cNvSpPr>
            <a:spLocks/>
          </p:cNvSpPr>
          <p:nvPr/>
        </p:nvSpPr>
        <p:spPr bwMode="auto">
          <a:xfrm>
            <a:off x="1295400" y="1790700"/>
            <a:ext cx="4495800" cy="876300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2832"/>
              <a:gd name="T13" fmla="*/ 0 h 552"/>
              <a:gd name="T14" fmla="*/ 2832 w 2832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Freeform 23"/>
          <p:cNvSpPr>
            <a:spLocks/>
          </p:cNvSpPr>
          <p:nvPr/>
        </p:nvSpPr>
        <p:spPr bwMode="auto">
          <a:xfrm>
            <a:off x="1066800" y="1219200"/>
            <a:ext cx="7162800" cy="1447800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2832"/>
              <a:gd name="T13" fmla="*/ 0 h 552"/>
              <a:gd name="T14" fmla="*/ 2832 w 2832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Text Box 24"/>
          <p:cNvSpPr txBox="1">
            <a:spLocks noChangeArrowheads="1"/>
          </p:cNvSpPr>
          <p:nvPr/>
        </p:nvSpPr>
        <p:spPr bwMode="auto">
          <a:xfrm>
            <a:off x="1835150" y="26670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21</a:t>
            </a:r>
          </a:p>
        </p:txBody>
      </p:sp>
      <p:sp>
        <p:nvSpPr>
          <p:cNvPr id="5136" name="Text Box 25"/>
          <p:cNvSpPr txBox="1">
            <a:spLocks noChangeArrowheads="1"/>
          </p:cNvSpPr>
          <p:nvPr/>
        </p:nvSpPr>
        <p:spPr bwMode="auto">
          <a:xfrm>
            <a:off x="7239000" y="15240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14</a:t>
            </a:r>
          </a:p>
        </p:txBody>
      </p:sp>
      <p:sp>
        <p:nvSpPr>
          <p:cNvPr id="5137" name="Text Box 26"/>
          <p:cNvSpPr txBox="1">
            <a:spLocks noChangeArrowheads="1"/>
          </p:cNvSpPr>
          <p:nvPr/>
        </p:nvSpPr>
        <p:spPr bwMode="auto">
          <a:xfrm>
            <a:off x="4267200" y="26670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32</a:t>
            </a:r>
          </a:p>
        </p:txBody>
      </p:sp>
      <p:sp>
        <p:nvSpPr>
          <p:cNvPr id="5138" name="Text Box 27"/>
          <p:cNvSpPr txBox="1">
            <a:spLocks noChangeArrowheads="1"/>
          </p:cNvSpPr>
          <p:nvPr/>
        </p:nvSpPr>
        <p:spPr bwMode="auto">
          <a:xfrm>
            <a:off x="6705600" y="26670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43</a:t>
            </a:r>
          </a:p>
        </p:txBody>
      </p:sp>
      <p:sp>
        <p:nvSpPr>
          <p:cNvPr id="5139" name="Text Box 28"/>
          <p:cNvSpPr txBox="1">
            <a:spLocks noChangeArrowheads="1"/>
          </p:cNvSpPr>
          <p:nvPr/>
        </p:nvSpPr>
        <p:spPr bwMode="auto">
          <a:xfrm>
            <a:off x="4648200" y="1630363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13</a:t>
            </a:r>
          </a:p>
        </p:txBody>
      </p:sp>
      <p:graphicFrame>
        <p:nvGraphicFramePr>
          <p:cNvPr id="131101" name="Object 29"/>
          <p:cNvGraphicFramePr>
            <a:graphicFrameLocks noChangeAspect="1"/>
          </p:cNvGraphicFramePr>
          <p:nvPr/>
        </p:nvGraphicFramePr>
        <p:xfrm>
          <a:off x="555625" y="4206875"/>
          <a:ext cx="8059738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4" imgW="2946240" imgH="939600" progId="Equation.3">
                  <p:embed/>
                </p:oleObj>
              </mc:Choice>
              <mc:Fallback>
                <p:oleObj name="Equation" r:id="rId4" imgW="2946240" imgH="939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4206875"/>
                        <a:ext cx="8059738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0"/>
            <a:ext cx="23519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A simpler</a:t>
            </a:r>
            <a:endParaRPr lang="en-US" sz="4000" dirty="0">
              <a:solidFill>
                <a:srgbClr val="376092"/>
              </a:solidFill>
              <a:latin typeface="Avenir Book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example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2794000" y="2667000"/>
            <a:ext cx="1330325" cy="1295400"/>
            <a:chOff x="1758" y="2400"/>
            <a:chExt cx="838" cy="816"/>
          </a:xfrm>
        </p:grpSpPr>
        <p:sp>
          <p:nvSpPr>
            <p:cNvPr id="6164" name="Oval 5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Text Box 6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2</a:t>
              </a:r>
            </a:p>
          </p:txBody>
        </p:sp>
      </p:grpSp>
      <p:grpSp>
        <p:nvGrpSpPr>
          <p:cNvPr id="6150" name="Group 7"/>
          <p:cNvGrpSpPr>
            <a:grpSpLocks/>
          </p:cNvGrpSpPr>
          <p:nvPr/>
        </p:nvGrpSpPr>
        <p:grpSpPr bwMode="auto">
          <a:xfrm>
            <a:off x="5207000" y="2667000"/>
            <a:ext cx="1330325" cy="1295400"/>
            <a:chOff x="1758" y="2400"/>
            <a:chExt cx="838" cy="816"/>
          </a:xfrm>
        </p:grpSpPr>
        <p:sp>
          <p:nvSpPr>
            <p:cNvPr id="6162" name="Oval 8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Text Box 9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3</a:t>
              </a:r>
            </a:p>
          </p:txBody>
        </p:sp>
      </p:grpSp>
      <p:grpSp>
        <p:nvGrpSpPr>
          <p:cNvPr id="6151" name="Group 10"/>
          <p:cNvGrpSpPr>
            <a:grpSpLocks/>
          </p:cNvGrpSpPr>
          <p:nvPr/>
        </p:nvGrpSpPr>
        <p:grpSpPr bwMode="auto">
          <a:xfrm>
            <a:off x="381000" y="2667000"/>
            <a:ext cx="1330325" cy="1295400"/>
            <a:chOff x="1758" y="2400"/>
            <a:chExt cx="838" cy="816"/>
          </a:xfrm>
        </p:grpSpPr>
        <p:sp>
          <p:nvSpPr>
            <p:cNvPr id="6160" name="Oval 11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Text Box 12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1</a:t>
              </a:r>
            </a:p>
          </p:txBody>
        </p:sp>
      </p:grpSp>
      <p:sp>
        <p:nvSpPr>
          <p:cNvPr id="6152" name="Line 16"/>
          <p:cNvSpPr>
            <a:spLocks noChangeShapeType="1"/>
          </p:cNvSpPr>
          <p:nvPr/>
        </p:nvSpPr>
        <p:spPr bwMode="auto">
          <a:xfrm>
            <a:off x="1733550" y="32861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7"/>
          <p:cNvSpPr>
            <a:spLocks noChangeShapeType="1"/>
          </p:cNvSpPr>
          <p:nvPr/>
        </p:nvSpPr>
        <p:spPr bwMode="auto">
          <a:xfrm>
            <a:off x="4133850" y="32861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Freeform 20"/>
          <p:cNvSpPr>
            <a:spLocks/>
          </p:cNvSpPr>
          <p:nvPr/>
        </p:nvSpPr>
        <p:spPr bwMode="auto">
          <a:xfrm>
            <a:off x="1143000" y="1790700"/>
            <a:ext cx="4648200" cy="876300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2832"/>
              <a:gd name="T13" fmla="*/ 0 h 552"/>
              <a:gd name="T14" fmla="*/ 2832 w 2832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Text Box 22"/>
          <p:cNvSpPr txBox="1">
            <a:spLocks noChangeArrowheads="1"/>
          </p:cNvSpPr>
          <p:nvPr/>
        </p:nvSpPr>
        <p:spPr bwMode="auto">
          <a:xfrm>
            <a:off x="1835150" y="26670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21</a:t>
            </a:r>
          </a:p>
        </p:txBody>
      </p:sp>
      <p:sp>
        <p:nvSpPr>
          <p:cNvPr id="6156" name="Text Box 24"/>
          <p:cNvSpPr txBox="1">
            <a:spLocks noChangeArrowheads="1"/>
          </p:cNvSpPr>
          <p:nvPr/>
        </p:nvSpPr>
        <p:spPr bwMode="auto">
          <a:xfrm>
            <a:off x="4267200" y="26670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32</a:t>
            </a:r>
          </a:p>
        </p:txBody>
      </p:sp>
      <p:sp>
        <p:nvSpPr>
          <p:cNvPr id="6157" name="Text Box 26"/>
          <p:cNvSpPr txBox="1">
            <a:spLocks noChangeArrowheads="1"/>
          </p:cNvSpPr>
          <p:nvPr/>
        </p:nvSpPr>
        <p:spPr bwMode="auto">
          <a:xfrm>
            <a:off x="4648200" y="1630363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13</a:t>
            </a:r>
          </a:p>
        </p:txBody>
      </p:sp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1327150" y="4389438"/>
          <a:ext cx="6413500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4" imgW="2209680" imgH="711000" progId="Equation.3">
                  <p:embed/>
                </p:oleObj>
              </mc:Choice>
              <mc:Fallback>
                <p:oleObj name="Equation" r:id="rId4" imgW="2209680" imgH="7110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389438"/>
                        <a:ext cx="6413500" cy="206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Freeform 28"/>
          <p:cNvSpPr>
            <a:spLocks/>
          </p:cNvSpPr>
          <p:nvPr/>
        </p:nvSpPr>
        <p:spPr bwMode="auto">
          <a:xfrm rot="-326420">
            <a:off x="1447800" y="2209800"/>
            <a:ext cx="1905000" cy="533400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2832"/>
              <a:gd name="T13" fmla="*/ 0 h 552"/>
              <a:gd name="T14" fmla="*/ 2832 w 2832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Text Box 29"/>
          <p:cNvSpPr txBox="1">
            <a:spLocks noChangeArrowheads="1"/>
          </p:cNvSpPr>
          <p:nvPr/>
        </p:nvSpPr>
        <p:spPr bwMode="auto">
          <a:xfrm>
            <a:off x="2978150" y="19812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0"/>
            <a:ext cx="23645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Simple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example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  <p:graphicFrame>
        <p:nvGraphicFramePr>
          <p:cNvPr id="141331" name="Object 19"/>
          <p:cNvGraphicFramePr>
            <a:graphicFrameLocks noChangeAspect="1"/>
          </p:cNvGraphicFramePr>
          <p:nvPr/>
        </p:nvGraphicFramePr>
        <p:xfrm>
          <a:off x="2422525" y="2166938"/>
          <a:ext cx="6265863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4" imgW="2158920" imgH="1447560" progId="Equation.3">
                  <p:embed/>
                </p:oleObj>
              </mc:Choice>
              <mc:Fallback>
                <p:oleObj name="Equation" r:id="rId4" imgW="2158920" imgH="14475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2166938"/>
                        <a:ext cx="6265863" cy="419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410200" y="5029200"/>
            <a:ext cx="31028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latin typeface="Avenir Book"/>
              </a:rPr>
              <a:t>What is </a:t>
            </a:r>
            <a:r>
              <a:rPr lang="en-US" sz="4000" b="1" dirty="0">
                <a:latin typeface="Avenir Book"/>
              </a:rPr>
              <a:t>n</a:t>
            </a:r>
            <a:r>
              <a:rPr lang="en-US" sz="4000" baseline="-25000" dirty="0">
                <a:latin typeface="Avenir Book"/>
              </a:rPr>
              <a:t>t+1</a:t>
            </a:r>
            <a:r>
              <a:rPr lang="en-US" sz="4000" dirty="0">
                <a:latin typeface="Avenir Book"/>
              </a:rPr>
              <a:t>?</a:t>
            </a:r>
            <a:endParaRPr lang="en-US" sz="4000" b="1" baseline="-25000" dirty="0">
              <a:latin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2457450" y="2133600"/>
          <a:ext cx="6415088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4" imgW="2209680" imgH="1422360" progId="Equation.3">
                  <p:embed/>
                </p:oleObj>
              </mc:Choice>
              <mc:Fallback>
                <p:oleObj name="Equation" r:id="rId4" imgW="2209680" imgH="1422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2133600"/>
                        <a:ext cx="6415088" cy="412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1295"/>
            <a:ext cx="23645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Simple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example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1" name="Group 4"/>
          <p:cNvGrpSpPr>
            <a:grpSpLocks/>
          </p:cNvGrpSpPr>
          <p:nvPr/>
        </p:nvGrpSpPr>
        <p:grpSpPr bwMode="auto">
          <a:xfrm>
            <a:off x="2794000" y="2667000"/>
            <a:ext cx="1330325" cy="1295400"/>
            <a:chOff x="1758" y="2400"/>
            <a:chExt cx="838" cy="816"/>
          </a:xfrm>
        </p:grpSpPr>
        <p:sp>
          <p:nvSpPr>
            <p:cNvPr id="9236" name="Oval 5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Text Box 6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2</a:t>
              </a:r>
            </a:p>
          </p:txBody>
        </p:sp>
      </p:grpSp>
      <p:grpSp>
        <p:nvGrpSpPr>
          <p:cNvPr id="9222" name="Group 7"/>
          <p:cNvGrpSpPr>
            <a:grpSpLocks/>
          </p:cNvGrpSpPr>
          <p:nvPr/>
        </p:nvGrpSpPr>
        <p:grpSpPr bwMode="auto">
          <a:xfrm>
            <a:off x="5207000" y="2667000"/>
            <a:ext cx="1330325" cy="1295400"/>
            <a:chOff x="1758" y="2400"/>
            <a:chExt cx="838" cy="816"/>
          </a:xfrm>
        </p:grpSpPr>
        <p:sp>
          <p:nvSpPr>
            <p:cNvPr id="9234" name="Oval 8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Text Box 9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3</a:t>
              </a:r>
            </a:p>
          </p:txBody>
        </p:sp>
      </p:grpSp>
      <p:grpSp>
        <p:nvGrpSpPr>
          <p:cNvPr id="9223" name="Group 10"/>
          <p:cNvGrpSpPr>
            <a:grpSpLocks/>
          </p:cNvGrpSpPr>
          <p:nvPr/>
        </p:nvGrpSpPr>
        <p:grpSpPr bwMode="auto">
          <a:xfrm>
            <a:off x="381000" y="2667000"/>
            <a:ext cx="1330325" cy="1295400"/>
            <a:chOff x="1758" y="2400"/>
            <a:chExt cx="838" cy="816"/>
          </a:xfrm>
        </p:grpSpPr>
        <p:sp>
          <p:nvSpPr>
            <p:cNvPr id="9232" name="Oval 11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Text Box 12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1</a:t>
              </a:r>
            </a:p>
          </p:txBody>
        </p:sp>
      </p:grpSp>
      <p:sp>
        <p:nvSpPr>
          <p:cNvPr id="9224" name="Line 16"/>
          <p:cNvSpPr>
            <a:spLocks noChangeShapeType="1"/>
          </p:cNvSpPr>
          <p:nvPr/>
        </p:nvSpPr>
        <p:spPr bwMode="auto">
          <a:xfrm>
            <a:off x="1733550" y="32861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7"/>
          <p:cNvSpPr>
            <a:spLocks noChangeShapeType="1"/>
          </p:cNvSpPr>
          <p:nvPr/>
        </p:nvSpPr>
        <p:spPr bwMode="auto">
          <a:xfrm>
            <a:off x="4133850" y="32861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Freeform 20"/>
          <p:cNvSpPr>
            <a:spLocks/>
          </p:cNvSpPr>
          <p:nvPr/>
        </p:nvSpPr>
        <p:spPr bwMode="auto">
          <a:xfrm>
            <a:off x="1143000" y="1790700"/>
            <a:ext cx="4648200" cy="876300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2832"/>
              <a:gd name="T13" fmla="*/ 0 h 552"/>
              <a:gd name="T14" fmla="*/ 2832 w 2832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22"/>
          <p:cNvSpPr txBox="1">
            <a:spLocks noChangeArrowheads="1"/>
          </p:cNvSpPr>
          <p:nvPr/>
        </p:nvSpPr>
        <p:spPr bwMode="auto">
          <a:xfrm>
            <a:off x="1835150" y="26670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21</a:t>
            </a:r>
          </a:p>
        </p:txBody>
      </p:sp>
      <p:sp>
        <p:nvSpPr>
          <p:cNvPr id="9228" name="Text Box 24"/>
          <p:cNvSpPr txBox="1">
            <a:spLocks noChangeArrowheads="1"/>
          </p:cNvSpPr>
          <p:nvPr/>
        </p:nvSpPr>
        <p:spPr bwMode="auto">
          <a:xfrm>
            <a:off x="4267200" y="26670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32</a:t>
            </a:r>
          </a:p>
        </p:txBody>
      </p:sp>
      <p:sp>
        <p:nvSpPr>
          <p:cNvPr id="9229" name="Text Box 26"/>
          <p:cNvSpPr txBox="1">
            <a:spLocks noChangeArrowheads="1"/>
          </p:cNvSpPr>
          <p:nvPr/>
        </p:nvSpPr>
        <p:spPr bwMode="auto">
          <a:xfrm>
            <a:off x="4648200" y="1630363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13</a:t>
            </a:r>
          </a:p>
        </p:txBody>
      </p:sp>
      <p:graphicFrame>
        <p:nvGraphicFramePr>
          <p:cNvPr id="139291" name="Object 2"/>
          <p:cNvGraphicFramePr>
            <a:graphicFrameLocks noChangeAspect="1"/>
          </p:cNvGraphicFramePr>
          <p:nvPr/>
        </p:nvGraphicFramePr>
        <p:xfrm>
          <a:off x="152400" y="4437063"/>
          <a:ext cx="8734425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4" imgW="3009600" imgH="711000" progId="Equation.3">
                  <p:embed/>
                </p:oleObj>
              </mc:Choice>
              <mc:Fallback>
                <p:oleObj name="Equation" r:id="rId4" imgW="3009600" imgH="71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437063"/>
                        <a:ext cx="8734425" cy="206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Freeform 28"/>
          <p:cNvSpPr>
            <a:spLocks/>
          </p:cNvSpPr>
          <p:nvPr/>
        </p:nvSpPr>
        <p:spPr bwMode="auto">
          <a:xfrm rot="-326420">
            <a:off x="1447800" y="2209800"/>
            <a:ext cx="1905000" cy="533400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2832"/>
              <a:gd name="T13" fmla="*/ 0 h 552"/>
              <a:gd name="T14" fmla="*/ 2832 w 2832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Text Box 29"/>
          <p:cNvSpPr txBox="1">
            <a:spLocks noChangeArrowheads="1"/>
          </p:cNvSpPr>
          <p:nvPr/>
        </p:nvSpPr>
        <p:spPr bwMode="auto">
          <a:xfrm>
            <a:off x="2978150" y="19812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12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11295"/>
            <a:ext cx="23645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Simple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example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476250" y="811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532362" y="457200"/>
            <a:ext cx="81538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atin typeface="Avenir Book"/>
                <a:cs typeface="Avenir Book"/>
              </a:rPr>
              <a:t>Context:  Sea </a:t>
            </a:r>
            <a:r>
              <a:rPr lang="en-US" sz="4000" dirty="0">
                <a:latin typeface="Avenir Book"/>
                <a:cs typeface="Avenir Book"/>
              </a:rPr>
              <a:t>Turtle </a:t>
            </a:r>
            <a:r>
              <a:rPr lang="en-US" sz="4000" dirty="0" smtClean="0">
                <a:latin typeface="Avenir Book"/>
                <a:cs typeface="Avenir Book"/>
              </a:rPr>
              <a:t>Conservation</a:t>
            </a:r>
            <a:endParaRPr lang="en-US" sz="4000" dirty="0">
              <a:latin typeface="Avenir Book"/>
              <a:cs typeface="Avenir Book"/>
            </a:endParaRPr>
          </a:p>
          <a:p>
            <a:pPr algn="ctr"/>
            <a:r>
              <a:rPr lang="en-US" sz="3200" dirty="0" smtClean="0">
                <a:latin typeface="Avenir Book"/>
                <a:cs typeface="Avenir Book"/>
              </a:rPr>
              <a:t>(But first … background)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2857500" y="3009900"/>
            <a:ext cx="5357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85352" name="Picture 8" descr="Loggerhead sea turtle, Kenneth J Lohma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3" name="Picture 9" descr="seatu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2"/>
          <a:stretch/>
        </p:blipFill>
        <p:spPr bwMode="auto">
          <a:xfrm>
            <a:off x="228600" y="2057400"/>
            <a:ext cx="3383280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4" name="Picture 10" descr="Green sea turtle eg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28" y="2057400"/>
            <a:ext cx="1737424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5" name="Picture 11" descr="Logger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3048000" cy="2209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6" name="Picture 12" descr="loggerhe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19600"/>
            <a:ext cx="3279775" cy="2209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6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93" name="Group 85"/>
          <p:cNvGraphicFramePr>
            <a:graphicFrameLocks noGrp="1"/>
          </p:cNvGraphicFramePr>
          <p:nvPr/>
        </p:nvGraphicFramePr>
        <p:xfrm>
          <a:off x="1600200" y="2133600"/>
          <a:ext cx="7239000" cy="4035424"/>
        </p:xfrm>
        <a:graphic>
          <a:graphicData uri="http://schemas.openxmlformats.org/drawingml/2006/table">
            <a:tbl>
              <a:tblPr/>
              <a:tblGrid>
                <a:gridCol w="904875"/>
                <a:gridCol w="847725"/>
                <a:gridCol w="962025"/>
                <a:gridCol w="904875"/>
                <a:gridCol w="904875"/>
                <a:gridCol w="904875"/>
                <a:gridCol w="904875"/>
                <a:gridCol w="904875"/>
              </a:tblGrid>
              <a:tr h="817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Time: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n</a:t>
                      </a:r>
                      <a:r>
                        <a:rPr kumimoji="0" lang="en-US" sz="2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1,t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60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90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36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108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103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n</a:t>
                      </a:r>
                      <a:r>
                        <a:rPr kumimoji="0" lang="en-US" sz="2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2,t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60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36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54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22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65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n</a:t>
                      </a:r>
                      <a:r>
                        <a:rPr kumimoji="0" lang="en-US" sz="2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3,t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30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27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N</a:t>
                      </a:r>
                      <a:r>
                        <a:rPr kumimoji="0" lang="en-US" sz="2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t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60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90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126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108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157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179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481" name="Line 73"/>
          <p:cNvSpPr>
            <a:spLocks noChangeShapeType="1"/>
          </p:cNvSpPr>
          <p:nvPr/>
        </p:nvSpPr>
        <p:spPr bwMode="auto">
          <a:xfrm flipV="1">
            <a:off x="4114800" y="3352800"/>
            <a:ext cx="457200" cy="533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82" name="Line 74"/>
          <p:cNvSpPr>
            <a:spLocks noChangeShapeType="1"/>
          </p:cNvSpPr>
          <p:nvPr/>
        </p:nvSpPr>
        <p:spPr bwMode="auto">
          <a:xfrm>
            <a:off x="4962525" y="3381375"/>
            <a:ext cx="457200" cy="457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83" name="Line 75"/>
          <p:cNvSpPr>
            <a:spLocks noChangeShapeType="1"/>
          </p:cNvSpPr>
          <p:nvPr/>
        </p:nvSpPr>
        <p:spPr bwMode="auto">
          <a:xfrm>
            <a:off x="5876925" y="4200525"/>
            <a:ext cx="457200" cy="457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84" name="Oval 76"/>
          <p:cNvSpPr>
            <a:spLocks noChangeArrowheads="1"/>
          </p:cNvSpPr>
          <p:nvPr/>
        </p:nvSpPr>
        <p:spPr bwMode="auto">
          <a:xfrm>
            <a:off x="3505200" y="3810000"/>
            <a:ext cx="685800" cy="5334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86" name="Oval 78"/>
          <p:cNvSpPr>
            <a:spLocks noChangeArrowheads="1"/>
          </p:cNvSpPr>
          <p:nvPr/>
        </p:nvSpPr>
        <p:spPr bwMode="auto">
          <a:xfrm>
            <a:off x="4419600" y="2895600"/>
            <a:ext cx="685800" cy="5334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87" name="Oval 79"/>
          <p:cNvSpPr>
            <a:spLocks noChangeArrowheads="1"/>
          </p:cNvSpPr>
          <p:nvPr/>
        </p:nvSpPr>
        <p:spPr bwMode="auto">
          <a:xfrm>
            <a:off x="5334000" y="3733800"/>
            <a:ext cx="685800" cy="5334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88" name="Oval 80"/>
          <p:cNvSpPr>
            <a:spLocks noChangeArrowheads="1"/>
          </p:cNvSpPr>
          <p:nvPr/>
        </p:nvSpPr>
        <p:spPr bwMode="auto">
          <a:xfrm>
            <a:off x="6248400" y="4572000"/>
            <a:ext cx="685800" cy="5334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90" name="Line 82"/>
          <p:cNvSpPr>
            <a:spLocks noChangeShapeType="1"/>
          </p:cNvSpPr>
          <p:nvPr/>
        </p:nvSpPr>
        <p:spPr bwMode="auto">
          <a:xfrm>
            <a:off x="4114800" y="4267200"/>
            <a:ext cx="390525" cy="40957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91" name="Oval 83"/>
          <p:cNvSpPr>
            <a:spLocks noChangeArrowheads="1"/>
          </p:cNvSpPr>
          <p:nvPr/>
        </p:nvSpPr>
        <p:spPr bwMode="auto">
          <a:xfrm>
            <a:off x="4419600" y="4572000"/>
            <a:ext cx="685800" cy="5334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11295"/>
            <a:ext cx="23645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Simple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example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5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45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81" grpId="0" animBg="1"/>
      <p:bldP spid="145481" grpId="1" animBg="1"/>
      <p:bldP spid="145482" grpId="0" animBg="1"/>
      <p:bldP spid="145483" grpId="0" animBg="1"/>
      <p:bldP spid="145484" grpId="0" animBg="1"/>
      <p:bldP spid="145484" grpId="1" animBg="1"/>
      <p:bldP spid="145486" grpId="0" animBg="1"/>
      <p:bldP spid="145487" grpId="0" animBg="1"/>
      <p:bldP spid="145488" grpId="0" animBg="1"/>
      <p:bldP spid="145490" grpId="0" animBg="1"/>
      <p:bldP spid="145490" grpId="1" animBg="1"/>
      <p:bldP spid="145491" grpId="0" animBg="1"/>
      <p:bldP spid="14549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663" name="Group 2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123440"/>
              </p:ext>
            </p:extLst>
          </p:nvPr>
        </p:nvGraphicFramePr>
        <p:xfrm>
          <a:off x="285750" y="3657600"/>
          <a:ext cx="8632825" cy="2971889"/>
        </p:xfrm>
        <a:graphic>
          <a:graphicData uri="http://schemas.openxmlformats.org/drawingml/2006/table">
            <a:tbl>
              <a:tblPr/>
              <a:tblGrid>
                <a:gridCol w="1925638"/>
                <a:gridCol w="1092200"/>
                <a:gridCol w="1095375"/>
                <a:gridCol w="1095375"/>
                <a:gridCol w="1093787"/>
                <a:gridCol w="1165225"/>
                <a:gridCol w="1165225"/>
              </a:tblGrid>
              <a:tr h="526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n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/N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1.0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0.67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0.71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0.33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0.69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n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/N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1.0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0.29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0.50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0.14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n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/N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0.33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0.17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0.17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Annual growth rate=(N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t+1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/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)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.60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1.50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1.40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0.86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1.45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1.14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7643" name="Group 187"/>
          <p:cNvGraphicFramePr>
            <a:graphicFrameLocks noGrp="1"/>
          </p:cNvGraphicFramePr>
          <p:nvPr/>
        </p:nvGraphicFramePr>
        <p:xfrm>
          <a:off x="266700" y="228600"/>
          <a:ext cx="8648700" cy="3048002"/>
        </p:xfrm>
        <a:graphic>
          <a:graphicData uri="http://schemas.openxmlformats.org/drawingml/2006/table">
            <a:tbl>
              <a:tblPr/>
              <a:tblGrid>
                <a:gridCol w="1905000"/>
                <a:gridCol w="1143000"/>
                <a:gridCol w="1066800"/>
                <a:gridCol w="1066800"/>
                <a:gridCol w="1104900"/>
                <a:gridCol w="1181100"/>
                <a:gridCol w="1181100"/>
              </a:tblGrid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Time: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n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n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n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609600" y="2971800"/>
            <a:ext cx="7543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Let's plot this…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0270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657274"/>
              </p:ext>
            </p:extLst>
          </p:nvPr>
        </p:nvGraphicFramePr>
        <p:xfrm>
          <a:off x="1524000" y="1990725"/>
          <a:ext cx="7467600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Chart" r:id="rId3" imgW="5286494" imgH="3390840" progId="Excel.Chart.8">
                  <p:embed/>
                </p:oleObj>
              </mc:Choice>
              <mc:Fallback>
                <p:oleObj name="Chart" r:id="rId3" imgW="5286494" imgH="339084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90725"/>
                        <a:ext cx="7467600" cy="479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0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  <a:cs typeface="Avenir Book"/>
              </a:rPr>
              <a:t>Dynamics: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3400" y="1371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What about a longer timescale?</a:t>
            </a:r>
            <a:endParaRPr lang="en-US" dirty="0">
              <a:latin typeface="Avenir Book"/>
              <a:cs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857250" y="1536700"/>
          <a:ext cx="8286750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Chart" r:id="rId3" imgW="5296079" imgH="3400425" progId="Excel.Chart.8">
                  <p:embed/>
                </p:oleObj>
              </mc:Choice>
              <mc:Fallback>
                <p:oleObj name="Chart" r:id="rId3" imgW="5296079" imgH="3400425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536700"/>
                        <a:ext cx="8286750" cy="532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0" y="0"/>
            <a:ext cx="2609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Dynamics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1143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Are the age classes growing at similar rates?</a:t>
            </a:r>
            <a:endParaRPr lang="en-US" dirty="0">
              <a:latin typeface="Avenir Book"/>
              <a:cs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990600" y="1616075"/>
          <a:ext cx="8153400" cy="524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Chart" r:id="rId3" imgW="5305246" imgH="3410010" progId="Excel.Chart.8">
                  <p:embed/>
                </p:oleObj>
              </mc:Choice>
              <mc:Fallback>
                <p:oleObj name="Chart" r:id="rId3" imgW="5305246" imgH="341001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16075"/>
                        <a:ext cx="8153400" cy="524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0"/>
            <a:ext cx="2609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Dynamics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1143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Thus, the composition is constant…</a:t>
            </a:r>
            <a:endParaRPr lang="en-US" dirty="0">
              <a:latin typeface="Avenir Book"/>
              <a:cs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181732"/>
              </p:ext>
            </p:extLst>
          </p:nvPr>
        </p:nvGraphicFramePr>
        <p:xfrm>
          <a:off x="3442228" y="1355725"/>
          <a:ext cx="571500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Chart" r:id="rId3" imgW="5305246" imgH="3410010" progId="Excel.Chart.8">
                  <p:embed/>
                </p:oleObj>
              </mc:Choice>
              <mc:Fallback>
                <p:oleObj name="Chart" r:id="rId3" imgW="5305246" imgH="341001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228" y="1355725"/>
                        <a:ext cx="5715000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405" y="1905000"/>
            <a:ext cx="3657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venir Book"/>
              </a:rPr>
              <a:t>Constant </a:t>
            </a:r>
            <a:r>
              <a:rPr lang="en-US" dirty="0">
                <a:latin typeface="Avenir Book"/>
              </a:rPr>
              <a:t>proportions through </a:t>
            </a:r>
            <a:r>
              <a:rPr lang="en-US" dirty="0" smtClean="0">
                <a:latin typeface="Avenir Book"/>
              </a:rPr>
              <a:t>time =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Avenir Book"/>
              </a:rPr>
              <a:t>S</a:t>
            </a:r>
            <a:r>
              <a:rPr lang="en-US" dirty="0" smtClean="0">
                <a:latin typeface="Avenir Book"/>
              </a:rPr>
              <a:t>table </a:t>
            </a:r>
            <a:br>
              <a:rPr lang="en-US" dirty="0" smtClean="0">
                <a:latin typeface="Avenir Book"/>
              </a:rPr>
            </a:br>
            <a:r>
              <a:rPr lang="en-US" b="1" dirty="0" smtClean="0">
                <a:latin typeface="Avenir Book"/>
              </a:rPr>
              <a:t>A</a:t>
            </a:r>
            <a:r>
              <a:rPr lang="en-US" dirty="0" smtClean="0">
                <a:latin typeface="Avenir Book"/>
              </a:rPr>
              <a:t>ge </a:t>
            </a:r>
            <a:br>
              <a:rPr lang="en-US" dirty="0" smtClean="0">
                <a:latin typeface="Avenir Book"/>
              </a:rPr>
            </a:br>
            <a:r>
              <a:rPr lang="en-US" b="1" dirty="0" smtClean="0">
                <a:latin typeface="Avenir Book"/>
              </a:rPr>
              <a:t>D</a:t>
            </a:r>
            <a:r>
              <a:rPr lang="en-US" dirty="0" smtClean="0">
                <a:latin typeface="Avenir Book"/>
              </a:rPr>
              <a:t>istribution </a:t>
            </a:r>
            <a:br>
              <a:rPr lang="en-US" dirty="0" smtClean="0">
                <a:latin typeface="Avenir Book"/>
              </a:rPr>
            </a:br>
            <a:r>
              <a:rPr lang="en-US" dirty="0" smtClean="0">
                <a:latin typeface="Avenir Book"/>
              </a:rPr>
              <a:t>(SAD)</a:t>
            </a:r>
            <a:endParaRPr lang="en-US" dirty="0">
              <a:latin typeface="Avenir Book"/>
            </a:endParaRP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228600" y="5076825"/>
            <a:ext cx="891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Avenir Book"/>
              </a:rPr>
              <a:t>If no growth (</a:t>
            </a:r>
            <a:r>
              <a:rPr lang="en-US" dirty="0" err="1">
                <a:latin typeface="Avenir Book"/>
              </a:rPr>
              <a:t>N</a:t>
            </a:r>
            <a:r>
              <a:rPr lang="en-US" baseline="-25000" dirty="0" err="1">
                <a:latin typeface="Avenir Book"/>
              </a:rPr>
              <a:t>t</a:t>
            </a:r>
            <a:r>
              <a:rPr lang="en-US" dirty="0">
                <a:latin typeface="Avenir Book"/>
              </a:rPr>
              <a:t>=N</a:t>
            </a:r>
            <a:r>
              <a:rPr lang="en-US" baseline="-25000" dirty="0">
                <a:latin typeface="Avenir Book"/>
              </a:rPr>
              <a:t>t+1</a:t>
            </a:r>
            <a:r>
              <a:rPr lang="en-US" dirty="0">
                <a:latin typeface="Avenir Book"/>
              </a:rPr>
              <a:t>), then: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i="1" dirty="0" smtClean="0">
                <a:latin typeface="Avenir Book"/>
              </a:rPr>
              <a:t>Stationary </a:t>
            </a:r>
            <a:r>
              <a:rPr lang="en-US" i="1" dirty="0">
                <a:latin typeface="Avenir Book"/>
              </a:rPr>
              <a:t>Age Distribution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dirty="0" smtClean="0">
                <a:latin typeface="Avenir Book"/>
              </a:rPr>
              <a:t>Stat. AD </a:t>
            </a:r>
            <a:r>
              <a:rPr lang="en-US" dirty="0">
                <a:latin typeface="Avenir Book"/>
              </a:rPr>
              <a:t>is the same as the “survivorship curve</a:t>
            </a:r>
            <a:r>
              <a:rPr lang="en-US" dirty="0" smtClean="0">
                <a:latin typeface="Avenir Book"/>
              </a:rPr>
              <a:t>”</a:t>
            </a:r>
            <a:endParaRPr lang="en-US" sz="1800" dirty="0">
              <a:latin typeface="Avenir Book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232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Age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structure:</a:t>
            </a:r>
            <a:endParaRPr lang="en-US" sz="4000" dirty="0">
              <a:solidFill>
                <a:srgbClr val="376092"/>
              </a:solidFill>
              <a:latin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/>
      <p:bldP spid="1648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762000" y="2971800"/>
            <a:ext cx="754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venir Book"/>
                <a:ea typeface="Lucida Grande"/>
                <a:cs typeface="Avenir Book"/>
              </a:rPr>
              <a:t>The right eigenvector of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Lucida Grande"/>
                <a:cs typeface="Arial"/>
              </a:rPr>
              <a:t>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venir Book"/>
                <a:ea typeface="Lucida Grande"/>
                <a:cs typeface="Avenir Book"/>
              </a:rPr>
              <a:t> gives the Stable Age Distribution.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621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01028"/>
              </p:ext>
            </p:extLst>
          </p:nvPr>
        </p:nvGraphicFramePr>
        <p:xfrm>
          <a:off x="25400" y="3429000"/>
          <a:ext cx="5221246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Chart" r:id="rId3" imgW="5296079" imgH="3400425" progId="Excel.Chart.8">
                  <p:embed/>
                </p:oleObj>
              </mc:Choice>
              <mc:Fallback>
                <p:oleObj name="Chart" r:id="rId3" imgW="5296079" imgH="34004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3429000"/>
                        <a:ext cx="5221246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0"/>
            <a:ext cx="2609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Dynamics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29200" y="838200"/>
            <a:ext cx="43434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Avenir Book"/>
              </a:rPr>
              <a:t>If </a:t>
            </a:r>
            <a:r>
              <a:rPr lang="en-US" sz="3200" b="1" dirty="0" smtClean="0">
                <a:latin typeface="Avenir Book"/>
                <a:cs typeface="Avenir Book"/>
              </a:rPr>
              <a:t>A</a:t>
            </a:r>
            <a:r>
              <a:rPr lang="en-US" sz="3200" dirty="0" smtClean="0">
                <a:latin typeface="Avenir Book"/>
              </a:rPr>
              <a:t> constant, </a:t>
            </a:r>
          </a:p>
          <a:p>
            <a:pPr marL="465138" eaLnBrk="1" hangingPunct="1">
              <a:spcBef>
                <a:spcPct val="50000"/>
              </a:spcBef>
            </a:pPr>
            <a:r>
              <a:rPr lang="en-US" sz="3200" dirty="0" smtClean="0">
                <a:latin typeface="Avenir Book"/>
              </a:rPr>
              <a:t>then SAD, and</a:t>
            </a:r>
          </a:p>
          <a:p>
            <a:pPr marL="465138" eaLnBrk="1" hangingPunct="1">
              <a:spcBef>
                <a:spcPct val="50000"/>
              </a:spcBef>
            </a:pPr>
            <a:r>
              <a:rPr lang="en-US" sz="3200" dirty="0" smtClean="0">
                <a:latin typeface="Avenir Book"/>
              </a:rPr>
              <a:t>Geometric growth</a:t>
            </a:r>
          </a:p>
          <a:p>
            <a:pPr marL="465138" eaLnBrk="1" hangingPunct="1">
              <a:spcBef>
                <a:spcPct val="50000"/>
              </a:spcBef>
            </a:pPr>
            <a:r>
              <a:rPr lang="en-US" sz="3200" dirty="0" smtClean="0">
                <a:latin typeface="Avenir Book"/>
              </a:rPr>
              <a:t>N</a:t>
            </a:r>
            <a:r>
              <a:rPr lang="en-US" sz="3200" baseline="-25000" dirty="0" smtClean="0">
                <a:latin typeface="Avenir Book"/>
              </a:rPr>
              <a:t>t</a:t>
            </a:r>
            <a:r>
              <a:rPr lang="en-US" sz="3200" baseline="-25000" dirty="0">
                <a:latin typeface="Avenir Book"/>
              </a:rPr>
              <a:t>+1</a:t>
            </a:r>
            <a:r>
              <a:rPr lang="en-US" sz="3200" dirty="0">
                <a:latin typeface="Avenir Book"/>
              </a:rPr>
              <a:t>/</a:t>
            </a:r>
            <a:r>
              <a:rPr lang="en-US" sz="3200" dirty="0" err="1">
                <a:latin typeface="Avenir Book"/>
              </a:rPr>
              <a:t>N</a:t>
            </a:r>
            <a:r>
              <a:rPr lang="en-US" sz="3200" baseline="-25000" dirty="0" err="1">
                <a:latin typeface="Avenir Book"/>
              </a:rPr>
              <a:t>t</a:t>
            </a:r>
            <a:r>
              <a:rPr lang="en-US" sz="3200" dirty="0">
                <a:latin typeface="Avenir Book"/>
              </a:rPr>
              <a:t> = </a:t>
            </a:r>
            <a:r>
              <a:rPr lang="en-US" sz="3200" dirty="0" err="1">
                <a:latin typeface="Symbol" pitchFamily="18" charset="2"/>
              </a:rPr>
              <a:t>λ</a:t>
            </a:r>
            <a:endParaRPr lang="en-US" sz="3200" dirty="0">
              <a:latin typeface="Avenir Book"/>
            </a:endParaRPr>
          </a:p>
          <a:p>
            <a:pPr marL="465138" eaLnBrk="1" hangingPunct="1">
              <a:spcBef>
                <a:spcPct val="50000"/>
              </a:spcBef>
            </a:pPr>
            <a:r>
              <a:rPr lang="en-US" sz="3200" dirty="0" err="1" smtClean="0">
                <a:latin typeface="Avenir Book"/>
              </a:rPr>
              <a:t>N</a:t>
            </a:r>
            <a:r>
              <a:rPr lang="en-US" sz="3200" baseline="-25000" dirty="0" err="1" smtClean="0">
                <a:latin typeface="Avenir Book"/>
              </a:rPr>
              <a:t>t</a:t>
            </a:r>
            <a:r>
              <a:rPr lang="en-US" sz="3200" dirty="0">
                <a:latin typeface="Avenir Book"/>
              </a:rPr>
              <a:t>=</a:t>
            </a:r>
            <a:r>
              <a:rPr lang="en-US" sz="3200" dirty="0" smtClean="0">
                <a:latin typeface="Avenir Book"/>
              </a:rPr>
              <a:t>N</a:t>
            </a:r>
            <a:r>
              <a:rPr lang="en-US" sz="3200" baseline="-25000" dirty="0" smtClean="0">
                <a:latin typeface="Avenir Book"/>
              </a:rPr>
              <a:t>0</a:t>
            </a:r>
            <a:r>
              <a:rPr lang="en-US" sz="3200" dirty="0" smtClean="0">
                <a:latin typeface="Symbol" pitchFamily="18" charset="2"/>
              </a:rPr>
              <a:t>λ</a:t>
            </a:r>
            <a:r>
              <a:rPr lang="en-US" sz="3200" baseline="30000" dirty="0" smtClean="0">
                <a:latin typeface="Avenir Book"/>
              </a:rPr>
              <a:t>t</a:t>
            </a:r>
            <a:endParaRPr lang="en-US" sz="3200" baseline="30000" dirty="0">
              <a:latin typeface="Avenir Book"/>
            </a:endParaRPr>
          </a:p>
          <a:p>
            <a:pPr marL="457200" eaLnBrk="1" hangingPunct="1">
              <a:spcBef>
                <a:spcPct val="50000"/>
              </a:spcBef>
            </a:pPr>
            <a:r>
              <a:rPr lang="en-US" sz="3200" dirty="0">
                <a:latin typeface="Avenir Book"/>
              </a:rPr>
              <a:t>Here, </a:t>
            </a:r>
            <a:r>
              <a:rPr lang="en-US" sz="3200" dirty="0" err="1">
                <a:latin typeface="Symbol" pitchFamily="18" charset="2"/>
              </a:rPr>
              <a:t>λ</a:t>
            </a:r>
            <a:r>
              <a:rPr lang="en-US" sz="3200" dirty="0" smtClean="0">
                <a:latin typeface="Avenir Book"/>
              </a:rPr>
              <a:t>=1.17</a:t>
            </a:r>
            <a:endParaRPr lang="en-US" sz="3200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40725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762000" y="2971800"/>
            <a:ext cx="75438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is the dominant eigenvalue of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 (positive and larger than all other eigenvalues); it is the asymptotic growth rate that arises from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21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0" y="0"/>
            <a:ext cx="26540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Population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Structure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  <p:pic>
        <p:nvPicPr>
          <p:cNvPr id="23556" name="Picture 6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6913" y="1479550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713" y="1662113"/>
            <a:ext cx="476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500313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2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2682875"/>
            <a:ext cx="476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1" name="Group 18"/>
          <p:cNvGrpSpPr>
            <a:grpSpLocks/>
          </p:cNvGrpSpPr>
          <p:nvPr/>
        </p:nvGrpSpPr>
        <p:grpSpPr bwMode="auto">
          <a:xfrm>
            <a:off x="7000875" y="0"/>
            <a:ext cx="2143125" cy="2895600"/>
            <a:chOff x="-1200" y="1152"/>
            <a:chExt cx="1350" cy="1824"/>
          </a:xfrm>
        </p:grpSpPr>
        <p:pic>
          <p:nvPicPr>
            <p:cNvPr id="23564" name="Picture 16" descr="Green Turtl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00" y="1152"/>
              <a:ext cx="135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Text Box 17"/>
            <p:cNvSpPr txBox="1">
              <a:spLocks noChangeArrowheads="1"/>
            </p:cNvSpPr>
            <p:nvPr/>
          </p:nvSpPr>
          <p:spPr bwMode="auto">
            <a:xfrm>
              <a:off x="-960" y="278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Avenir Book"/>
                </a:rPr>
                <a:t>From </a:t>
              </a:r>
              <a:r>
                <a:rPr lang="en-US" sz="1400" dirty="0" err="1">
                  <a:solidFill>
                    <a:schemeClr val="bg1"/>
                  </a:solidFill>
                  <a:latin typeface="Avenir Book"/>
                </a:rPr>
                <a:t>vianica.com</a:t>
              </a:r>
              <a:endParaRPr lang="en-US" sz="1400" dirty="0">
                <a:solidFill>
                  <a:schemeClr val="bg1"/>
                </a:solidFill>
                <a:latin typeface="Avenir Book"/>
              </a:endParaRPr>
            </a:p>
          </p:txBody>
        </p:sp>
      </p:grpSp>
      <p:pic>
        <p:nvPicPr>
          <p:cNvPr id="23562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364038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609600" y="2971800"/>
            <a:ext cx="807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How do we obtain a survivorship schedule from our transition matrix,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?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64519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5" name="Text Box 64"/>
          <p:cNvSpPr txBox="1">
            <a:spLocks noChangeArrowheads="1"/>
          </p:cNvSpPr>
          <p:nvPr/>
        </p:nvSpPr>
        <p:spPr bwMode="auto">
          <a:xfrm>
            <a:off x="914400" y="2514600"/>
            <a:ext cx="8001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Avenir Book"/>
              </a:rPr>
              <a:t>p(x) = Probability of surviving from age x to age x+1 (same as the “survival” elements in </a:t>
            </a:r>
            <a:r>
              <a:rPr lang="en-US" dirty="0" smtClean="0">
                <a:latin typeface="Avenir Book"/>
              </a:rPr>
              <a:t>age-based transition </a:t>
            </a:r>
            <a:r>
              <a:rPr lang="en-US" dirty="0">
                <a:latin typeface="Avenir Book"/>
              </a:rPr>
              <a:t>matrix: e.g. p(0)=P</a:t>
            </a:r>
            <a:r>
              <a:rPr lang="en-US" baseline="-25000" dirty="0">
                <a:latin typeface="Avenir Book"/>
              </a:rPr>
              <a:t>21</a:t>
            </a:r>
            <a:r>
              <a:rPr lang="en-US" dirty="0">
                <a:latin typeface="Avenir Book"/>
              </a:rPr>
              <a:t>).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venir Book"/>
              </a:rPr>
              <a:t>l(x) = Probability of surviving from age 0 to age x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venir Book"/>
              </a:rPr>
              <a:t>l(x) = </a:t>
            </a:r>
            <a:r>
              <a:rPr lang="en-US" sz="3600" dirty="0" err="1" smtClean="0">
                <a:latin typeface="Symbol" pitchFamily="18" charset="2"/>
              </a:rPr>
              <a:t>Π</a:t>
            </a:r>
            <a:r>
              <a:rPr lang="en-US" dirty="0" err="1" smtClean="0">
                <a:latin typeface="Avenir Book"/>
              </a:rPr>
              <a:t>p</a:t>
            </a:r>
            <a:r>
              <a:rPr lang="en-US" dirty="0">
                <a:latin typeface="Avenir Book"/>
              </a:rPr>
              <a:t>(x) ;   e.g., l(2)=p(0)p(1)</a:t>
            </a:r>
          </a:p>
        </p:txBody>
      </p:sp>
      <p:sp>
        <p:nvSpPr>
          <p:cNvPr id="34846" name="Text Box 75"/>
          <p:cNvSpPr txBox="1">
            <a:spLocks noChangeArrowheads="1"/>
          </p:cNvSpPr>
          <p:nvPr/>
        </p:nvSpPr>
        <p:spPr bwMode="auto">
          <a:xfrm>
            <a:off x="0" y="0"/>
            <a:ext cx="29576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Survivorship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schedule:</a:t>
            </a:r>
            <a:endParaRPr lang="en-US" sz="4000" dirty="0">
              <a:solidFill>
                <a:srgbClr val="376092"/>
              </a:solidFill>
              <a:latin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90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838215"/>
              </p:ext>
            </p:extLst>
          </p:nvPr>
        </p:nvGraphicFramePr>
        <p:xfrm>
          <a:off x="533400" y="4114800"/>
          <a:ext cx="8128000" cy="2591595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260600"/>
                <a:gridCol w="1803400"/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“Group”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Age, x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P</a:t>
                      </a:r>
                      <a:r>
                        <a:rPr kumimoji="0" lang="en-US" sz="2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x+2,x+1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=p(x)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l(x)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0.6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1.0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2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0.6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3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4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46" name="Text Box 75"/>
          <p:cNvSpPr txBox="1">
            <a:spLocks noChangeArrowheads="1"/>
          </p:cNvSpPr>
          <p:nvPr/>
        </p:nvSpPr>
        <p:spPr bwMode="auto">
          <a:xfrm>
            <a:off x="0" y="0"/>
            <a:ext cx="29576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Survivorship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schedule:</a:t>
            </a:r>
            <a:endParaRPr lang="en-US" sz="4000" dirty="0">
              <a:solidFill>
                <a:srgbClr val="376092"/>
              </a:solidFill>
              <a:latin typeface="Avenir Book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95984"/>
              </p:ext>
            </p:extLst>
          </p:nvPr>
        </p:nvGraphicFramePr>
        <p:xfrm>
          <a:off x="2209800" y="1371600"/>
          <a:ext cx="678180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Equation" r:id="rId3" imgW="2336800" imgH="812800" progId="Equation.3">
                  <p:embed/>
                </p:oleObj>
              </mc:Choice>
              <mc:Fallback>
                <p:oleObj name="Equation" r:id="rId3" imgW="23368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371600"/>
                        <a:ext cx="6781800" cy="235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17481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Recall: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4200" y="4724400"/>
            <a:ext cx="1524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4724400"/>
            <a:ext cx="15240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5257800"/>
            <a:ext cx="15240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5715000"/>
            <a:ext cx="15240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8200" y="6248400"/>
            <a:ext cx="15240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2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446213"/>
            <a:ext cx="738187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0"/>
            <a:ext cx="29576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Survivorship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curves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4648200" y="6858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venir Book"/>
              </a:rPr>
              <a:t>Age specific survival?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5" name="Text Box 64"/>
          <p:cNvSpPr txBox="1">
            <a:spLocks noChangeArrowheads="1"/>
          </p:cNvSpPr>
          <p:nvPr/>
        </p:nvSpPr>
        <p:spPr bwMode="auto">
          <a:xfrm>
            <a:off x="914400" y="2286000"/>
            <a:ext cx="8001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376092"/>
                </a:solidFill>
                <a:latin typeface="Avenir Book"/>
                <a:cs typeface="Avenir Book"/>
              </a:rPr>
              <a:t>Back to the question:</a:t>
            </a:r>
          </a:p>
          <a:p>
            <a:pPr marL="0" indent="0" algn="ctr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376092"/>
                </a:solidFill>
                <a:latin typeface="Avenir Book"/>
                <a:cs typeface="Avenir Book"/>
              </a:rPr>
              <a:t>The age distribution should mirror the survivorship schedule.</a:t>
            </a:r>
          </a:p>
          <a:p>
            <a:pPr marL="0" indent="0" algn="ctr" eaLnBrk="1" hangingPunct="1">
              <a:spcBef>
                <a:spcPct val="50000"/>
              </a:spcBef>
            </a:pPr>
            <a:r>
              <a:rPr lang="en-US" sz="3200" i="1" dirty="0" smtClean="0">
                <a:solidFill>
                  <a:srgbClr val="376092"/>
                </a:solidFill>
                <a:latin typeface="Avenir Book"/>
                <a:cs typeface="Avenir Book"/>
              </a:rPr>
              <a:t>Does it?</a:t>
            </a:r>
            <a:endParaRPr lang="en-US" sz="3200" i="1" dirty="0">
              <a:solidFill>
                <a:srgbClr val="376092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25390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29576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Survivorship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curves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90600" y="1524000"/>
            <a:ext cx="7315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venir Book"/>
              </a:rPr>
              <a:t>Does the age distribution match the survivorship </a:t>
            </a:r>
            <a:r>
              <a:rPr lang="en-US" sz="3200" dirty="0" smtClean="0">
                <a:latin typeface="Avenir Book"/>
              </a:rPr>
              <a:t>curve?</a:t>
            </a:r>
            <a:endParaRPr lang="en-US" sz="3200" dirty="0">
              <a:latin typeface="Avenir Book"/>
            </a:endParaRPr>
          </a:p>
        </p:txBody>
      </p:sp>
      <p:graphicFrame>
        <p:nvGraphicFramePr>
          <p:cNvPr id="159816" name="Group 72"/>
          <p:cNvGraphicFramePr>
            <a:graphicFrameLocks noGrp="1"/>
          </p:cNvGraphicFramePr>
          <p:nvPr/>
        </p:nvGraphicFramePr>
        <p:xfrm>
          <a:off x="685800" y="3505200"/>
          <a:ext cx="8077200" cy="2499263"/>
        </p:xfrm>
        <a:graphic>
          <a:graphicData uri="http://schemas.openxmlformats.org/drawingml/2006/table">
            <a:tbl>
              <a:tblPr/>
              <a:tblGrid>
                <a:gridCol w="2032000"/>
                <a:gridCol w="1473200"/>
                <a:gridCol w="1219200"/>
                <a:gridCol w="1600200"/>
                <a:gridCol w="1752600"/>
              </a:tblGrid>
              <a:tr h="944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“Group”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Age, x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l(x)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Stable A.D.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Rescaled AD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1.0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0.58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1.0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2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0.30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0.52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3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0.13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0.22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9813" name="Text Box 69"/>
          <p:cNvSpPr txBox="1">
            <a:spLocks noChangeArrowheads="1"/>
          </p:cNvSpPr>
          <p:nvPr/>
        </p:nvSpPr>
        <p:spPr bwMode="auto">
          <a:xfrm>
            <a:off x="6781800" y="62484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venir Book"/>
              </a:rPr>
              <a:t>Why not?</a:t>
            </a:r>
          </a:p>
        </p:txBody>
      </p:sp>
      <p:sp>
        <p:nvSpPr>
          <p:cNvPr id="159814" name="Oval 70"/>
          <p:cNvSpPr>
            <a:spLocks noChangeArrowheads="1"/>
          </p:cNvSpPr>
          <p:nvPr/>
        </p:nvSpPr>
        <p:spPr bwMode="auto">
          <a:xfrm>
            <a:off x="4162425" y="4267200"/>
            <a:ext cx="1295400" cy="19812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15" name="Oval 71"/>
          <p:cNvSpPr>
            <a:spLocks noChangeArrowheads="1"/>
          </p:cNvSpPr>
          <p:nvPr/>
        </p:nvSpPr>
        <p:spPr bwMode="auto">
          <a:xfrm>
            <a:off x="7239000" y="4267200"/>
            <a:ext cx="1295400" cy="19812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13" grpId="0"/>
      <p:bldP spid="159814" grpId="0" animBg="1"/>
      <p:bldP spid="1598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158558"/>
              </p:ext>
            </p:extLst>
          </p:nvPr>
        </p:nvGraphicFramePr>
        <p:xfrm>
          <a:off x="50801" y="2147409"/>
          <a:ext cx="7296150" cy="4685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Chart" r:id="rId3" imgW="5296079" imgH="3400425" progId="Excel.Chart.8">
                  <p:embed/>
                </p:oleObj>
              </mc:Choice>
              <mc:Fallback>
                <p:oleObj name="Chart" r:id="rId3" imgW="5296079" imgH="34004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1" y="2147409"/>
                        <a:ext cx="7296150" cy="4685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19401" y="701675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</a:rPr>
              <a:t>The population increases 17% each year</a:t>
            </a:r>
          </a:p>
          <a:p>
            <a:endParaRPr lang="en-US" dirty="0" smtClean="0">
              <a:latin typeface="Avenir Book"/>
            </a:endParaRPr>
          </a:p>
          <a:p>
            <a:r>
              <a:rPr lang="en-US" dirty="0" smtClean="0">
                <a:latin typeface="Avenir Book"/>
              </a:rPr>
              <a:t>So what was the original size of each cohort?  And how does that affect SAD?</a:t>
            </a:r>
            <a:endParaRPr lang="en-US" dirty="0">
              <a:latin typeface="Avenir Book"/>
            </a:endParaRPr>
          </a:p>
        </p:txBody>
      </p:sp>
      <p:sp>
        <p:nvSpPr>
          <p:cNvPr id="3" name="Oval 2"/>
          <p:cNvSpPr/>
          <p:nvPr/>
        </p:nvSpPr>
        <p:spPr>
          <a:xfrm>
            <a:off x="5562600" y="44450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53101" y="49276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52578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29576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Survivorship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curves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0081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375 -0.064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186 L 0.01666 -0.025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1447800" y="1524000"/>
            <a:ext cx="7315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venir Book"/>
              </a:rPr>
              <a:t>Population Growth!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venir Book"/>
              </a:rPr>
              <a:t>How can we adjust for growth?</a:t>
            </a:r>
          </a:p>
        </p:txBody>
      </p:sp>
      <p:graphicFrame>
        <p:nvGraphicFramePr>
          <p:cNvPr id="168026" name="Group 90"/>
          <p:cNvGraphicFramePr>
            <a:graphicFrameLocks noGrp="1"/>
          </p:cNvGraphicFramePr>
          <p:nvPr/>
        </p:nvGraphicFramePr>
        <p:xfrm>
          <a:off x="685800" y="3505200"/>
          <a:ext cx="7924800" cy="2499263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184400"/>
                <a:gridCol w="1676400"/>
              </a:tblGrid>
              <a:tr h="944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l(x)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Stable A.D.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Adjusted by growth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Rescaled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1.0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0.58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=0.58/1.17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1.0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0.6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0.30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=0.30/1.17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0.3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0.13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0.13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0.3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7974" name="Oval 38"/>
          <p:cNvSpPr>
            <a:spLocks noChangeArrowheads="1"/>
          </p:cNvSpPr>
          <p:nvPr/>
        </p:nvSpPr>
        <p:spPr bwMode="auto">
          <a:xfrm>
            <a:off x="1066800" y="4267200"/>
            <a:ext cx="1295400" cy="19812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75" name="Oval 39"/>
          <p:cNvSpPr>
            <a:spLocks noChangeArrowheads="1"/>
          </p:cNvSpPr>
          <p:nvPr/>
        </p:nvSpPr>
        <p:spPr bwMode="auto">
          <a:xfrm>
            <a:off x="7162800" y="4267200"/>
            <a:ext cx="1295400" cy="19812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29576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Survivorship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curves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build="p"/>
      <p:bldP spid="167974" grpId="0" animBg="1"/>
      <p:bldP spid="16797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0"/>
            <a:ext cx="29576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Survivorship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curves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447800" y="1970306"/>
            <a:ext cx="73152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 dirty="0">
                <a:latin typeface="Avenir Book"/>
              </a:rPr>
              <a:t>Static Method: count individuals at time t in each age class and then estimate l(x) as n(</a:t>
            </a:r>
            <a:r>
              <a:rPr lang="en-US" sz="3200" dirty="0" err="1">
                <a:latin typeface="Avenir Book"/>
              </a:rPr>
              <a:t>x,t</a:t>
            </a:r>
            <a:r>
              <a:rPr lang="en-US" sz="3200" dirty="0">
                <a:latin typeface="Avenir Book"/>
              </a:rPr>
              <a:t>)/n(0,t</a:t>
            </a:r>
            <a:r>
              <a:rPr lang="en-US" sz="3200" dirty="0" smtClean="0">
                <a:latin typeface="Avenir Book"/>
              </a:rPr>
              <a:t>)</a:t>
            </a:r>
            <a:br>
              <a:rPr lang="en-US" sz="3200" dirty="0" smtClean="0">
                <a:latin typeface="Avenir Book"/>
              </a:rPr>
            </a:br>
            <a:r>
              <a:rPr lang="en-US" sz="3200" i="1" dirty="0" smtClean="0">
                <a:latin typeface="Avenir Book"/>
              </a:rPr>
              <a:t>Caveat: assumes each cohort started with same n(0)!</a:t>
            </a:r>
            <a:endParaRPr lang="en-US" sz="3200" i="1" dirty="0">
              <a:latin typeface="Avenir Book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 dirty="0" smtClean="0">
                <a:latin typeface="Avenir Book"/>
              </a:rPr>
              <a:t>Cohort </a:t>
            </a:r>
            <a:r>
              <a:rPr lang="en-US" sz="3200" dirty="0">
                <a:latin typeface="Avenir Book"/>
              </a:rPr>
              <a:t>Method: follow a cohort through time and then estimate l(x) as n(</a:t>
            </a:r>
            <a:r>
              <a:rPr lang="en-US" sz="3200" dirty="0" err="1">
                <a:latin typeface="Avenir Book"/>
              </a:rPr>
              <a:t>x,t+x</a:t>
            </a:r>
            <a:r>
              <a:rPr lang="en-US" sz="3200" dirty="0">
                <a:latin typeface="Avenir Book"/>
              </a:rPr>
              <a:t>)/n(0)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0"/>
            <a:ext cx="32940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Reproductive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Value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1828800" y="1579563"/>
            <a:ext cx="6705600" cy="442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venir Book"/>
              </a:rPr>
              <a:t>Contribution of an individual to future population growth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venir Book"/>
              </a:rPr>
              <a:t>Depends on: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venir Book"/>
              </a:rPr>
              <a:t>Future reproduction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Avenir Book"/>
              </a:rPr>
              <a:t>Pr</a:t>
            </a:r>
            <a:r>
              <a:rPr lang="en-US" sz="3200" dirty="0">
                <a:latin typeface="Avenir Book"/>
              </a:rPr>
              <a:t>(surviving) to realize it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venir Book"/>
              </a:rPr>
              <a:t>Timing (e.g., how soon – so your kids can start reproducing)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-37205" y="33120"/>
            <a:ext cx="24078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Life Cycle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Diagram:</a:t>
            </a:r>
            <a:endParaRPr lang="en-US" sz="4000" b="1" dirty="0">
              <a:solidFill>
                <a:srgbClr val="376092"/>
              </a:solidFill>
              <a:latin typeface="Avenir Book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794000" y="3429000"/>
            <a:ext cx="1330325" cy="1295400"/>
            <a:chOff x="1758" y="2400"/>
            <a:chExt cx="838" cy="816"/>
          </a:xfrm>
        </p:grpSpPr>
        <p:sp>
          <p:nvSpPr>
            <p:cNvPr id="24596" name="Oval 12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Text Box 13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Age 1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207000" y="3429000"/>
            <a:ext cx="1330325" cy="1295400"/>
            <a:chOff x="1758" y="2400"/>
            <a:chExt cx="838" cy="816"/>
          </a:xfrm>
        </p:grpSpPr>
        <p:sp>
          <p:nvSpPr>
            <p:cNvPr id="24594" name="Oval 22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Text Box 23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Age 2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81000" y="3429000"/>
            <a:ext cx="1330325" cy="1295400"/>
            <a:chOff x="1758" y="2400"/>
            <a:chExt cx="838" cy="816"/>
          </a:xfrm>
        </p:grpSpPr>
        <p:sp>
          <p:nvSpPr>
            <p:cNvPr id="24592" name="Oval 25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Text Box 26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Age 0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7620000" y="3429000"/>
            <a:ext cx="1330325" cy="1295400"/>
            <a:chOff x="1758" y="2400"/>
            <a:chExt cx="838" cy="816"/>
          </a:xfrm>
        </p:grpSpPr>
        <p:sp>
          <p:nvSpPr>
            <p:cNvPr id="24590" name="Oval 31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Text Box 32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Age 3</a:t>
              </a:r>
            </a:p>
          </p:txBody>
        </p:sp>
      </p:grpSp>
      <p:sp>
        <p:nvSpPr>
          <p:cNvPr id="106529" name="Line 33"/>
          <p:cNvSpPr>
            <a:spLocks noChangeShapeType="1"/>
          </p:cNvSpPr>
          <p:nvPr/>
        </p:nvSpPr>
        <p:spPr bwMode="auto">
          <a:xfrm>
            <a:off x="1733550" y="40481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0" name="Line 34"/>
          <p:cNvSpPr>
            <a:spLocks noChangeShapeType="1"/>
          </p:cNvSpPr>
          <p:nvPr/>
        </p:nvSpPr>
        <p:spPr bwMode="auto">
          <a:xfrm>
            <a:off x="4133850" y="40481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1" name="Line 35"/>
          <p:cNvSpPr>
            <a:spLocks noChangeShapeType="1"/>
          </p:cNvSpPr>
          <p:nvPr/>
        </p:nvSpPr>
        <p:spPr bwMode="auto">
          <a:xfrm>
            <a:off x="6553200" y="40481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42" name="Text Box 46"/>
          <p:cNvSpPr txBox="1">
            <a:spLocks noChangeArrowheads="1"/>
          </p:cNvSpPr>
          <p:nvPr/>
        </p:nvSpPr>
        <p:spPr bwMode="auto">
          <a:xfrm>
            <a:off x="1304925" y="5287963"/>
            <a:ext cx="6467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Age-based approach.  What now?</a:t>
            </a:r>
          </a:p>
        </p:txBody>
      </p:sp>
      <p:sp>
        <p:nvSpPr>
          <p:cNvPr id="106543" name="Line 47"/>
          <p:cNvSpPr>
            <a:spLocks noChangeShapeType="1"/>
          </p:cNvSpPr>
          <p:nvPr/>
        </p:nvSpPr>
        <p:spPr bwMode="auto">
          <a:xfrm flipV="1">
            <a:off x="8991600" y="4038600"/>
            <a:ext cx="190500" cy="9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9" grpId="0" animBg="1"/>
      <p:bldP spid="106530" grpId="0" animBg="1"/>
      <p:bldP spid="106531" grpId="0" animBg="1"/>
      <p:bldP spid="106542" grpId="0"/>
      <p:bldP spid="10654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828800" y="1579563"/>
            <a:ext cx="7162800" cy="442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venir Book"/>
              </a:rPr>
              <a:t>l</a:t>
            </a:r>
            <a:r>
              <a:rPr lang="en-US" sz="3200" dirty="0" smtClean="0">
                <a:latin typeface="Avenir Book"/>
              </a:rPr>
              <a:t>eft eigenvector of </a:t>
            </a:r>
            <a:r>
              <a:rPr lang="en-US" sz="3200" b="1" dirty="0" smtClean="0">
                <a:latin typeface="Arial"/>
                <a:cs typeface="Arial"/>
              </a:rPr>
              <a:t>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venir Book"/>
              </a:rPr>
              <a:t>How </a:t>
            </a:r>
            <a:r>
              <a:rPr lang="en-US" sz="3200" dirty="0">
                <a:latin typeface="Avenir Book"/>
              </a:rPr>
              <a:t>can we calculate </a:t>
            </a:r>
            <a:r>
              <a:rPr lang="en-US" sz="3200" dirty="0" smtClean="0">
                <a:latin typeface="Avenir Book"/>
              </a:rPr>
              <a:t>it without doing linear algebra?</a:t>
            </a:r>
            <a:endParaRPr lang="en-US" sz="3200" dirty="0">
              <a:latin typeface="Avenir Book"/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venir Book"/>
              </a:rPr>
              <a:t>Put </a:t>
            </a:r>
            <a:r>
              <a:rPr lang="en-US" sz="3200" dirty="0">
                <a:latin typeface="Avenir Book"/>
              </a:rPr>
              <a:t>1 individual in a </a:t>
            </a:r>
            <a:r>
              <a:rPr lang="en-US" sz="3200" dirty="0" smtClean="0">
                <a:latin typeface="Avenir Book"/>
              </a:rPr>
              <a:t>stage</a:t>
            </a:r>
            <a:endParaRPr lang="en-US" sz="3200" dirty="0">
              <a:latin typeface="Avenir Book"/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venir Book"/>
              </a:rPr>
              <a:t>Project 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venir Book"/>
              </a:rPr>
              <a:t>Compare future N to </a:t>
            </a:r>
            <a:r>
              <a:rPr lang="en-US" sz="3200" dirty="0" smtClean="0">
                <a:latin typeface="Avenir Book"/>
              </a:rPr>
              <a:t>what you get when you put the 1 individual in a different stage</a:t>
            </a:r>
            <a:endParaRPr lang="en-US" sz="3200" dirty="0">
              <a:latin typeface="Avenir Book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32940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Reproductive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Value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339" name="Group 43"/>
          <p:cNvGraphicFramePr>
            <a:graphicFrameLocks noGrp="1"/>
          </p:cNvGraphicFramePr>
          <p:nvPr/>
        </p:nvGraphicFramePr>
        <p:xfrm>
          <a:off x="228600" y="2590800"/>
          <a:ext cx="8629650" cy="2499263"/>
        </p:xfrm>
        <a:graphic>
          <a:graphicData uri="http://schemas.openxmlformats.org/drawingml/2006/table">
            <a:tbl>
              <a:tblPr/>
              <a:tblGrid>
                <a:gridCol w="2800350"/>
                <a:gridCol w="2914650"/>
                <a:gridCol w="2914650"/>
              </a:tblGrid>
              <a:tr h="944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Group (Age class)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N (t=25)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Reproductive Value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 (0)</a:t>
                      </a:r>
                      <a:endParaRPr kumimoji="0" lang="en-US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34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1.0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2 (1)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67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1.9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3 (2)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88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2.6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32940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Reproductive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Value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0"/>
            <a:ext cx="32940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Reproductive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Value</a:t>
            </a:r>
            <a:r>
              <a:rPr lang="en-US" sz="4000" b="1" dirty="0">
                <a:solidFill>
                  <a:srgbClr val="376092"/>
                </a:solidFill>
                <a:latin typeface="Avenir Book"/>
              </a:rPr>
              <a:t>:</a:t>
            </a:r>
          </a:p>
        </p:txBody>
      </p:sp>
      <p:sp>
        <p:nvSpPr>
          <p:cNvPr id="184352" name="Text Box 32"/>
          <p:cNvSpPr txBox="1">
            <a:spLocks noChangeArrowheads="1"/>
          </p:cNvSpPr>
          <p:nvPr/>
        </p:nvSpPr>
        <p:spPr bwMode="auto">
          <a:xfrm>
            <a:off x="304800" y="2819400"/>
            <a:ext cx="8382000" cy="330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venir Book"/>
              </a:rPr>
              <a:t>Scaled to 1 for newborn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venir Book"/>
              </a:rPr>
              <a:t>Increase from birth to maturation (why?)</a:t>
            </a:r>
            <a:endParaRPr lang="en-US" sz="3200" dirty="0">
              <a:latin typeface="Avenir Book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venir Book"/>
              </a:rPr>
              <a:t>May continue to increase after maturation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venir Book"/>
              </a:rPr>
              <a:t>Eventually it declines (why?</a:t>
            </a:r>
            <a:r>
              <a:rPr lang="en-US" sz="3200" dirty="0" smtClean="0">
                <a:latin typeface="Avenir Book"/>
              </a:rPr>
              <a:t>)</a:t>
            </a:r>
            <a:endParaRPr lang="en-US" sz="3200" dirty="0">
              <a:latin typeface="Avenir Book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962775" y="28575"/>
            <a:ext cx="2143125" cy="2895600"/>
            <a:chOff x="-1200" y="1152"/>
            <a:chExt cx="1350" cy="1824"/>
          </a:xfrm>
        </p:grpSpPr>
        <p:pic>
          <p:nvPicPr>
            <p:cNvPr id="48134" name="Picture 34" descr="Green Turt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00" y="1152"/>
              <a:ext cx="135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5" name="Text Box 35"/>
            <p:cNvSpPr txBox="1">
              <a:spLocks noChangeArrowheads="1"/>
            </p:cNvSpPr>
            <p:nvPr/>
          </p:nvSpPr>
          <p:spPr bwMode="auto">
            <a:xfrm>
              <a:off x="-960" y="278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Avenir Book"/>
                </a:rPr>
                <a:t>From </a:t>
              </a:r>
              <a:r>
                <a:rPr lang="en-US" sz="1400" dirty="0" err="1">
                  <a:solidFill>
                    <a:schemeClr val="bg1"/>
                  </a:solidFill>
                  <a:latin typeface="Avenir Book"/>
                </a:rPr>
                <a:t>vianica.com</a:t>
              </a:r>
              <a:endParaRPr lang="en-US" sz="1400" dirty="0">
                <a:solidFill>
                  <a:schemeClr val="bg1"/>
                </a:solidFill>
                <a:latin typeface="Avenir Book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5" name="Text Box 64"/>
          <p:cNvSpPr txBox="1">
            <a:spLocks noChangeArrowheads="1"/>
          </p:cNvSpPr>
          <p:nvPr/>
        </p:nvSpPr>
        <p:spPr bwMode="auto">
          <a:xfrm>
            <a:off x="685800" y="2286000"/>
            <a:ext cx="8001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376092"/>
                </a:solidFill>
                <a:latin typeface="Avenir Book"/>
                <a:cs typeface="Avenir Book"/>
              </a:rPr>
              <a:t>But how did we get </a:t>
            </a:r>
            <a:r>
              <a:rPr lang="en-US" sz="3200" dirty="0" err="1" smtClean="0">
                <a:solidFill>
                  <a:srgbClr val="376092"/>
                </a:solidFill>
                <a:latin typeface="Symbol" charset="2"/>
                <a:cs typeface="Symbol" charset="2"/>
              </a:rPr>
              <a:t>λ</a:t>
            </a:r>
            <a:r>
              <a:rPr lang="en-US" sz="3200" dirty="0" smtClean="0">
                <a:solidFill>
                  <a:srgbClr val="376092"/>
                </a:solidFill>
                <a:latin typeface="Avenir Book"/>
                <a:cs typeface="Avenir Book"/>
              </a:rPr>
              <a:t>, </a:t>
            </a:r>
            <a:r>
              <a:rPr lang="en-US" sz="3200" dirty="0" smtClean="0">
                <a:solidFill>
                  <a:srgbClr val="376092"/>
                </a:solidFill>
                <a:latin typeface="Avenir Book"/>
                <a:cs typeface="Avenir Book"/>
              </a:rPr>
              <a:t>RV, and </a:t>
            </a:r>
            <a:r>
              <a:rPr lang="en-US" sz="3200" dirty="0" smtClean="0">
                <a:solidFill>
                  <a:srgbClr val="376092"/>
                </a:solidFill>
                <a:latin typeface="Avenir Book"/>
                <a:cs typeface="Avenir Book"/>
              </a:rPr>
              <a:t>SAD</a:t>
            </a:r>
            <a:r>
              <a:rPr lang="en-US" sz="3200" dirty="0" smtClean="0">
                <a:solidFill>
                  <a:srgbClr val="376092"/>
                </a:solidFill>
                <a:latin typeface="Avenir Book"/>
                <a:cs typeface="Avenir Boo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683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00200"/>
            <a:ext cx="748153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800" dirty="0" smtClean="0">
                <a:latin typeface="Avenir Book"/>
                <a:cs typeface="Avenir Book"/>
              </a:rPr>
              <a:t>Crank it out (look at long-term results)</a:t>
            </a:r>
          </a:p>
          <a:p>
            <a:endParaRPr lang="en-US" sz="2800" dirty="0" smtClean="0">
              <a:latin typeface="Avenir Book"/>
              <a:cs typeface="Avenir Book"/>
            </a:endParaRPr>
          </a:p>
          <a:p>
            <a:pPr marL="457200" indent="-457200">
              <a:buFontTx/>
              <a:buAutoNum type="arabicParenR"/>
            </a:pPr>
            <a:r>
              <a:rPr lang="en-US" sz="2800" dirty="0">
                <a:latin typeface="Avenir Book"/>
                <a:cs typeface="Avenir Book"/>
              </a:rPr>
              <a:t>Eigenvectors and </a:t>
            </a:r>
            <a:r>
              <a:rPr lang="en-US" sz="2800" dirty="0" smtClean="0">
                <a:latin typeface="Avenir Book"/>
                <a:cs typeface="Avenir Book"/>
              </a:rPr>
              <a:t>eigenvalues</a:t>
            </a:r>
          </a:p>
          <a:p>
            <a:pPr marL="457200" indent="-457200">
              <a:buFontTx/>
              <a:buAutoNum type="arabicParenR"/>
            </a:pPr>
            <a:endParaRPr lang="en-US" sz="2800" dirty="0" smtClean="0">
              <a:latin typeface="Avenir Book"/>
              <a:cs typeface="Avenir Book"/>
            </a:endParaRPr>
          </a:p>
          <a:p>
            <a:pPr marL="914400" lvl="1" indent="-457200">
              <a:buFontTx/>
              <a:buAutoNum type="arabicParenR"/>
            </a:pPr>
            <a:r>
              <a:rPr lang="en-US" sz="2800" dirty="0" smtClean="0">
                <a:latin typeface="Avenir Book"/>
                <a:cs typeface="Avenir Book"/>
              </a:rPr>
              <a:t>Dominant eigenvalue gives 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λ</a:t>
            </a:r>
            <a:endParaRPr lang="en-US" sz="2800" dirty="0" smtClean="0">
              <a:latin typeface="Symbol" charset="2"/>
              <a:cs typeface="Symbol" charset="2"/>
            </a:endParaRPr>
          </a:p>
          <a:p>
            <a:pPr marL="914400" lvl="1" indent="-457200">
              <a:buFontTx/>
              <a:buAutoNum type="arabicParenR"/>
            </a:pPr>
            <a:endParaRPr lang="en-US" sz="2800" dirty="0" smtClean="0">
              <a:latin typeface="Avenir Book"/>
              <a:cs typeface="Avenir Book"/>
            </a:endParaRPr>
          </a:p>
          <a:p>
            <a:pPr marL="914400" lvl="1" indent="-457200">
              <a:buFontTx/>
              <a:buAutoNum type="arabicParenR"/>
            </a:pPr>
            <a:r>
              <a:rPr lang="en-US" sz="2800" dirty="0" smtClean="0">
                <a:latin typeface="Avenir Book"/>
                <a:cs typeface="Avenir Book"/>
              </a:rPr>
              <a:t>Left eigenvector gives </a:t>
            </a:r>
            <a:r>
              <a:rPr lang="en-US" sz="2800" b="1" dirty="0" smtClean="0">
                <a:latin typeface="Avenir Book"/>
                <a:cs typeface="Avenir Book"/>
              </a:rPr>
              <a:t>v</a:t>
            </a:r>
            <a:r>
              <a:rPr lang="en-US" sz="2800" dirty="0" smtClean="0">
                <a:latin typeface="Avenir Book"/>
                <a:cs typeface="Avenir Book"/>
              </a:rPr>
              <a:t>(x</a:t>
            </a:r>
            <a:r>
              <a:rPr lang="en-US" sz="2800" dirty="0" smtClean="0">
                <a:latin typeface="Avenir Book"/>
                <a:cs typeface="Avenir Book"/>
              </a:rPr>
              <a:t>), </a:t>
            </a:r>
            <a:r>
              <a:rPr lang="en-US" sz="2800" dirty="0" smtClean="0">
                <a:latin typeface="Avenir Book"/>
                <a:cs typeface="Avenir Book"/>
              </a:rPr>
              <a:t>Repro. Value</a:t>
            </a:r>
          </a:p>
          <a:p>
            <a:pPr marL="914400" lvl="1" indent="-457200">
              <a:buFontTx/>
              <a:buAutoNum type="arabicParenR"/>
            </a:pPr>
            <a:endParaRPr lang="en-US" sz="2800" dirty="0" smtClean="0">
              <a:latin typeface="Avenir Book"/>
              <a:cs typeface="Avenir Book"/>
            </a:endParaRPr>
          </a:p>
          <a:p>
            <a:pPr marL="914400" lvl="1" indent="-457200">
              <a:buFontTx/>
              <a:buAutoNum type="arabicParenR"/>
            </a:pPr>
            <a:r>
              <a:rPr lang="en-US" sz="2800" dirty="0" smtClean="0">
                <a:latin typeface="Avenir Book"/>
                <a:cs typeface="Avenir Book"/>
              </a:rPr>
              <a:t>Right eigenvector gives </a:t>
            </a:r>
            <a:r>
              <a:rPr lang="en-US" sz="2800" b="1" dirty="0" smtClean="0">
                <a:latin typeface="Avenir Book"/>
                <a:cs typeface="Avenir Book"/>
              </a:rPr>
              <a:t>w</a:t>
            </a:r>
            <a:r>
              <a:rPr lang="en-US" sz="2800" dirty="0" smtClean="0">
                <a:latin typeface="Avenir Book"/>
                <a:cs typeface="Avenir Book"/>
              </a:rPr>
              <a:t>(x), </a:t>
            </a:r>
            <a:r>
              <a:rPr lang="en-US" sz="2800" dirty="0" smtClean="0">
                <a:latin typeface="Avenir Book"/>
                <a:cs typeface="Avenir Book"/>
              </a:rPr>
              <a:t>SAD</a:t>
            </a:r>
            <a:endParaRPr lang="en-US" sz="2800" dirty="0">
              <a:latin typeface="Avenir Book"/>
              <a:cs typeface="Avenir Book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24306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Methods:</a:t>
            </a:r>
            <a:endParaRPr lang="en-US" sz="4000" b="1" dirty="0">
              <a:solidFill>
                <a:srgbClr val="376092"/>
              </a:solidFill>
              <a:latin typeface="Avenir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venir Book"/>
                <a:cs typeface="Avenir Book"/>
              </a:rPr>
              <a:t>See Caswell 2001</a:t>
            </a:r>
            <a:endParaRPr lang="en-US" sz="1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0799808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457200" y="1228024"/>
            <a:ext cx="8686800" cy="570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venir Book"/>
              </a:rPr>
              <a:t>Non-age based approaches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venir Book"/>
              </a:rPr>
              <a:t>Density dependence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venir Book"/>
              </a:rPr>
              <a:t>Other forms of non-constant </a:t>
            </a:r>
            <a:r>
              <a:rPr lang="en-US" sz="3200" b="1" dirty="0" smtClean="0">
                <a:latin typeface="+mn-lt"/>
              </a:rPr>
              <a:t>A</a:t>
            </a:r>
            <a:endParaRPr lang="en-US" sz="32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venir Book"/>
              </a:rPr>
              <a:t>How you obtain fecundity and survival data (and use it to get </a:t>
            </a:r>
            <a:r>
              <a:rPr lang="en-US" sz="3200" b="1" dirty="0">
                <a:latin typeface="+mn-lt"/>
              </a:rPr>
              <a:t>A</a:t>
            </a:r>
            <a:r>
              <a:rPr lang="en-US" sz="3200" dirty="0" smtClean="0">
                <a:latin typeface="Avenir Book"/>
              </a:rPr>
              <a:t>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venir Book"/>
              </a:rPr>
              <a:t>Issues related to timing of the projection vs. birth pulses</a:t>
            </a:r>
            <a:endParaRPr lang="en-US" sz="3200" dirty="0">
              <a:latin typeface="Avenir Book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venir Book"/>
              </a:rPr>
              <a:t>Sensitivities and </a:t>
            </a:r>
            <a:r>
              <a:rPr lang="en-US" sz="3200" dirty="0" err="1" smtClean="0">
                <a:latin typeface="Avenir Book"/>
              </a:rPr>
              <a:t>elasticities</a:t>
            </a:r>
            <a:endParaRPr lang="en-US" sz="3200" dirty="0" smtClean="0">
              <a:latin typeface="Avenir Book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venir Book"/>
              </a:rPr>
              <a:t>Linear algebra (how to obtain eigenvectors)</a:t>
            </a:r>
            <a:endParaRPr lang="en-US" sz="3200" dirty="0" smtClean="0">
              <a:latin typeface="Avenir Book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3200" dirty="0">
              <a:latin typeface="Avenir Book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50808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Issues we've ignored:</a:t>
            </a:r>
            <a:endParaRPr lang="en-US" sz="4000" b="1" dirty="0">
              <a:solidFill>
                <a:srgbClr val="376092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5755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426484" y="1676400"/>
            <a:ext cx="304120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smtClean="0">
                <a:latin typeface="Avenir Book"/>
              </a:rPr>
              <a:t>Age-structured:</a:t>
            </a:r>
            <a:endParaRPr lang="en-US" sz="3200" dirty="0">
              <a:latin typeface="Avenir Book"/>
            </a:endParaRPr>
          </a:p>
        </p:txBody>
      </p:sp>
      <p:sp>
        <p:nvSpPr>
          <p:cNvPr id="106542" name="Text Box 46"/>
          <p:cNvSpPr txBox="1">
            <a:spLocks noChangeArrowheads="1"/>
          </p:cNvSpPr>
          <p:nvPr/>
        </p:nvSpPr>
        <p:spPr bwMode="auto">
          <a:xfrm>
            <a:off x="417954" y="3962400"/>
            <a:ext cx="333707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smtClean="0">
                <a:latin typeface="Avenir Book"/>
              </a:rPr>
              <a:t>Stage-structured:</a:t>
            </a:r>
            <a:endParaRPr lang="en-US" sz="3200" dirty="0">
              <a:latin typeface="Avenir Book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2362200"/>
            <a:ext cx="8801100" cy="1295400"/>
            <a:chOff x="381000" y="2590800"/>
            <a:chExt cx="8801100" cy="1295400"/>
          </a:xfrm>
        </p:grpSpPr>
        <p:grpSp>
          <p:nvGrpSpPr>
            <p:cNvPr id="2" name="Group 20"/>
            <p:cNvGrpSpPr>
              <a:grpSpLocks/>
            </p:cNvGrpSpPr>
            <p:nvPr/>
          </p:nvGrpSpPr>
          <p:grpSpPr bwMode="auto">
            <a:xfrm>
              <a:off x="2794000" y="2590800"/>
              <a:ext cx="1330325" cy="1295400"/>
              <a:chOff x="1758" y="2400"/>
              <a:chExt cx="838" cy="816"/>
            </a:xfrm>
          </p:grpSpPr>
          <p:sp>
            <p:nvSpPr>
              <p:cNvPr id="24596" name="Oval 12"/>
              <p:cNvSpPr>
                <a:spLocks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Text Box 13"/>
              <p:cNvSpPr txBox="1">
                <a:spLocks noChangeArrowheads="1"/>
              </p:cNvSpPr>
              <p:nvPr/>
            </p:nvSpPr>
            <p:spPr bwMode="auto">
              <a:xfrm>
                <a:off x="1758" y="2670"/>
                <a:ext cx="83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dirty="0">
                    <a:latin typeface="Avenir Book"/>
                  </a:rPr>
                  <a:t>Age 1</a:t>
                </a:r>
              </a:p>
            </p:txBody>
          </p:sp>
        </p:grp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5207000" y="2590800"/>
              <a:ext cx="1330325" cy="1295400"/>
              <a:chOff x="1758" y="2400"/>
              <a:chExt cx="838" cy="816"/>
            </a:xfrm>
          </p:grpSpPr>
          <p:sp>
            <p:nvSpPr>
              <p:cNvPr id="24594" name="Oval 22"/>
              <p:cNvSpPr>
                <a:spLocks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Text Box 23"/>
              <p:cNvSpPr txBox="1">
                <a:spLocks noChangeArrowheads="1"/>
              </p:cNvSpPr>
              <p:nvPr/>
            </p:nvSpPr>
            <p:spPr bwMode="auto">
              <a:xfrm>
                <a:off x="1758" y="2670"/>
                <a:ext cx="83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dirty="0">
                    <a:latin typeface="Avenir Book"/>
                  </a:rPr>
                  <a:t>Age 2</a:t>
                </a:r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381000" y="2590800"/>
              <a:ext cx="1330325" cy="1295400"/>
              <a:chOff x="1758" y="2400"/>
              <a:chExt cx="838" cy="816"/>
            </a:xfrm>
          </p:grpSpPr>
          <p:sp>
            <p:nvSpPr>
              <p:cNvPr id="24592" name="Oval 25"/>
              <p:cNvSpPr>
                <a:spLocks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Text Box 26"/>
              <p:cNvSpPr txBox="1">
                <a:spLocks noChangeArrowheads="1"/>
              </p:cNvSpPr>
              <p:nvPr/>
            </p:nvSpPr>
            <p:spPr bwMode="auto">
              <a:xfrm>
                <a:off x="1758" y="2670"/>
                <a:ext cx="83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dirty="0">
                    <a:latin typeface="Avenir Book"/>
                  </a:rPr>
                  <a:t>Age 0</a:t>
                </a:r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7620000" y="2590800"/>
              <a:ext cx="1330325" cy="1295400"/>
              <a:chOff x="1758" y="2400"/>
              <a:chExt cx="838" cy="816"/>
            </a:xfrm>
          </p:grpSpPr>
          <p:sp>
            <p:nvSpPr>
              <p:cNvPr id="24590" name="Oval 31"/>
              <p:cNvSpPr>
                <a:spLocks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Text Box 32"/>
              <p:cNvSpPr txBox="1">
                <a:spLocks noChangeArrowheads="1"/>
              </p:cNvSpPr>
              <p:nvPr/>
            </p:nvSpPr>
            <p:spPr bwMode="auto">
              <a:xfrm>
                <a:off x="1758" y="2670"/>
                <a:ext cx="83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dirty="0">
                    <a:latin typeface="Avenir Book"/>
                  </a:rPr>
                  <a:t>Age 3</a:t>
                </a:r>
              </a:p>
            </p:txBody>
          </p:sp>
        </p:grpSp>
        <p:sp>
          <p:nvSpPr>
            <p:cNvPr id="106529" name="Line 33"/>
            <p:cNvSpPr>
              <a:spLocks noChangeShapeType="1"/>
            </p:cNvSpPr>
            <p:nvPr/>
          </p:nvSpPr>
          <p:spPr bwMode="auto">
            <a:xfrm>
              <a:off x="1733550" y="3209925"/>
              <a:ext cx="10668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30" name="Line 34"/>
            <p:cNvSpPr>
              <a:spLocks noChangeShapeType="1"/>
            </p:cNvSpPr>
            <p:nvPr/>
          </p:nvSpPr>
          <p:spPr bwMode="auto">
            <a:xfrm>
              <a:off x="4133850" y="3209925"/>
              <a:ext cx="10668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31" name="Line 35"/>
            <p:cNvSpPr>
              <a:spLocks noChangeShapeType="1"/>
            </p:cNvSpPr>
            <p:nvPr/>
          </p:nvSpPr>
          <p:spPr bwMode="auto">
            <a:xfrm>
              <a:off x="6553200" y="3209925"/>
              <a:ext cx="10668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43" name="Line 47"/>
            <p:cNvSpPr>
              <a:spLocks noChangeShapeType="1"/>
            </p:cNvSpPr>
            <p:nvPr/>
          </p:nvSpPr>
          <p:spPr bwMode="auto">
            <a:xfrm flipV="1">
              <a:off x="8991600" y="3200400"/>
              <a:ext cx="190500" cy="95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2717800" y="4724400"/>
            <a:ext cx="1330325" cy="1295400"/>
            <a:chOff x="1758" y="2400"/>
            <a:chExt cx="838" cy="816"/>
          </a:xfrm>
        </p:grpSpPr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Avenir Book"/>
                </a:rPr>
                <a:t>Stage 2</a:t>
              </a:r>
              <a:endParaRPr lang="en-US" sz="2000" dirty="0">
                <a:latin typeface="Avenir Book"/>
              </a:endParaRPr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5130800" y="4724400"/>
            <a:ext cx="1330325" cy="1295400"/>
            <a:chOff x="1758" y="2400"/>
            <a:chExt cx="838" cy="816"/>
          </a:xfrm>
        </p:grpSpPr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Avenir Book"/>
                </a:rPr>
                <a:t>Stage 3</a:t>
              </a:r>
              <a:endParaRPr lang="en-US" sz="2000" dirty="0">
                <a:latin typeface="Avenir Book"/>
              </a:endParaRPr>
            </a:p>
          </p:txBody>
        </p:sp>
      </p:grp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04800" y="4724400"/>
            <a:ext cx="1330325" cy="1295400"/>
            <a:chOff x="1758" y="2400"/>
            <a:chExt cx="838" cy="816"/>
          </a:xfrm>
        </p:grpSpPr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Avenir Book"/>
                </a:rPr>
                <a:t>Stage 1</a:t>
              </a:r>
              <a:endParaRPr lang="en-US" sz="2000" dirty="0">
                <a:latin typeface="Avenir Book"/>
              </a:endParaRP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543800" y="4724400"/>
            <a:ext cx="1330325" cy="1295400"/>
            <a:chOff x="1758" y="2400"/>
            <a:chExt cx="838" cy="816"/>
          </a:xfrm>
        </p:grpSpPr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Avenir Book"/>
                </a:rPr>
                <a:t>Stage 4</a:t>
              </a:r>
              <a:endParaRPr lang="en-US" sz="2000" dirty="0">
                <a:latin typeface="Avenir Book"/>
              </a:endParaRPr>
            </a:p>
          </p:txBody>
        </p:sp>
      </p:grp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1657350" y="53435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4057650" y="53435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6477000" y="53435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47"/>
          <p:cNvSpPr>
            <a:spLocks noChangeShapeType="1"/>
          </p:cNvSpPr>
          <p:nvPr/>
        </p:nvSpPr>
        <p:spPr bwMode="auto">
          <a:xfrm flipV="1">
            <a:off x="8915400" y="5334000"/>
            <a:ext cx="190500" cy="9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417954" y="6197025"/>
            <a:ext cx="555630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smtClean="0">
                <a:latin typeface="Avenir Book"/>
              </a:rPr>
              <a:t>How will these models differ?</a:t>
            </a:r>
            <a:endParaRPr lang="en-US" sz="3200" dirty="0">
              <a:latin typeface="Avenir Book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0" y="0"/>
            <a:ext cx="34598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Generalizing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376092"/>
                </a:solidFill>
                <a:latin typeface="Avenir Book"/>
              </a:rPr>
              <a:t>t</a:t>
            </a: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he approach:</a:t>
            </a:r>
            <a:endParaRPr lang="en-US" sz="4000" b="1" dirty="0">
              <a:solidFill>
                <a:srgbClr val="376092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93685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542" grpId="0"/>
      <p:bldP spid="34" grpId="0" animBg="1"/>
      <p:bldP spid="35" grpId="0" animBg="1"/>
      <p:bldP spid="36" grpId="0" animBg="1"/>
      <p:bldP spid="37" grpId="0" animBg="1"/>
      <p:bldP spid="3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426484" y="381000"/>
            <a:ext cx="304120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smtClean="0">
                <a:latin typeface="Avenir Book"/>
              </a:rPr>
              <a:t>Age-structured:</a:t>
            </a:r>
            <a:endParaRPr lang="en-US" sz="3200" dirty="0">
              <a:latin typeface="Avenir Book"/>
            </a:endParaRPr>
          </a:p>
        </p:txBody>
      </p:sp>
      <p:sp>
        <p:nvSpPr>
          <p:cNvPr id="106542" name="Text Box 46"/>
          <p:cNvSpPr txBox="1">
            <a:spLocks noChangeArrowheads="1"/>
          </p:cNvSpPr>
          <p:nvPr/>
        </p:nvSpPr>
        <p:spPr bwMode="auto">
          <a:xfrm>
            <a:off x="381000" y="3682425"/>
            <a:ext cx="333707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smtClean="0">
                <a:latin typeface="Avenir Book"/>
              </a:rPr>
              <a:t>Stage-structured:</a:t>
            </a:r>
            <a:endParaRPr lang="en-US" sz="3200" dirty="0">
              <a:latin typeface="Avenir Book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1905000"/>
            <a:ext cx="8801100" cy="1295400"/>
            <a:chOff x="381000" y="2590800"/>
            <a:chExt cx="8801100" cy="1295400"/>
          </a:xfrm>
        </p:grpSpPr>
        <p:grpSp>
          <p:nvGrpSpPr>
            <p:cNvPr id="2" name="Group 20"/>
            <p:cNvGrpSpPr>
              <a:grpSpLocks/>
            </p:cNvGrpSpPr>
            <p:nvPr/>
          </p:nvGrpSpPr>
          <p:grpSpPr bwMode="auto">
            <a:xfrm>
              <a:off x="2794000" y="2590800"/>
              <a:ext cx="1330325" cy="1295400"/>
              <a:chOff x="1758" y="2400"/>
              <a:chExt cx="838" cy="816"/>
            </a:xfrm>
          </p:grpSpPr>
          <p:sp>
            <p:nvSpPr>
              <p:cNvPr id="24596" name="Oval 12"/>
              <p:cNvSpPr>
                <a:spLocks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Text Box 13"/>
              <p:cNvSpPr txBox="1">
                <a:spLocks noChangeArrowheads="1"/>
              </p:cNvSpPr>
              <p:nvPr/>
            </p:nvSpPr>
            <p:spPr bwMode="auto">
              <a:xfrm>
                <a:off x="1758" y="2670"/>
                <a:ext cx="83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dirty="0">
                    <a:latin typeface="Avenir Book"/>
                  </a:rPr>
                  <a:t>Age 1</a:t>
                </a:r>
              </a:p>
            </p:txBody>
          </p:sp>
        </p:grp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5207000" y="2590800"/>
              <a:ext cx="1330325" cy="1295400"/>
              <a:chOff x="1758" y="2400"/>
              <a:chExt cx="838" cy="816"/>
            </a:xfrm>
          </p:grpSpPr>
          <p:sp>
            <p:nvSpPr>
              <p:cNvPr id="24594" name="Oval 22"/>
              <p:cNvSpPr>
                <a:spLocks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Text Box 23"/>
              <p:cNvSpPr txBox="1">
                <a:spLocks noChangeArrowheads="1"/>
              </p:cNvSpPr>
              <p:nvPr/>
            </p:nvSpPr>
            <p:spPr bwMode="auto">
              <a:xfrm>
                <a:off x="1758" y="2670"/>
                <a:ext cx="83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dirty="0">
                    <a:latin typeface="Avenir Book"/>
                  </a:rPr>
                  <a:t>Age 2</a:t>
                </a:r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381000" y="2590800"/>
              <a:ext cx="1330325" cy="1295400"/>
              <a:chOff x="1758" y="2400"/>
              <a:chExt cx="838" cy="816"/>
            </a:xfrm>
          </p:grpSpPr>
          <p:sp>
            <p:nvSpPr>
              <p:cNvPr id="24592" name="Oval 25"/>
              <p:cNvSpPr>
                <a:spLocks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Text Box 26"/>
              <p:cNvSpPr txBox="1">
                <a:spLocks noChangeArrowheads="1"/>
              </p:cNvSpPr>
              <p:nvPr/>
            </p:nvSpPr>
            <p:spPr bwMode="auto">
              <a:xfrm>
                <a:off x="1758" y="2670"/>
                <a:ext cx="83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dirty="0">
                    <a:latin typeface="Avenir Book"/>
                  </a:rPr>
                  <a:t>Age 0</a:t>
                </a:r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7620000" y="2590800"/>
              <a:ext cx="1330325" cy="1295400"/>
              <a:chOff x="1758" y="2400"/>
              <a:chExt cx="838" cy="816"/>
            </a:xfrm>
          </p:grpSpPr>
          <p:sp>
            <p:nvSpPr>
              <p:cNvPr id="24590" name="Oval 31"/>
              <p:cNvSpPr>
                <a:spLocks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Text Box 32"/>
              <p:cNvSpPr txBox="1">
                <a:spLocks noChangeArrowheads="1"/>
              </p:cNvSpPr>
              <p:nvPr/>
            </p:nvSpPr>
            <p:spPr bwMode="auto">
              <a:xfrm>
                <a:off x="1758" y="2670"/>
                <a:ext cx="83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dirty="0">
                    <a:latin typeface="Avenir Book"/>
                  </a:rPr>
                  <a:t>Age 3</a:t>
                </a:r>
              </a:p>
            </p:txBody>
          </p:sp>
        </p:grpSp>
        <p:sp>
          <p:nvSpPr>
            <p:cNvPr id="106529" name="Line 33"/>
            <p:cNvSpPr>
              <a:spLocks noChangeShapeType="1"/>
            </p:cNvSpPr>
            <p:nvPr/>
          </p:nvSpPr>
          <p:spPr bwMode="auto">
            <a:xfrm>
              <a:off x="1733550" y="3209925"/>
              <a:ext cx="10668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30" name="Line 34"/>
            <p:cNvSpPr>
              <a:spLocks noChangeShapeType="1"/>
            </p:cNvSpPr>
            <p:nvPr/>
          </p:nvSpPr>
          <p:spPr bwMode="auto">
            <a:xfrm>
              <a:off x="4133850" y="3209925"/>
              <a:ext cx="10668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31" name="Line 35"/>
            <p:cNvSpPr>
              <a:spLocks noChangeShapeType="1"/>
            </p:cNvSpPr>
            <p:nvPr/>
          </p:nvSpPr>
          <p:spPr bwMode="auto">
            <a:xfrm>
              <a:off x="6553200" y="3209925"/>
              <a:ext cx="10668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43" name="Line 47"/>
            <p:cNvSpPr>
              <a:spLocks noChangeShapeType="1"/>
            </p:cNvSpPr>
            <p:nvPr/>
          </p:nvSpPr>
          <p:spPr bwMode="auto">
            <a:xfrm flipV="1">
              <a:off x="8991600" y="3200400"/>
              <a:ext cx="190500" cy="95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2717800" y="4724400"/>
            <a:ext cx="1330325" cy="1295400"/>
            <a:chOff x="1758" y="2400"/>
            <a:chExt cx="838" cy="816"/>
          </a:xfrm>
        </p:grpSpPr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Avenir Book"/>
                </a:rPr>
                <a:t>Stage 2</a:t>
              </a:r>
              <a:endParaRPr lang="en-US" sz="2000" dirty="0">
                <a:latin typeface="Avenir Book"/>
              </a:endParaRPr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5130800" y="4724400"/>
            <a:ext cx="1330325" cy="1295400"/>
            <a:chOff x="1758" y="2400"/>
            <a:chExt cx="838" cy="816"/>
          </a:xfrm>
        </p:grpSpPr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Avenir Book"/>
                </a:rPr>
                <a:t>Stage 3</a:t>
              </a:r>
              <a:endParaRPr lang="en-US" sz="2000" dirty="0">
                <a:latin typeface="Avenir Book"/>
              </a:endParaRPr>
            </a:p>
          </p:txBody>
        </p:sp>
      </p:grp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04800" y="4724400"/>
            <a:ext cx="1330325" cy="1295400"/>
            <a:chOff x="1758" y="2400"/>
            <a:chExt cx="838" cy="816"/>
          </a:xfrm>
        </p:grpSpPr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Avenir Book"/>
                </a:rPr>
                <a:t>Stage 1</a:t>
              </a:r>
              <a:endParaRPr lang="en-US" sz="2000" dirty="0">
                <a:latin typeface="Avenir Book"/>
              </a:endParaRP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543800" y="4724400"/>
            <a:ext cx="1330325" cy="1295400"/>
            <a:chOff x="1758" y="2400"/>
            <a:chExt cx="838" cy="816"/>
          </a:xfrm>
        </p:grpSpPr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Avenir Book"/>
                </a:rPr>
                <a:t>Stage 4</a:t>
              </a:r>
              <a:endParaRPr lang="en-US" sz="2000" dirty="0">
                <a:latin typeface="Avenir Book"/>
              </a:endParaRPr>
            </a:p>
          </p:txBody>
        </p:sp>
      </p:grp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1657350" y="53435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4057650" y="53435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6477000" y="53435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47"/>
          <p:cNvSpPr>
            <a:spLocks noChangeShapeType="1"/>
          </p:cNvSpPr>
          <p:nvPr/>
        </p:nvSpPr>
        <p:spPr bwMode="auto">
          <a:xfrm flipV="1">
            <a:off x="8915400" y="5334000"/>
            <a:ext cx="190500" cy="9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Arc 48"/>
          <p:cNvSpPr>
            <a:spLocks noChangeAspect="1"/>
          </p:cNvSpPr>
          <p:nvPr/>
        </p:nvSpPr>
        <p:spPr bwMode="auto">
          <a:xfrm rot="13419178">
            <a:off x="676422" y="5856900"/>
            <a:ext cx="685800" cy="685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0855 w 43200"/>
              <a:gd name="T1" fmla="*/ 43187 h 43187"/>
              <a:gd name="T2" fmla="*/ 43200 w 43200"/>
              <a:gd name="T3" fmla="*/ 21600 h 43187"/>
              <a:gd name="T4" fmla="*/ 21600 w 43200"/>
              <a:gd name="T5" fmla="*/ 21600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187" stroke="0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rc 48"/>
          <p:cNvSpPr>
            <a:spLocks noChangeAspect="1"/>
          </p:cNvSpPr>
          <p:nvPr/>
        </p:nvSpPr>
        <p:spPr bwMode="auto">
          <a:xfrm rot="13419178">
            <a:off x="3095634" y="5856900"/>
            <a:ext cx="685800" cy="685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0855 w 43200"/>
              <a:gd name="T1" fmla="*/ 43187 h 43187"/>
              <a:gd name="T2" fmla="*/ 43200 w 43200"/>
              <a:gd name="T3" fmla="*/ 21600 h 43187"/>
              <a:gd name="T4" fmla="*/ 21600 w 43200"/>
              <a:gd name="T5" fmla="*/ 21600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187" stroke="0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rc 48"/>
          <p:cNvSpPr>
            <a:spLocks noChangeAspect="1"/>
          </p:cNvSpPr>
          <p:nvPr/>
        </p:nvSpPr>
        <p:spPr bwMode="auto">
          <a:xfrm rot="13419178">
            <a:off x="5514846" y="5856900"/>
            <a:ext cx="685800" cy="685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0855 w 43200"/>
              <a:gd name="T1" fmla="*/ 43187 h 43187"/>
              <a:gd name="T2" fmla="*/ 43200 w 43200"/>
              <a:gd name="T3" fmla="*/ 21600 h 43187"/>
              <a:gd name="T4" fmla="*/ 21600 w 43200"/>
              <a:gd name="T5" fmla="*/ 21600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187" stroke="0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rc 48"/>
          <p:cNvSpPr>
            <a:spLocks noChangeAspect="1"/>
          </p:cNvSpPr>
          <p:nvPr/>
        </p:nvSpPr>
        <p:spPr bwMode="auto">
          <a:xfrm rot="13419178">
            <a:off x="7934059" y="5856900"/>
            <a:ext cx="685800" cy="685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0855 w 43200"/>
              <a:gd name="T1" fmla="*/ 43187 h 43187"/>
              <a:gd name="T2" fmla="*/ 43200 w 43200"/>
              <a:gd name="T3" fmla="*/ 21600 h 43187"/>
              <a:gd name="T4" fmla="*/ 21600 w 43200"/>
              <a:gd name="T5" fmla="*/ 21600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187" stroke="0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33"/>
          <p:cNvSpPr>
            <a:spLocks noChangeAspect="1"/>
          </p:cNvSpPr>
          <p:nvPr/>
        </p:nvSpPr>
        <p:spPr bwMode="auto">
          <a:xfrm>
            <a:off x="1242599" y="4171122"/>
            <a:ext cx="4310062" cy="617538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33"/>
          <p:cNvSpPr>
            <a:spLocks noChangeAspect="1"/>
          </p:cNvSpPr>
          <p:nvPr/>
        </p:nvSpPr>
        <p:spPr bwMode="auto">
          <a:xfrm>
            <a:off x="1169505" y="1351722"/>
            <a:ext cx="4310062" cy="617538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33"/>
          <p:cNvSpPr>
            <a:spLocks noChangeAspect="1"/>
          </p:cNvSpPr>
          <p:nvPr/>
        </p:nvSpPr>
        <p:spPr bwMode="auto">
          <a:xfrm>
            <a:off x="1209261" y="1371600"/>
            <a:ext cx="6638924" cy="617538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33"/>
          <p:cNvSpPr>
            <a:spLocks noChangeAspect="1"/>
          </p:cNvSpPr>
          <p:nvPr/>
        </p:nvSpPr>
        <p:spPr bwMode="auto">
          <a:xfrm>
            <a:off x="1295400" y="4183062"/>
            <a:ext cx="6638924" cy="617538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rc 6"/>
          <p:cNvSpPr>
            <a:spLocks noChangeAspect="1"/>
          </p:cNvSpPr>
          <p:nvPr/>
        </p:nvSpPr>
        <p:spPr>
          <a:xfrm rot="2725327" flipV="1">
            <a:off x="561311" y="822244"/>
            <a:ext cx="5695326" cy="6015591"/>
          </a:xfrm>
          <a:prstGeom prst="arc">
            <a:avLst/>
          </a:prstGeom>
          <a:ln w="285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>
            <a:spLocks noChangeAspect="1"/>
          </p:cNvSpPr>
          <p:nvPr/>
        </p:nvSpPr>
        <p:spPr>
          <a:xfrm rot="13566565" flipV="1">
            <a:off x="2881238" y="3884169"/>
            <a:ext cx="5695326" cy="6015591"/>
          </a:xfrm>
          <a:prstGeom prst="arc">
            <a:avLst/>
          </a:prstGeom>
          <a:ln w="285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4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7" grpId="0" animBg="1"/>
      <p:bldP spid="5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426484" y="381000"/>
            <a:ext cx="1383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smtClean="0">
                <a:latin typeface="Avenir Book"/>
              </a:rPr>
              <a:t>To do:</a:t>
            </a:r>
            <a:endParaRPr lang="en-US" sz="3200" dirty="0">
              <a:latin typeface="Avenir Book"/>
            </a:endParaRPr>
          </a:p>
        </p:txBody>
      </p:sp>
      <p:sp>
        <p:nvSpPr>
          <p:cNvPr id="106542" name="Text Box 46"/>
          <p:cNvSpPr txBox="1">
            <a:spLocks noChangeArrowheads="1"/>
          </p:cNvSpPr>
          <p:nvPr/>
        </p:nvSpPr>
        <p:spPr bwMode="auto">
          <a:xfrm>
            <a:off x="457200" y="1600200"/>
            <a:ext cx="79248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/>
            <a:r>
              <a:rPr lang="en-US" sz="3200" dirty="0" smtClean="0">
                <a:latin typeface="Avenir Book"/>
              </a:rPr>
              <a:t>Go back through the previous results for age-structure and think about how they will change for stage-structured populations.</a:t>
            </a:r>
          </a:p>
          <a:p>
            <a:pPr marL="0" indent="0" eaLnBrk="1" hangingPunct="1"/>
            <a:endParaRPr lang="en-US" sz="3200" dirty="0">
              <a:latin typeface="Avenir Book"/>
            </a:endParaRPr>
          </a:p>
          <a:p>
            <a:pPr marL="0" indent="0" eaLnBrk="1" hangingPunct="1"/>
            <a:r>
              <a:rPr lang="en-US" sz="3200" dirty="0" smtClean="0">
                <a:latin typeface="Avenir Book"/>
              </a:rPr>
              <a:t>Read Vonesh and de la Cruz (carefully and deeply) for discussion next time.</a:t>
            </a:r>
          </a:p>
          <a:p>
            <a:pPr marL="0" indent="0" eaLnBrk="1" hangingPunct="1"/>
            <a:endParaRPr lang="en-US" sz="3200" dirty="0">
              <a:latin typeface="Avenir Book"/>
            </a:endParaRPr>
          </a:p>
          <a:p>
            <a:pPr marL="0" indent="0" eaLnBrk="1" hangingPunct="1"/>
            <a:r>
              <a:rPr lang="en-US" sz="3200" dirty="0" smtClean="0">
                <a:latin typeface="Avenir Book"/>
              </a:rPr>
              <a:t>We'll also go into more detail about the analysis of these types of models.</a:t>
            </a:r>
            <a:endParaRPr lang="en-US" sz="3200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6478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586163" y="1828800"/>
            <a:ext cx="333009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More transitions?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630" y="0"/>
            <a:ext cx="24078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Life Cycle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Diagram:</a:t>
            </a:r>
            <a:endParaRPr lang="en-US" sz="4000" dirty="0">
              <a:solidFill>
                <a:srgbClr val="376092"/>
              </a:solidFill>
              <a:latin typeface="Avenir Book"/>
            </a:endParaRPr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2794000" y="4038600"/>
            <a:ext cx="1330325" cy="1295400"/>
            <a:chOff x="1758" y="2400"/>
            <a:chExt cx="838" cy="816"/>
          </a:xfrm>
        </p:grpSpPr>
        <p:sp>
          <p:nvSpPr>
            <p:cNvPr id="25627" name="Oval 6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Text Box 7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Age 1</a:t>
              </a:r>
            </a:p>
          </p:txBody>
        </p:sp>
      </p:grpSp>
      <p:grpSp>
        <p:nvGrpSpPr>
          <p:cNvPr id="25606" name="Group 8"/>
          <p:cNvGrpSpPr>
            <a:grpSpLocks/>
          </p:cNvGrpSpPr>
          <p:nvPr/>
        </p:nvGrpSpPr>
        <p:grpSpPr bwMode="auto">
          <a:xfrm>
            <a:off x="5207000" y="4038600"/>
            <a:ext cx="1330325" cy="1295400"/>
            <a:chOff x="1758" y="2400"/>
            <a:chExt cx="838" cy="816"/>
          </a:xfrm>
        </p:grpSpPr>
        <p:sp>
          <p:nvSpPr>
            <p:cNvPr id="25625" name="Oval 9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Text Box 10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Age 2</a:t>
              </a:r>
            </a:p>
          </p:txBody>
        </p:sp>
      </p:grpSp>
      <p:grpSp>
        <p:nvGrpSpPr>
          <p:cNvPr id="25607" name="Group 11"/>
          <p:cNvGrpSpPr>
            <a:grpSpLocks/>
          </p:cNvGrpSpPr>
          <p:nvPr/>
        </p:nvGrpSpPr>
        <p:grpSpPr bwMode="auto">
          <a:xfrm>
            <a:off x="381000" y="4038600"/>
            <a:ext cx="1330325" cy="1295400"/>
            <a:chOff x="1758" y="2400"/>
            <a:chExt cx="838" cy="816"/>
          </a:xfrm>
        </p:grpSpPr>
        <p:sp>
          <p:nvSpPr>
            <p:cNvPr id="25623" name="Oval 12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Text Box 13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Age 0</a:t>
              </a:r>
            </a:p>
          </p:txBody>
        </p:sp>
      </p:grpSp>
      <p:grpSp>
        <p:nvGrpSpPr>
          <p:cNvPr id="25608" name="Group 14"/>
          <p:cNvGrpSpPr>
            <a:grpSpLocks/>
          </p:cNvGrpSpPr>
          <p:nvPr/>
        </p:nvGrpSpPr>
        <p:grpSpPr bwMode="auto">
          <a:xfrm>
            <a:off x="7620000" y="4038600"/>
            <a:ext cx="1330325" cy="1295400"/>
            <a:chOff x="1758" y="2400"/>
            <a:chExt cx="838" cy="816"/>
          </a:xfrm>
        </p:grpSpPr>
        <p:sp>
          <p:nvSpPr>
            <p:cNvPr id="25621" name="Oval 15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Text Box 16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Age 3</a:t>
              </a:r>
            </a:p>
          </p:txBody>
        </p:sp>
      </p:grpSp>
      <p:sp>
        <p:nvSpPr>
          <p:cNvPr id="25609" name="Line 17"/>
          <p:cNvSpPr>
            <a:spLocks noChangeShapeType="1"/>
          </p:cNvSpPr>
          <p:nvPr/>
        </p:nvSpPr>
        <p:spPr bwMode="auto">
          <a:xfrm>
            <a:off x="1733550" y="46577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8"/>
          <p:cNvSpPr>
            <a:spLocks noChangeShapeType="1"/>
          </p:cNvSpPr>
          <p:nvPr/>
        </p:nvSpPr>
        <p:spPr bwMode="auto">
          <a:xfrm>
            <a:off x="4133850" y="46577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9"/>
          <p:cNvSpPr>
            <a:spLocks noChangeShapeType="1"/>
          </p:cNvSpPr>
          <p:nvPr/>
        </p:nvSpPr>
        <p:spPr bwMode="auto">
          <a:xfrm>
            <a:off x="6553200" y="46577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4" name="Text Box 22"/>
          <p:cNvSpPr txBox="1">
            <a:spLocks noChangeArrowheads="1"/>
          </p:cNvSpPr>
          <p:nvPr/>
        </p:nvSpPr>
        <p:spPr bwMode="auto">
          <a:xfrm>
            <a:off x="188913" y="6172200"/>
            <a:ext cx="11806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Dead</a:t>
            </a:r>
          </a:p>
        </p:txBody>
      </p:sp>
      <p:sp>
        <p:nvSpPr>
          <p:cNvPr id="25613" name="Line 23"/>
          <p:cNvSpPr>
            <a:spLocks noChangeShapeType="1"/>
          </p:cNvSpPr>
          <p:nvPr/>
        </p:nvSpPr>
        <p:spPr bwMode="auto">
          <a:xfrm flipV="1">
            <a:off x="8953500" y="4648200"/>
            <a:ext cx="190500" cy="9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6" name="Freeform 24"/>
          <p:cNvSpPr>
            <a:spLocks/>
          </p:cNvSpPr>
          <p:nvPr/>
        </p:nvSpPr>
        <p:spPr bwMode="auto">
          <a:xfrm>
            <a:off x="1295400" y="3162300"/>
            <a:ext cx="4495800" cy="876300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2832"/>
              <a:gd name="T13" fmla="*/ 0 h 552"/>
              <a:gd name="T14" fmla="*/ 2832 w 2832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7" name="Freeform 25"/>
          <p:cNvSpPr>
            <a:spLocks/>
          </p:cNvSpPr>
          <p:nvPr/>
        </p:nvSpPr>
        <p:spPr bwMode="auto">
          <a:xfrm>
            <a:off x="1066800" y="2590800"/>
            <a:ext cx="7162800" cy="1447800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2832"/>
              <a:gd name="T13" fmla="*/ 0 h 552"/>
              <a:gd name="T14" fmla="*/ 2832 w 2832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8" name="Line 26"/>
          <p:cNvSpPr>
            <a:spLocks noChangeShapeType="1"/>
          </p:cNvSpPr>
          <p:nvPr/>
        </p:nvSpPr>
        <p:spPr bwMode="auto">
          <a:xfrm flipH="1">
            <a:off x="609600" y="5295900"/>
            <a:ext cx="228600" cy="72390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9" name="Line 27"/>
          <p:cNvSpPr>
            <a:spLocks noChangeShapeType="1"/>
          </p:cNvSpPr>
          <p:nvPr/>
        </p:nvSpPr>
        <p:spPr bwMode="auto">
          <a:xfrm flipH="1">
            <a:off x="1524000" y="5314950"/>
            <a:ext cx="1790700" cy="78105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0" name="Line 28"/>
          <p:cNvSpPr>
            <a:spLocks noChangeShapeType="1"/>
          </p:cNvSpPr>
          <p:nvPr/>
        </p:nvSpPr>
        <p:spPr bwMode="auto">
          <a:xfrm flipH="1">
            <a:off x="2209800" y="5314950"/>
            <a:ext cx="3524250" cy="93345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1" name="Line 29"/>
          <p:cNvSpPr>
            <a:spLocks noChangeShapeType="1"/>
          </p:cNvSpPr>
          <p:nvPr/>
        </p:nvSpPr>
        <p:spPr bwMode="auto">
          <a:xfrm flipH="1">
            <a:off x="2590800" y="5314950"/>
            <a:ext cx="5572125" cy="123825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3" name="Text Box 31"/>
          <p:cNvSpPr txBox="1">
            <a:spLocks noChangeArrowheads="1"/>
          </p:cNvSpPr>
          <p:nvPr/>
        </p:nvSpPr>
        <p:spPr bwMode="auto">
          <a:xfrm>
            <a:off x="6172200" y="60960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Are we done?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4" grpId="0"/>
      <p:bldP spid="110616" grpId="0" animBg="1"/>
      <p:bldP spid="110617" grpId="0" animBg="1"/>
      <p:bldP spid="110618" grpId="0" animBg="1"/>
      <p:bldP spid="110619" grpId="0" animBg="1"/>
      <p:bldP spid="110620" grpId="0" animBg="1"/>
      <p:bldP spid="110621" grpId="0" animBg="1"/>
      <p:bldP spid="1106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810000" y="823913"/>
            <a:ext cx="47275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Add values?</a:t>
            </a:r>
          </a:p>
          <a:p>
            <a:pPr eaLnBrk="1" hangingPunct="1"/>
            <a:r>
              <a:rPr lang="en-US" dirty="0" err="1">
                <a:latin typeface="Avenir Book"/>
              </a:rPr>
              <a:t>P</a:t>
            </a:r>
            <a:r>
              <a:rPr lang="en-US" baseline="-25000" dirty="0" err="1">
                <a:latin typeface="Avenir Book"/>
              </a:rPr>
              <a:t>ij</a:t>
            </a:r>
            <a:r>
              <a:rPr lang="en-US" dirty="0">
                <a:latin typeface="Avenir Book"/>
              </a:rPr>
              <a:t> = Per capita transition </a:t>
            </a:r>
            <a:r>
              <a:rPr lang="en-US" dirty="0" smtClean="0">
                <a:latin typeface="Avenir Book"/>
              </a:rPr>
              <a:t>from </a:t>
            </a:r>
            <a:r>
              <a:rPr lang="en-US" dirty="0">
                <a:latin typeface="Avenir Book"/>
              </a:rPr>
              <a:t>group j to </a:t>
            </a:r>
            <a:r>
              <a:rPr lang="en-US" dirty="0" err="1">
                <a:latin typeface="Avenir Book"/>
              </a:rPr>
              <a:t>i</a:t>
            </a:r>
            <a:endParaRPr lang="en-US" dirty="0">
              <a:latin typeface="Avenir Book"/>
            </a:endParaRPr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2794000" y="4038600"/>
            <a:ext cx="1330325" cy="1295400"/>
            <a:chOff x="1758" y="2400"/>
            <a:chExt cx="838" cy="816"/>
          </a:xfrm>
        </p:grpSpPr>
        <p:sp>
          <p:nvSpPr>
            <p:cNvPr id="26657" name="Oval 6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Text Box 7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2, Age 1</a:t>
              </a:r>
            </a:p>
          </p:txBody>
        </p:sp>
      </p:grpSp>
      <p:grpSp>
        <p:nvGrpSpPr>
          <p:cNvPr id="26630" name="Group 8"/>
          <p:cNvGrpSpPr>
            <a:grpSpLocks/>
          </p:cNvGrpSpPr>
          <p:nvPr/>
        </p:nvGrpSpPr>
        <p:grpSpPr bwMode="auto">
          <a:xfrm>
            <a:off x="5207000" y="4038600"/>
            <a:ext cx="1330325" cy="1295400"/>
            <a:chOff x="1758" y="2400"/>
            <a:chExt cx="838" cy="816"/>
          </a:xfrm>
        </p:grpSpPr>
        <p:sp>
          <p:nvSpPr>
            <p:cNvPr id="26655" name="Oval 9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Text Box 10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3, Age 2</a:t>
              </a:r>
            </a:p>
          </p:txBody>
        </p:sp>
      </p:grpSp>
      <p:grpSp>
        <p:nvGrpSpPr>
          <p:cNvPr id="26631" name="Group 11"/>
          <p:cNvGrpSpPr>
            <a:grpSpLocks/>
          </p:cNvGrpSpPr>
          <p:nvPr/>
        </p:nvGrpSpPr>
        <p:grpSpPr bwMode="auto">
          <a:xfrm>
            <a:off x="381000" y="4038600"/>
            <a:ext cx="1330325" cy="1295400"/>
            <a:chOff x="1758" y="2400"/>
            <a:chExt cx="838" cy="816"/>
          </a:xfrm>
        </p:grpSpPr>
        <p:sp>
          <p:nvSpPr>
            <p:cNvPr id="26653" name="Oval 12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Text Box 13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1, Age 0</a:t>
              </a:r>
            </a:p>
          </p:txBody>
        </p:sp>
      </p:grpSp>
      <p:grpSp>
        <p:nvGrpSpPr>
          <p:cNvPr id="26632" name="Group 14"/>
          <p:cNvGrpSpPr>
            <a:grpSpLocks/>
          </p:cNvGrpSpPr>
          <p:nvPr/>
        </p:nvGrpSpPr>
        <p:grpSpPr bwMode="auto">
          <a:xfrm>
            <a:off x="7620000" y="4038600"/>
            <a:ext cx="1330325" cy="1295400"/>
            <a:chOff x="1758" y="2400"/>
            <a:chExt cx="838" cy="816"/>
          </a:xfrm>
        </p:grpSpPr>
        <p:sp>
          <p:nvSpPr>
            <p:cNvPr id="26651" name="Oval 15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Text Box 16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4, Age 3</a:t>
              </a:r>
            </a:p>
          </p:txBody>
        </p:sp>
      </p:grpSp>
      <p:sp>
        <p:nvSpPr>
          <p:cNvPr id="26633" name="Line 17"/>
          <p:cNvSpPr>
            <a:spLocks noChangeShapeType="1"/>
          </p:cNvSpPr>
          <p:nvPr/>
        </p:nvSpPr>
        <p:spPr bwMode="auto">
          <a:xfrm>
            <a:off x="1733550" y="46577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8"/>
          <p:cNvSpPr>
            <a:spLocks noChangeShapeType="1"/>
          </p:cNvSpPr>
          <p:nvPr/>
        </p:nvSpPr>
        <p:spPr bwMode="auto">
          <a:xfrm>
            <a:off x="4133850" y="46577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9"/>
          <p:cNvSpPr>
            <a:spLocks noChangeShapeType="1"/>
          </p:cNvSpPr>
          <p:nvPr/>
        </p:nvSpPr>
        <p:spPr bwMode="auto">
          <a:xfrm>
            <a:off x="6553200" y="46577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Text Box 20"/>
          <p:cNvSpPr txBox="1">
            <a:spLocks noChangeArrowheads="1"/>
          </p:cNvSpPr>
          <p:nvPr/>
        </p:nvSpPr>
        <p:spPr bwMode="auto">
          <a:xfrm>
            <a:off x="188913" y="6172200"/>
            <a:ext cx="11806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Dead</a:t>
            </a:r>
          </a:p>
        </p:txBody>
      </p:sp>
      <p:sp>
        <p:nvSpPr>
          <p:cNvPr id="26637" name="Line 21"/>
          <p:cNvSpPr>
            <a:spLocks noChangeShapeType="1"/>
          </p:cNvSpPr>
          <p:nvPr/>
        </p:nvSpPr>
        <p:spPr bwMode="auto">
          <a:xfrm flipV="1">
            <a:off x="8953500" y="4648200"/>
            <a:ext cx="190500" cy="9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Freeform 22"/>
          <p:cNvSpPr>
            <a:spLocks/>
          </p:cNvSpPr>
          <p:nvPr/>
        </p:nvSpPr>
        <p:spPr bwMode="auto">
          <a:xfrm>
            <a:off x="1295400" y="3162300"/>
            <a:ext cx="4495800" cy="876300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2832"/>
              <a:gd name="T13" fmla="*/ 0 h 552"/>
              <a:gd name="T14" fmla="*/ 2832 w 2832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Freeform 23"/>
          <p:cNvSpPr>
            <a:spLocks/>
          </p:cNvSpPr>
          <p:nvPr/>
        </p:nvSpPr>
        <p:spPr bwMode="auto">
          <a:xfrm>
            <a:off x="1066800" y="2590800"/>
            <a:ext cx="7162800" cy="1447800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2832"/>
              <a:gd name="T13" fmla="*/ 0 h 552"/>
              <a:gd name="T14" fmla="*/ 2832 w 2832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24"/>
          <p:cNvSpPr>
            <a:spLocks noChangeShapeType="1"/>
          </p:cNvSpPr>
          <p:nvPr/>
        </p:nvSpPr>
        <p:spPr bwMode="auto">
          <a:xfrm flipH="1">
            <a:off x="609600" y="5295900"/>
            <a:ext cx="228600" cy="72390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Line 25"/>
          <p:cNvSpPr>
            <a:spLocks noChangeShapeType="1"/>
          </p:cNvSpPr>
          <p:nvPr/>
        </p:nvSpPr>
        <p:spPr bwMode="auto">
          <a:xfrm flipH="1">
            <a:off x="1524000" y="5314950"/>
            <a:ext cx="1790700" cy="78105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26"/>
          <p:cNvSpPr>
            <a:spLocks noChangeShapeType="1"/>
          </p:cNvSpPr>
          <p:nvPr/>
        </p:nvSpPr>
        <p:spPr bwMode="auto">
          <a:xfrm flipH="1">
            <a:off x="2209800" y="5314950"/>
            <a:ext cx="3524250" cy="93345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27"/>
          <p:cNvSpPr>
            <a:spLocks noChangeShapeType="1"/>
          </p:cNvSpPr>
          <p:nvPr/>
        </p:nvSpPr>
        <p:spPr bwMode="auto">
          <a:xfrm flipH="1">
            <a:off x="2590800" y="5314950"/>
            <a:ext cx="5572125" cy="123825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64" name="Text Box 28"/>
          <p:cNvSpPr txBox="1">
            <a:spLocks noChangeArrowheads="1"/>
          </p:cNvSpPr>
          <p:nvPr/>
        </p:nvSpPr>
        <p:spPr bwMode="auto">
          <a:xfrm>
            <a:off x="6591300" y="6096000"/>
            <a:ext cx="2247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Now what?</a:t>
            </a:r>
          </a:p>
        </p:txBody>
      </p:sp>
      <p:sp>
        <p:nvSpPr>
          <p:cNvPr id="116765" name="Text Box 29"/>
          <p:cNvSpPr txBox="1">
            <a:spLocks noChangeArrowheads="1"/>
          </p:cNvSpPr>
          <p:nvPr/>
        </p:nvSpPr>
        <p:spPr bwMode="auto">
          <a:xfrm>
            <a:off x="1835150" y="40386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21</a:t>
            </a:r>
          </a:p>
        </p:txBody>
      </p:sp>
      <p:sp>
        <p:nvSpPr>
          <p:cNvPr id="116766" name="Text Box 30"/>
          <p:cNvSpPr txBox="1">
            <a:spLocks noChangeArrowheads="1"/>
          </p:cNvSpPr>
          <p:nvPr/>
        </p:nvSpPr>
        <p:spPr bwMode="auto">
          <a:xfrm>
            <a:off x="7239000" y="28956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14</a:t>
            </a:r>
          </a:p>
        </p:txBody>
      </p:sp>
      <p:sp>
        <p:nvSpPr>
          <p:cNvPr id="116767" name="Text Box 31"/>
          <p:cNvSpPr txBox="1">
            <a:spLocks noChangeArrowheads="1"/>
          </p:cNvSpPr>
          <p:nvPr/>
        </p:nvSpPr>
        <p:spPr bwMode="auto">
          <a:xfrm>
            <a:off x="4267200" y="40386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32</a:t>
            </a:r>
          </a:p>
        </p:txBody>
      </p:sp>
      <p:sp>
        <p:nvSpPr>
          <p:cNvPr id="116768" name="Text Box 32"/>
          <p:cNvSpPr txBox="1">
            <a:spLocks noChangeArrowheads="1"/>
          </p:cNvSpPr>
          <p:nvPr/>
        </p:nvSpPr>
        <p:spPr bwMode="auto">
          <a:xfrm>
            <a:off x="6705600" y="40386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43</a:t>
            </a:r>
          </a:p>
        </p:txBody>
      </p:sp>
      <p:sp>
        <p:nvSpPr>
          <p:cNvPr id="116769" name="Text Box 33"/>
          <p:cNvSpPr txBox="1">
            <a:spLocks noChangeArrowheads="1"/>
          </p:cNvSpPr>
          <p:nvPr/>
        </p:nvSpPr>
        <p:spPr bwMode="auto">
          <a:xfrm>
            <a:off x="4648200" y="3001963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13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685800" y="5440363"/>
            <a:ext cx="75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Avenir Book"/>
              </a:rPr>
              <a:t>1-P</a:t>
            </a:r>
            <a:r>
              <a:rPr lang="en-US" sz="2000" baseline="-25000" dirty="0">
                <a:latin typeface="Avenir Book"/>
              </a:rPr>
              <a:t>21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4307403" y="5592763"/>
            <a:ext cx="7686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Avenir Book"/>
              </a:rPr>
              <a:t>1-</a:t>
            </a:r>
            <a:r>
              <a:rPr lang="en-US" sz="2000" dirty="0" smtClean="0">
                <a:latin typeface="Avenir Book"/>
              </a:rPr>
              <a:t>P</a:t>
            </a:r>
            <a:r>
              <a:rPr lang="en-US" sz="2000" baseline="-25000" dirty="0" smtClean="0">
                <a:latin typeface="Avenir Book"/>
              </a:rPr>
              <a:t>43</a:t>
            </a:r>
            <a:endParaRPr lang="en-US" sz="2000" baseline="-25000" dirty="0">
              <a:latin typeface="Avenir Book"/>
            </a:endParaRP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707203" y="5486400"/>
            <a:ext cx="7686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Avenir Book"/>
              </a:rPr>
              <a:t>1-</a:t>
            </a:r>
            <a:r>
              <a:rPr lang="en-US" sz="2000" dirty="0" smtClean="0">
                <a:latin typeface="Avenir Book"/>
              </a:rPr>
              <a:t>P</a:t>
            </a:r>
            <a:r>
              <a:rPr lang="en-US" sz="2000" baseline="-25000" dirty="0" smtClean="0">
                <a:latin typeface="Avenir Book"/>
              </a:rPr>
              <a:t>32</a:t>
            </a:r>
            <a:endParaRPr lang="en-US" sz="2000" baseline="-25000" dirty="0">
              <a:latin typeface="Avenir Book"/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145603" y="5897563"/>
            <a:ext cx="7686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Avenir Book"/>
              </a:rPr>
              <a:t>1-</a:t>
            </a:r>
            <a:r>
              <a:rPr lang="en-US" sz="2000" dirty="0" smtClean="0">
                <a:latin typeface="Avenir Book"/>
              </a:rPr>
              <a:t>P</a:t>
            </a:r>
            <a:r>
              <a:rPr lang="en-US" sz="2000" baseline="-25000" dirty="0" smtClean="0">
                <a:latin typeface="Avenir Book"/>
              </a:rPr>
              <a:t>54</a:t>
            </a:r>
            <a:endParaRPr lang="en-US" sz="2000" baseline="-25000" dirty="0">
              <a:latin typeface="Avenir Book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1630" y="0"/>
            <a:ext cx="24078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Life Cycle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Diagram:</a:t>
            </a:r>
            <a:endParaRPr lang="en-US" sz="4000" dirty="0">
              <a:solidFill>
                <a:srgbClr val="376092"/>
              </a:solidFill>
              <a:latin typeface="Avenir 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p"/>
      <p:bldP spid="116764" grpId="0"/>
      <p:bldP spid="116765" grpId="0"/>
      <p:bldP spid="116766" grpId="0"/>
      <p:bldP spid="116767" grpId="0"/>
      <p:bldP spid="116768" grpId="0"/>
      <p:bldP spid="116769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3810000" y="990600"/>
            <a:ext cx="47275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Project from time t to time t+1….</a:t>
            </a:r>
            <a:endParaRPr lang="en-US" dirty="0">
              <a:latin typeface="Avenir Book"/>
            </a:endParaRPr>
          </a:p>
        </p:txBody>
      </p:sp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2794000" y="4038600"/>
            <a:ext cx="1330325" cy="1295400"/>
            <a:chOff x="1758" y="2400"/>
            <a:chExt cx="838" cy="816"/>
          </a:xfrm>
        </p:grpSpPr>
        <p:sp>
          <p:nvSpPr>
            <p:cNvPr id="28705" name="Oval 6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6" name="Text Box 7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2, Age 1</a:t>
              </a:r>
            </a:p>
          </p:txBody>
        </p:sp>
      </p:grpSp>
      <p:grpSp>
        <p:nvGrpSpPr>
          <p:cNvPr id="28678" name="Group 8"/>
          <p:cNvGrpSpPr>
            <a:grpSpLocks/>
          </p:cNvGrpSpPr>
          <p:nvPr/>
        </p:nvGrpSpPr>
        <p:grpSpPr bwMode="auto">
          <a:xfrm>
            <a:off x="5207000" y="4038600"/>
            <a:ext cx="1330325" cy="1295400"/>
            <a:chOff x="1758" y="2400"/>
            <a:chExt cx="838" cy="816"/>
          </a:xfrm>
        </p:grpSpPr>
        <p:sp>
          <p:nvSpPr>
            <p:cNvPr id="28703" name="Oval 9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Text Box 10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3, Age 2</a:t>
              </a:r>
            </a:p>
          </p:txBody>
        </p:sp>
      </p:grpSp>
      <p:grpSp>
        <p:nvGrpSpPr>
          <p:cNvPr id="28679" name="Group 11"/>
          <p:cNvGrpSpPr>
            <a:grpSpLocks/>
          </p:cNvGrpSpPr>
          <p:nvPr/>
        </p:nvGrpSpPr>
        <p:grpSpPr bwMode="auto">
          <a:xfrm>
            <a:off x="381000" y="4038600"/>
            <a:ext cx="1330325" cy="1295400"/>
            <a:chOff x="1758" y="2400"/>
            <a:chExt cx="838" cy="816"/>
          </a:xfrm>
        </p:grpSpPr>
        <p:sp>
          <p:nvSpPr>
            <p:cNvPr id="28701" name="Oval 12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Text Box 13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1, Age 0</a:t>
              </a:r>
            </a:p>
          </p:txBody>
        </p:sp>
      </p:grpSp>
      <p:grpSp>
        <p:nvGrpSpPr>
          <p:cNvPr id="28680" name="Group 14"/>
          <p:cNvGrpSpPr>
            <a:grpSpLocks/>
          </p:cNvGrpSpPr>
          <p:nvPr/>
        </p:nvGrpSpPr>
        <p:grpSpPr bwMode="auto">
          <a:xfrm>
            <a:off x="7620000" y="4038600"/>
            <a:ext cx="1330325" cy="1295400"/>
            <a:chOff x="1758" y="2400"/>
            <a:chExt cx="838" cy="816"/>
          </a:xfrm>
        </p:grpSpPr>
        <p:sp>
          <p:nvSpPr>
            <p:cNvPr id="28699" name="Oval 15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Text Box 16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4, Age 3</a:t>
              </a:r>
            </a:p>
          </p:txBody>
        </p:sp>
      </p:grpSp>
      <p:sp>
        <p:nvSpPr>
          <p:cNvPr id="28681" name="Line 17"/>
          <p:cNvSpPr>
            <a:spLocks noChangeShapeType="1"/>
          </p:cNvSpPr>
          <p:nvPr/>
        </p:nvSpPr>
        <p:spPr bwMode="auto">
          <a:xfrm>
            <a:off x="1733550" y="46577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8"/>
          <p:cNvSpPr>
            <a:spLocks noChangeShapeType="1"/>
          </p:cNvSpPr>
          <p:nvPr/>
        </p:nvSpPr>
        <p:spPr bwMode="auto">
          <a:xfrm>
            <a:off x="4133850" y="46577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9"/>
          <p:cNvSpPr>
            <a:spLocks noChangeShapeType="1"/>
          </p:cNvSpPr>
          <p:nvPr/>
        </p:nvSpPr>
        <p:spPr bwMode="auto">
          <a:xfrm>
            <a:off x="6553200" y="46577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Text Box 20"/>
          <p:cNvSpPr txBox="1">
            <a:spLocks noChangeArrowheads="1"/>
          </p:cNvSpPr>
          <p:nvPr/>
        </p:nvSpPr>
        <p:spPr bwMode="auto">
          <a:xfrm>
            <a:off x="188913" y="6172200"/>
            <a:ext cx="11806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Dead</a:t>
            </a:r>
          </a:p>
        </p:txBody>
      </p:sp>
      <p:sp>
        <p:nvSpPr>
          <p:cNvPr id="28685" name="Line 21"/>
          <p:cNvSpPr>
            <a:spLocks noChangeShapeType="1"/>
          </p:cNvSpPr>
          <p:nvPr/>
        </p:nvSpPr>
        <p:spPr bwMode="auto">
          <a:xfrm flipV="1">
            <a:off x="8953500" y="4648200"/>
            <a:ext cx="190500" cy="9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Freeform 22"/>
          <p:cNvSpPr>
            <a:spLocks/>
          </p:cNvSpPr>
          <p:nvPr/>
        </p:nvSpPr>
        <p:spPr bwMode="auto">
          <a:xfrm>
            <a:off x="1295400" y="3162300"/>
            <a:ext cx="4495800" cy="876300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2832"/>
              <a:gd name="T13" fmla="*/ 0 h 552"/>
              <a:gd name="T14" fmla="*/ 2832 w 2832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Freeform 23"/>
          <p:cNvSpPr>
            <a:spLocks/>
          </p:cNvSpPr>
          <p:nvPr/>
        </p:nvSpPr>
        <p:spPr bwMode="auto">
          <a:xfrm>
            <a:off x="1066800" y="2590800"/>
            <a:ext cx="7162800" cy="1447800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2832"/>
              <a:gd name="T13" fmla="*/ 0 h 552"/>
              <a:gd name="T14" fmla="*/ 2832 w 2832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24"/>
          <p:cNvSpPr>
            <a:spLocks noChangeShapeType="1"/>
          </p:cNvSpPr>
          <p:nvPr/>
        </p:nvSpPr>
        <p:spPr bwMode="auto">
          <a:xfrm flipH="1">
            <a:off x="609600" y="5295900"/>
            <a:ext cx="228600" cy="72390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25"/>
          <p:cNvSpPr>
            <a:spLocks noChangeShapeType="1"/>
          </p:cNvSpPr>
          <p:nvPr/>
        </p:nvSpPr>
        <p:spPr bwMode="auto">
          <a:xfrm flipH="1">
            <a:off x="1524000" y="5314950"/>
            <a:ext cx="1790700" cy="78105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26"/>
          <p:cNvSpPr>
            <a:spLocks noChangeShapeType="1"/>
          </p:cNvSpPr>
          <p:nvPr/>
        </p:nvSpPr>
        <p:spPr bwMode="auto">
          <a:xfrm flipH="1">
            <a:off x="2209800" y="5314950"/>
            <a:ext cx="3524250" cy="93345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27"/>
          <p:cNvSpPr>
            <a:spLocks noChangeShapeType="1"/>
          </p:cNvSpPr>
          <p:nvPr/>
        </p:nvSpPr>
        <p:spPr bwMode="auto">
          <a:xfrm flipH="1">
            <a:off x="2590800" y="5314950"/>
            <a:ext cx="5572125" cy="123825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Text Box 29"/>
          <p:cNvSpPr txBox="1">
            <a:spLocks noChangeArrowheads="1"/>
          </p:cNvSpPr>
          <p:nvPr/>
        </p:nvSpPr>
        <p:spPr bwMode="auto">
          <a:xfrm>
            <a:off x="1835150" y="40386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21</a:t>
            </a:r>
          </a:p>
        </p:txBody>
      </p:sp>
      <p:sp>
        <p:nvSpPr>
          <p:cNvPr id="28694" name="Text Box 30"/>
          <p:cNvSpPr txBox="1">
            <a:spLocks noChangeArrowheads="1"/>
          </p:cNvSpPr>
          <p:nvPr/>
        </p:nvSpPr>
        <p:spPr bwMode="auto">
          <a:xfrm>
            <a:off x="7467600" y="30480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14</a:t>
            </a:r>
          </a:p>
        </p:txBody>
      </p:sp>
      <p:sp>
        <p:nvSpPr>
          <p:cNvPr id="28695" name="Text Box 31"/>
          <p:cNvSpPr txBox="1">
            <a:spLocks noChangeArrowheads="1"/>
          </p:cNvSpPr>
          <p:nvPr/>
        </p:nvSpPr>
        <p:spPr bwMode="auto">
          <a:xfrm>
            <a:off x="4267200" y="40386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32</a:t>
            </a:r>
          </a:p>
        </p:txBody>
      </p:sp>
      <p:sp>
        <p:nvSpPr>
          <p:cNvPr id="28696" name="Text Box 32"/>
          <p:cNvSpPr txBox="1">
            <a:spLocks noChangeArrowheads="1"/>
          </p:cNvSpPr>
          <p:nvPr/>
        </p:nvSpPr>
        <p:spPr bwMode="auto">
          <a:xfrm>
            <a:off x="6705600" y="40386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43</a:t>
            </a:r>
          </a:p>
        </p:txBody>
      </p:sp>
      <p:sp>
        <p:nvSpPr>
          <p:cNvPr id="28697" name="Text Box 33"/>
          <p:cNvSpPr txBox="1">
            <a:spLocks noChangeArrowheads="1"/>
          </p:cNvSpPr>
          <p:nvPr/>
        </p:nvSpPr>
        <p:spPr bwMode="auto">
          <a:xfrm>
            <a:off x="4648200" y="3001963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13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685800" y="5440363"/>
            <a:ext cx="75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Avenir Book"/>
              </a:rPr>
              <a:t>1-P</a:t>
            </a:r>
            <a:r>
              <a:rPr lang="en-US" sz="2000" baseline="-25000" dirty="0">
                <a:latin typeface="Avenir Book"/>
              </a:rPr>
              <a:t>21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4307403" y="5592763"/>
            <a:ext cx="7686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Avenir Book"/>
              </a:rPr>
              <a:t>1-</a:t>
            </a:r>
            <a:r>
              <a:rPr lang="en-US" sz="2000" dirty="0" smtClean="0">
                <a:latin typeface="Avenir Book"/>
              </a:rPr>
              <a:t>P</a:t>
            </a:r>
            <a:r>
              <a:rPr lang="en-US" sz="2000" baseline="-25000" dirty="0" smtClean="0">
                <a:latin typeface="Avenir Book"/>
              </a:rPr>
              <a:t>43</a:t>
            </a:r>
            <a:endParaRPr lang="en-US" sz="2000" baseline="-25000" dirty="0">
              <a:latin typeface="Avenir Book"/>
            </a:endParaRP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707203" y="5486400"/>
            <a:ext cx="7686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Avenir Book"/>
              </a:rPr>
              <a:t>1-</a:t>
            </a:r>
            <a:r>
              <a:rPr lang="en-US" sz="2000" dirty="0" smtClean="0">
                <a:latin typeface="Avenir Book"/>
              </a:rPr>
              <a:t>P</a:t>
            </a:r>
            <a:r>
              <a:rPr lang="en-US" sz="2000" baseline="-25000" dirty="0" smtClean="0">
                <a:latin typeface="Avenir Book"/>
              </a:rPr>
              <a:t>32</a:t>
            </a:r>
            <a:endParaRPr lang="en-US" sz="2000" baseline="-25000" dirty="0">
              <a:latin typeface="Avenir Book"/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145603" y="5897563"/>
            <a:ext cx="7686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Avenir Book"/>
              </a:rPr>
              <a:t>1-</a:t>
            </a:r>
            <a:r>
              <a:rPr lang="en-US" sz="2000" dirty="0" smtClean="0">
                <a:latin typeface="Avenir Book"/>
              </a:rPr>
              <a:t>P</a:t>
            </a:r>
            <a:r>
              <a:rPr lang="en-US" sz="2000" baseline="-25000" dirty="0" smtClean="0">
                <a:latin typeface="Avenir Book"/>
              </a:rPr>
              <a:t>54</a:t>
            </a:r>
            <a:endParaRPr lang="en-US" sz="2000" baseline="-25000" dirty="0">
              <a:latin typeface="Avenir Book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-37205" y="33120"/>
            <a:ext cx="24078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Life Cycle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Diagram:</a:t>
            </a:r>
            <a:endParaRPr lang="en-US" sz="4000" b="1" dirty="0">
              <a:solidFill>
                <a:srgbClr val="376092"/>
              </a:solidFill>
              <a:latin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914400" y="1765300"/>
            <a:ext cx="8153400" cy="448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/>
              <a:buChar char="•"/>
            </a:pPr>
            <a:r>
              <a:rPr lang="en-US" sz="3200" dirty="0" err="1">
                <a:latin typeface="Avenir Book"/>
              </a:rPr>
              <a:t>n</a:t>
            </a:r>
            <a:r>
              <a:rPr lang="en-US" sz="3200" baseline="-25000" dirty="0" err="1">
                <a:latin typeface="Avenir Book"/>
              </a:rPr>
              <a:t>x,t</a:t>
            </a:r>
            <a:r>
              <a:rPr lang="en-US" sz="3200" dirty="0">
                <a:latin typeface="Avenir Book"/>
              </a:rPr>
              <a:t> = abundance (or density) of class x at time t.</a:t>
            </a:r>
          </a:p>
          <a:p>
            <a:pPr eaLnBrk="1" hangingPunct="1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latin typeface="Avenir Book"/>
              </a:rPr>
              <a:t>So, given that we know n</a:t>
            </a:r>
            <a:r>
              <a:rPr lang="en-US" sz="3200" baseline="-25000" dirty="0">
                <a:latin typeface="Avenir Book"/>
              </a:rPr>
              <a:t>1,t</a:t>
            </a:r>
            <a:r>
              <a:rPr lang="en-US" sz="3200" dirty="0">
                <a:latin typeface="Avenir Book"/>
              </a:rPr>
              <a:t>, n</a:t>
            </a:r>
            <a:r>
              <a:rPr lang="en-US" sz="3200" baseline="-25000" dirty="0">
                <a:latin typeface="Avenir Book"/>
              </a:rPr>
              <a:t>2,t</a:t>
            </a:r>
            <a:r>
              <a:rPr lang="en-US" sz="3200" dirty="0">
                <a:latin typeface="Avenir Book"/>
              </a:rPr>
              <a:t>, </a:t>
            </a:r>
            <a:r>
              <a:rPr lang="en-US" sz="3200" dirty="0" smtClean="0">
                <a:latin typeface="Avenir Book"/>
              </a:rPr>
              <a:t>….</a:t>
            </a:r>
          </a:p>
          <a:p>
            <a:pPr eaLnBrk="1" hangingPunct="1">
              <a:lnSpc>
                <a:spcPct val="150000"/>
              </a:lnSpc>
              <a:buFont typeface="Arial"/>
              <a:buChar char="•"/>
            </a:pPr>
            <a:r>
              <a:rPr lang="en-US" sz="3200" dirty="0" smtClean="0">
                <a:latin typeface="Avenir Book"/>
              </a:rPr>
              <a:t>And all of the transitions (</a:t>
            </a:r>
            <a:r>
              <a:rPr lang="en-US" sz="3200" dirty="0" err="1" smtClean="0">
                <a:latin typeface="Avenir Book"/>
              </a:rPr>
              <a:t>P</a:t>
            </a:r>
            <a:r>
              <a:rPr lang="en-US" sz="3200" baseline="-25000" dirty="0" err="1" smtClean="0">
                <a:latin typeface="Avenir Book"/>
              </a:rPr>
              <a:t>ij</a:t>
            </a:r>
            <a:r>
              <a:rPr lang="en-US" sz="3200" dirty="0" err="1" smtClean="0">
                <a:latin typeface="Avenir Book"/>
              </a:rPr>
              <a:t>'s</a:t>
            </a:r>
            <a:r>
              <a:rPr lang="en-US" sz="3200" dirty="0" smtClean="0">
                <a:latin typeface="Avenir Book"/>
              </a:rPr>
              <a:t>)…</a:t>
            </a:r>
            <a:endParaRPr lang="en-US" sz="3200" dirty="0">
              <a:latin typeface="Avenir Book"/>
            </a:endParaRPr>
          </a:p>
          <a:p>
            <a:pPr eaLnBrk="1" hangingPunct="1">
              <a:lnSpc>
                <a:spcPct val="150000"/>
              </a:lnSpc>
              <a:buFont typeface="Arial"/>
              <a:buChar char="•"/>
            </a:pPr>
            <a:r>
              <a:rPr lang="en-US" sz="3200" dirty="0" smtClean="0">
                <a:latin typeface="Avenir Book"/>
              </a:rPr>
              <a:t>… What </a:t>
            </a:r>
            <a:r>
              <a:rPr lang="en-US" sz="3200" dirty="0">
                <a:latin typeface="Avenir Book"/>
              </a:rPr>
              <a:t>is n</a:t>
            </a:r>
            <a:r>
              <a:rPr lang="en-US" sz="3200" baseline="-25000" dirty="0">
                <a:latin typeface="Avenir Book"/>
              </a:rPr>
              <a:t>1,t+1</a:t>
            </a:r>
            <a:r>
              <a:rPr lang="en-US" sz="3200" dirty="0">
                <a:latin typeface="Avenir Book"/>
              </a:rPr>
              <a:t>, n</a:t>
            </a:r>
            <a:r>
              <a:rPr lang="en-US" sz="3200" baseline="-25000" dirty="0">
                <a:latin typeface="Avenir Book"/>
              </a:rPr>
              <a:t>2,t+1</a:t>
            </a:r>
            <a:r>
              <a:rPr lang="en-US" sz="3200" dirty="0">
                <a:latin typeface="Avenir Book"/>
              </a:rPr>
              <a:t>, n</a:t>
            </a:r>
            <a:r>
              <a:rPr lang="en-US" sz="3200" baseline="-25000" dirty="0">
                <a:latin typeface="Avenir Book"/>
              </a:rPr>
              <a:t>3,t+1</a:t>
            </a:r>
            <a:r>
              <a:rPr lang="en-US" sz="3200" dirty="0">
                <a:latin typeface="Avenir Book"/>
              </a:rPr>
              <a:t>, </a:t>
            </a:r>
            <a:r>
              <a:rPr lang="en-US" sz="3200" dirty="0" smtClean="0">
                <a:latin typeface="Avenir Book"/>
              </a:rPr>
              <a:t>… ?</a:t>
            </a:r>
            <a:endParaRPr lang="en-US" sz="3200" dirty="0">
              <a:latin typeface="Avenir Book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latin typeface="Avenir Book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0"/>
            <a:ext cx="28438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Projections:</a:t>
            </a:r>
            <a:endParaRPr lang="en-US" sz="4000" b="1" dirty="0">
              <a:solidFill>
                <a:srgbClr val="376092"/>
              </a:solidFill>
              <a:latin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5026025" y="457200"/>
            <a:ext cx="38131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venir Book"/>
              </a:rPr>
              <a:t>n</a:t>
            </a:r>
            <a:r>
              <a:rPr lang="en-US" sz="3200" baseline="-25000" dirty="0">
                <a:latin typeface="Avenir Book"/>
              </a:rPr>
              <a:t>2,t+1</a:t>
            </a:r>
            <a:r>
              <a:rPr lang="en-US" sz="3200" dirty="0">
                <a:latin typeface="Avenir Book"/>
              </a:rPr>
              <a:t> = ??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venir Book"/>
              </a:rPr>
              <a:t>        = P</a:t>
            </a:r>
            <a:r>
              <a:rPr lang="en-US" sz="3200" baseline="-25000" dirty="0">
                <a:latin typeface="Avenir Book"/>
              </a:rPr>
              <a:t>21</a:t>
            </a:r>
            <a:r>
              <a:rPr lang="en-US" sz="3200" dirty="0">
                <a:latin typeface="Avenir Book"/>
              </a:rPr>
              <a:t> x n</a:t>
            </a:r>
            <a:r>
              <a:rPr lang="en-US" sz="3200" baseline="-25000" dirty="0">
                <a:latin typeface="Avenir Book"/>
              </a:rPr>
              <a:t>1,t</a:t>
            </a:r>
          </a:p>
          <a:p>
            <a:pPr eaLnBrk="1" hangingPunct="1"/>
            <a:endParaRPr lang="en-US" dirty="0">
              <a:latin typeface="Avenir Book"/>
            </a:endParaRP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2794000" y="4038600"/>
            <a:ext cx="1330325" cy="1295400"/>
            <a:chOff x="1758" y="2400"/>
            <a:chExt cx="838" cy="816"/>
          </a:xfrm>
        </p:grpSpPr>
        <p:sp>
          <p:nvSpPr>
            <p:cNvPr id="30753" name="Oval 6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754" name="Text Box 7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FFFFFF"/>
                  </a:solidFill>
                  <a:latin typeface="Avenir Book"/>
                </a:rPr>
                <a:t>Group 2, Age 1</a:t>
              </a:r>
            </a:p>
          </p:txBody>
        </p:sp>
      </p:grpSp>
      <p:grpSp>
        <p:nvGrpSpPr>
          <p:cNvPr id="30726" name="Group 8"/>
          <p:cNvGrpSpPr>
            <a:grpSpLocks/>
          </p:cNvGrpSpPr>
          <p:nvPr/>
        </p:nvGrpSpPr>
        <p:grpSpPr bwMode="auto">
          <a:xfrm>
            <a:off x="5207000" y="4038600"/>
            <a:ext cx="1330325" cy="1295400"/>
            <a:chOff x="1758" y="2400"/>
            <a:chExt cx="838" cy="816"/>
          </a:xfrm>
        </p:grpSpPr>
        <p:sp>
          <p:nvSpPr>
            <p:cNvPr id="30751" name="Oval 9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Text Box 10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3, Age 2</a:t>
              </a:r>
            </a:p>
          </p:txBody>
        </p:sp>
      </p:grpSp>
      <p:grpSp>
        <p:nvGrpSpPr>
          <p:cNvPr id="30727" name="Group 11"/>
          <p:cNvGrpSpPr>
            <a:grpSpLocks/>
          </p:cNvGrpSpPr>
          <p:nvPr/>
        </p:nvGrpSpPr>
        <p:grpSpPr bwMode="auto">
          <a:xfrm>
            <a:off x="381000" y="4038600"/>
            <a:ext cx="1330325" cy="1295400"/>
            <a:chOff x="1758" y="2400"/>
            <a:chExt cx="838" cy="816"/>
          </a:xfrm>
        </p:grpSpPr>
        <p:sp>
          <p:nvSpPr>
            <p:cNvPr id="30749" name="Oval 12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Text Box 13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1, Age 0</a:t>
              </a:r>
            </a:p>
          </p:txBody>
        </p:sp>
      </p:grpSp>
      <p:grpSp>
        <p:nvGrpSpPr>
          <p:cNvPr id="30728" name="Group 14"/>
          <p:cNvGrpSpPr>
            <a:grpSpLocks/>
          </p:cNvGrpSpPr>
          <p:nvPr/>
        </p:nvGrpSpPr>
        <p:grpSpPr bwMode="auto">
          <a:xfrm>
            <a:off x="7620000" y="4038600"/>
            <a:ext cx="1330325" cy="1295400"/>
            <a:chOff x="1758" y="2400"/>
            <a:chExt cx="838" cy="816"/>
          </a:xfrm>
        </p:grpSpPr>
        <p:sp>
          <p:nvSpPr>
            <p:cNvPr id="30747" name="Oval 15"/>
            <p:cNvSpPr>
              <a:spLocks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Text Box 16"/>
            <p:cNvSpPr txBox="1">
              <a:spLocks noChangeArrowheads="1"/>
            </p:cNvSpPr>
            <p:nvPr/>
          </p:nvSpPr>
          <p:spPr bwMode="auto">
            <a:xfrm>
              <a:off x="1758" y="2670"/>
              <a:ext cx="8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latin typeface="Avenir Book"/>
                </a:rPr>
                <a:t>Group 4, Age 3</a:t>
              </a:r>
            </a:p>
          </p:txBody>
        </p:sp>
      </p:grpSp>
      <p:sp>
        <p:nvSpPr>
          <p:cNvPr id="30729" name="Line 17"/>
          <p:cNvSpPr>
            <a:spLocks noChangeShapeType="1"/>
          </p:cNvSpPr>
          <p:nvPr/>
        </p:nvSpPr>
        <p:spPr bwMode="auto">
          <a:xfrm>
            <a:off x="1733550" y="46577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8"/>
          <p:cNvSpPr>
            <a:spLocks noChangeShapeType="1"/>
          </p:cNvSpPr>
          <p:nvPr/>
        </p:nvSpPr>
        <p:spPr bwMode="auto">
          <a:xfrm>
            <a:off x="4133850" y="46577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9"/>
          <p:cNvSpPr>
            <a:spLocks noChangeShapeType="1"/>
          </p:cNvSpPr>
          <p:nvPr/>
        </p:nvSpPr>
        <p:spPr bwMode="auto">
          <a:xfrm>
            <a:off x="6553200" y="4657725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Text Box 20"/>
          <p:cNvSpPr txBox="1">
            <a:spLocks noChangeArrowheads="1"/>
          </p:cNvSpPr>
          <p:nvPr/>
        </p:nvSpPr>
        <p:spPr bwMode="auto">
          <a:xfrm>
            <a:off x="188913" y="6172200"/>
            <a:ext cx="11806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Dead</a:t>
            </a:r>
          </a:p>
        </p:txBody>
      </p:sp>
      <p:sp>
        <p:nvSpPr>
          <p:cNvPr id="30733" name="Line 21"/>
          <p:cNvSpPr>
            <a:spLocks noChangeShapeType="1"/>
          </p:cNvSpPr>
          <p:nvPr/>
        </p:nvSpPr>
        <p:spPr bwMode="auto">
          <a:xfrm flipV="1">
            <a:off x="8953500" y="4648200"/>
            <a:ext cx="190500" cy="9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Freeform 22"/>
          <p:cNvSpPr>
            <a:spLocks/>
          </p:cNvSpPr>
          <p:nvPr/>
        </p:nvSpPr>
        <p:spPr bwMode="auto">
          <a:xfrm>
            <a:off x="1295400" y="3162300"/>
            <a:ext cx="4495800" cy="876300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2832"/>
              <a:gd name="T13" fmla="*/ 0 h 552"/>
              <a:gd name="T14" fmla="*/ 2832 w 2832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Freeform 23"/>
          <p:cNvSpPr>
            <a:spLocks/>
          </p:cNvSpPr>
          <p:nvPr/>
        </p:nvSpPr>
        <p:spPr bwMode="auto">
          <a:xfrm>
            <a:off x="1066800" y="2590800"/>
            <a:ext cx="7162800" cy="1447800"/>
          </a:xfrm>
          <a:custGeom>
            <a:avLst/>
            <a:gdLst>
              <a:gd name="T0" fmla="*/ 2832 w 2832"/>
              <a:gd name="T1" fmla="*/ 552 h 552"/>
              <a:gd name="T2" fmla="*/ 1872 w 2832"/>
              <a:gd name="T3" fmla="*/ 120 h 552"/>
              <a:gd name="T4" fmla="*/ 768 w 2832"/>
              <a:gd name="T5" fmla="*/ 72 h 552"/>
              <a:gd name="T6" fmla="*/ 0 w 2832"/>
              <a:gd name="T7" fmla="*/ 552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2832"/>
              <a:gd name="T13" fmla="*/ 0 h 552"/>
              <a:gd name="T14" fmla="*/ 2832 w 2832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" h="552">
                <a:moveTo>
                  <a:pt x="2832" y="552"/>
                </a:moveTo>
                <a:cubicBezTo>
                  <a:pt x="2524" y="376"/>
                  <a:pt x="2216" y="200"/>
                  <a:pt x="1872" y="120"/>
                </a:cubicBezTo>
                <a:cubicBezTo>
                  <a:pt x="1528" y="40"/>
                  <a:pt x="1080" y="0"/>
                  <a:pt x="768" y="72"/>
                </a:cubicBezTo>
                <a:cubicBezTo>
                  <a:pt x="456" y="144"/>
                  <a:pt x="228" y="348"/>
                  <a:pt x="0" y="5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Line 24"/>
          <p:cNvSpPr>
            <a:spLocks noChangeShapeType="1"/>
          </p:cNvSpPr>
          <p:nvPr/>
        </p:nvSpPr>
        <p:spPr bwMode="auto">
          <a:xfrm flipH="1">
            <a:off x="609600" y="5295900"/>
            <a:ext cx="228600" cy="72390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Line 25"/>
          <p:cNvSpPr>
            <a:spLocks noChangeShapeType="1"/>
          </p:cNvSpPr>
          <p:nvPr/>
        </p:nvSpPr>
        <p:spPr bwMode="auto">
          <a:xfrm flipH="1">
            <a:off x="1524000" y="5314950"/>
            <a:ext cx="1790700" cy="78105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26"/>
          <p:cNvSpPr>
            <a:spLocks noChangeShapeType="1"/>
          </p:cNvSpPr>
          <p:nvPr/>
        </p:nvSpPr>
        <p:spPr bwMode="auto">
          <a:xfrm flipH="1">
            <a:off x="2209800" y="5314950"/>
            <a:ext cx="3524250" cy="93345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Line 27"/>
          <p:cNvSpPr>
            <a:spLocks noChangeShapeType="1"/>
          </p:cNvSpPr>
          <p:nvPr/>
        </p:nvSpPr>
        <p:spPr bwMode="auto">
          <a:xfrm flipH="1">
            <a:off x="2590800" y="5314950"/>
            <a:ext cx="5572125" cy="123825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Text Box 29"/>
          <p:cNvSpPr txBox="1">
            <a:spLocks noChangeArrowheads="1"/>
          </p:cNvSpPr>
          <p:nvPr/>
        </p:nvSpPr>
        <p:spPr bwMode="auto">
          <a:xfrm>
            <a:off x="1835150" y="40386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21</a:t>
            </a:r>
          </a:p>
        </p:txBody>
      </p:sp>
      <p:sp>
        <p:nvSpPr>
          <p:cNvPr id="30742" name="Text Box 30"/>
          <p:cNvSpPr txBox="1">
            <a:spLocks noChangeArrowheads="1"/>
          </p:cNvSpPr>
          <p:nvPr/>
        </p:nvSpPr>
        <p:spPr bwMode="auto">
          <a:xfrm>
            <a:off x="7162800" y="28194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14</a:t>
            </a:r>
          </a:p>
        </p:txBody>
      </p:sp>
      <p:sp>
        <p:nvSpPr>
          <p:cNvPr id="30743" name="Text Box 31"/>
          <p:cNvSpPr txBox="1">
            <a:spLocks noChangeArrowheads="1"/>
          </p:cNvSpPr>
          <p:nvPr/>
        </p:nvSpPr>
        <p:spPr bwMode="auto">
          <a:xfrm>
            <a:off x="4267200" y="40386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32</a:t>
            </a:r>
          </a:p>
        </p:txBody>
      </p:sp>
      <p:sp>
        <p:nvSpPr>
          <p:cNvPr id="30744" name="Text Box 32"/>
          <p:cNvSpPr txBox="1">
            <a:spLocks noChangeArrowheads="1"/>
          </p:cNvSpPr>
          <p:nvPr/>
        </p:nvSpPr>
        <p:spPr bwMode="auto">
          <a:xfrm>
            <a:off x="6705600" y="4038600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43</a:t>
            </a:r>
          </a:p>
        </p:txBody>
      </p:sp>
      <p:sp>
        <p:nvSpPr>
          <p:cNvPr id="30745" name="Text Box 33"/>
          <p:cNvSpPr txBox="1">
            <a:spLocks noChangeArrowheads="1"/>
          </p:cNvSpPr>
          <p:nvPr/>
        </p:nvSpPr>
        <p:spPr bwMode="auto">
          <a:xfrm>
            <a:off x="4648200" y="3001963"/>
            <a:ext cx="7244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latin typeface="Avenir Book"/>
              </a:rPr>
              <a:t>P</a:t>
            </a:r>
            <a:r>
              <a:rPr lang="en-US" sz="3200" baseline="-25000" dirty="0">
                <a:latin typeface="Avenir Book"/>
              </a:rPr>
              <a:t>13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0" y="0"/>
            <a:ext cx="28438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Avenir Book"/>
              </a:rPr>
              <a:t>Projections:</a:t>
            </a:r>
            <a:endParaRPr lang="en-US" sz="4000" b="1" dirty="0">
              <a:solidFill>
                <a:srgbClr val="376092"/>
              </a:solidFill>
              <a:latin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2336</TotalTime>
  <Words>1533</Words>
  <Application>Microsoft Macintosh PowerPoint</Application>
  <PresentationFormat>On-screen Show (4:3)</PresentationFormat>
  <Paragraphs>480</Paragraphs>
  <Slides>48</Slides>
  <Notes>30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Equation</vt:lpstr>
      <vt:lpstr>Chart</vt:lpstr>
      <vt:lpstr>Ecology 8310 Population (and Community) Ecology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Vonesh</dc:creator>
  <cp:lastModifiedBy>Craig Osenberg</cp:lastModifiedBy>
  <cp:revision>80</cp:revision>
  <dcterms:created xsi:type="dcterms:W3CDTF">2004-01-24T20:41:42Z</dcterms:created>
  <dcterms:modified xsi:type="dcterms:W3CDTF">2016-08-24T22:21:14Z</dcterms:modified>
</cp:coreProperties>
</file>