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355" r:id="rId3"/>
    <p:sldId id="356" r:id="rId4"/>
    <p:sldId id="357" r:id="rId5"/>
    <p:sldId id="358" r:id="rId6"/>
    <p:sldId id="359" r:id="rId7"/>
    <p:sldId id="339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6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4C09"/>
    <a:srgbClr val="BD0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1448" y="-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2822E-8C00-0545-865E-9A2E39CD8374}" type="datetimeFigureOut">
              <a:rPr lang="en-US" smtClean="0"/>
              <a:t>8/22/16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A21EB-591E-144E-AF05-295D2F63B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91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Foraging</a:t>
            </a:r>
            <a:r>
              <a:rPr lang="en-US" baseline="0" dirty="0" smtClean="0"/>
              <a:t> theory had it's hay-day in 1970's and early 80's.  Not common today, but the basis of the theory remains with us; engrained in how we model systems and think about consumer-resource interactions and spatial dynamics.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A21EB-591E-144E-AF05-295D2F63B5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93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8EE6-1AA3-7242-A466-3EB7572AAF8F}" type="datetimeFigureOut">
              <a:rPr lang="en-US" smtClean="0"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8FF4-F297-AB4F-9C9D-1FB3FECCA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95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8EE6-1AA3-7242-A466-3EB7572AAF8F}" type="datetimeFigureOut">
              <a:rPr lang="en-US" smtClean="0"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8FF4-F297-AB4F-9C9D-1FB3FECCA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11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8EE6-1AA3-7242-A466-3EB7572AAF8F}" type="datetimeFigureOut">
              <a:rPr lang="en-US" smtClean="0"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8FF4-F297-AB4F-9C9D-1FB3FECCA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52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8EE6-1AA3-7242-A466-3EB7572AAF8F}" type="datetimeFigureOut">
              <a:rPr lang="en-US" smtClean="0"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8FF4-F297-AB4F-9C9D-1FB3FECCA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70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8EE6-1AA3-7242-A466-3EB7572AAF8F}" type="datetimeFigureOut">
              <a:rPr lang="en-US" smtClean="0"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8FF4-F297-AB4F-9C9D-1FB3FECCA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97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8EE6-1AA3-7242-A466-3EB7572AAF8F}" type="datetimeFigureOut">
              <a:rPr lang="en-US" smtClean="0"/>
              <a:t>8/22/16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8FF4-F297-AB4F-9C9D-1FB3FECCA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9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8EE6-1AA3-7242-A466-3EB7572AAF8F}" type="datetimeFigureOut">
              <a:rPr lang="en-US" smtClean="0"/>
              <a:t>8/22/16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8FF4-F297-AB4F-9C9D-1FB3FECCA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07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8EE6-1AA3-7242-A466-3EB7572AAF8F}" type="datetimeFigureOut">
              <a:rPr lang="en-US" smtClean="0"/>
              <a:t>8/22/16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8FF4-F297-AB4F-9C9D-1FB3FECCA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767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8EE6-1AA3-7242-A466-3EB7572AAF8F}" type="datetimeFigureOut">
              <a:rPr lang="en-US" smtClean="0"/>
              <a:t>8/22/16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8FF4-F297-AB4F-9C9D-1FB3FECCA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15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8EE6-1AA3-7242-A466-3EB7572AAF8F}" type="datetimeFigureOut">
              <a:rPr lang="en-US" smtClean="0"/>
              <a:t>8/22/16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8FF4-F297-AB4F-9C9D-1FB3FECCA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90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8EE6-1AA3-7242-A466-3EB7572AAF8F}" type="datetimeFigureOut">
              <a:rPr lang="en-US" smtClean="0"/>
              <a:t>8/22/16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8FF4-F297-AB4F-9C9D-1FB3FECCA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9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98EE6-1AA3-7242-A466-3EB7572AAF8F}" type="datetimeFigureOut">
              <a:rPr lang="en-US" smtClean="0"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D8FF4-F297-AB4F-9C9D-1FB3FECCA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60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wmf"/><Relationship Id="rId3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559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venir Book"/>
                <a:cs typeface="Avenir Book"/>
              </a:rPr>
              <a:t>Ecology 8310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venir Book"/>
                <a:cs typeface="Avenir Book"/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venir Book"/>
                <a:cs typeface="Avenir Book"/>
              </a:rPr>
              <a:t>Population (and Community) Ecology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venir Book"/>
              <a:cs typeface="Avenir Boo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823" y="3932980"/>
            <a:ext cx="86509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lvl="2" indent="-285750">
              <a:buFont typeface="Arial"/>
              <a:buChar char="•"/>
            </a:pPr>
            <a:r>
              <a:rPr lang="en-US" sz="2400" dirty="0" smtClean="0"/>
              <a:t>An aside…</a:t>
            </a:r>
          </a:p>
          <a:p>
            <a:pPr marL="744538" lvl="3" indent="-285750">
              <a:buFont typeface="Arial"/>
              <a:buChar char="•"/>
            </a:pPr>
            <a:r>
              <a:rPr lang="en-US" sz="2400" dirty="0" smtClean="0"/>
              <a:t>Pseudoreplication </a:t>
            </a:r>
            <a:r>
              <a:rPr lang="en-US" sz="2400" dirty="0" smtClean="0"/>
              <a:t>in </a:t>
            </a:r>
            <a:r>
              <a:rPr lang="en-US" sz="2400" dirty="0" smtClean="0"/>
              <a:t>ecology</a:t>
            </a:r>
            <a:r>
              <a:rPr lang="en-US" sz="2400" i="1" dirty="0" smtClean="0"/>
              <a:t> </a:t>
            </a:r>
            <a:r>
              <a:rPr lang="en-US" sz="2400" i="1" dirty="0" smtClean="0"/>
              <a:t>= </a:t>
            </a:r>
            <a:r>
              <a:rPr lang="en-US" sz="2400" dirty="0" smtClean="0"/>
              <a:t>non-independence</a:t>
            </a:r>
          </a:p>
          <a:p>
            <a:pPr marL="744538" lvl="3" indent="-285750">
              <a:buFont typeface="Arial"/>
              <a:buChar char="•"/>
            </a:pPr>
            <a:r>
              <a:rPr lang="en-US" sz="2400" dirty="0" smtClean="0"/>
              <a:t>Comparative biology</a:t>
            </a:r>
          </a:p>
          <a:p>
            <a:pPr marL="744538" lvl="3" indent="-285750">
              <a:buFont typeface="Arial"/>
              <a:buChar char="•"/>
            </a:pPr>
            <a:r>
              <a:rPr lang="en-US" sz="2400" dirty="0" smtClean="0"/>
              <a:t>Independent contrasts</a:t>
            </a:r>
          </a:p>
        </p:txBody>
      </p:sp>
      <p:pic>
        <p:nvPicPr>
          <p:cNvPr id="5" name="Picture 4" descr="C:\Users\osenberg\AppData\Local\Microsoft\Windows\Temporary Internet Files\Content.Outlook\GWG773IU\moua puta panoram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12772"/>
            <a:ext cx="9144000" cy="631146"/>
          </a:xfrm>
          <a:prstGeom prst="rect">
            <a:avLst/>
          </a:prstGeom>
          <a:noFill/>
          <a:effectLst>
            <a:outerShdw blurRad="152400" dist="762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408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68580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Avenir Book"/>
              </a:rPr>
              <a:t>N =8 ?</a:t>
            </a:r>
            <a:br>
              <a:rPr lang="en-US" sz="4000" dirty="0">
                <a:latin typeface="Avenir Book"/>
              </a:rPr>
            </a:br>
            <a:r>
              <a:rPr lang="en-US" sz="4000" dirty="0">
                <a:latin typeface="Avenir Book"/>
              </a:rPr>
              <a:t>Are they independent? </a:t>
            </a: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304800" y="2133600"/>
            <a:ext cx="86106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10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08250"/>
            <a:ext cx="6469063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5029200" y="2667000"/>
            <a:ext cx="41148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dirty="0">
                <a:solidFill>
                  <a:schemeClr val="tx2"/>
                </a:solidFill>
                <a:latin typeface="Avenir Book"/>
              </a:rPr>
              <a:t>How did the 8 species arise?</a:t>
            </a:r>
            <a:br>
              <a:rPr lang="en-US" dirty="0">
                <a:solidFill>
                  <a:schemeClr val="tx2"/>
                </a:solidFill>
                <a:latin typeface="Avenir Book"/>
              </a:rPr>
            </a:br>
            <a:r>
              <a:rPr lang="en-US" dirty="0">
                <a:solidFill>
                  <a:schemeClr val="tx2"/>
                </a:solidFill>
                <a:latin typeface="Avenir Book"/>
              </a:rPr>
              <a:t/>
            </a:r>
            <a:br>
              <a:rPr lang="en-US" dirty="0">
                <a:solidFill>
                  <a:schemeClr val="tx2"/>
                </a:solidFill>
                <a:latin typeface="Avenir Book"/>
              </a:rPr>
            </a:br>
            <a:r>
              <a:rPr lang="en-US" dirty="0">
                <a:solidFill>
                  <a:schemeClr val="tx2"/>
                </a:solidFill>
                <a:latin typeface="Avenir Book"/>
              </a:rPr>
              <a:t>If Fig. 2, then n=8 </a:t>
            </a:r>
            <a:br>
              <a:rPr lang="en-US" dirty="0">
                <a:solidFill>
                  <a:schemeClr val="tx2"/>
                </a:solidFill>
                <a:latin typeface="Avenir Book"/>
              </a:rPr>
            </a:br>
            <a:r>
              <a:rPr lang="en-US" dirty="0">
                <a:solidFill>
                  <a:schemeClr val="tx2"/>
                </a:solidFill>
                <a:latin typeface="Avenir Book"/>
              </a:rPr>
              <a:t/>
            </a:r>
            <a:br>
              <a:rPr lang="en-US" dirty="0">
                <a:solidFill>
                  <a:schemeClr val="tx2"/>
                </a:solidFill>
                <a:latin typeface="Avenir Book"/>
              </a:rPr>
            </a:br>
            <a:r>
              <a:rPr lang="en-US" dirty="0">
                <a:solidFill>
                  <a:schemeClr val="tx2"/>
                </a:solidFill>
                <a:latin typeface="Avenir Book"/>
              </a:rPr>
              <a:t>(and </a:t>
            </a:r>
            <a:r>
              <a:rPr lang="en-US" dirty="0" err="1">
                <a:solidFill>
                  <a:schemeClr val="tx2"/>
                </a:solidFill>
                <a:latin typeface="Avenir Book"/>
              </a:rPr>
              <a:t>df</a:t>
            </a:r>
            <a:r>
              <a:rPr lang="en-US" dirty="0">
                <a:solidFill>
                  <a:schemeClr val="tx2"/>
                </a:solidFill>
                <a:latin typeface="Avenir Book"/>
              </a:rPr>
              <a:t> = 8-2 = 6)</a:t>
            </a:r>
            <a:br>
              <a:rPr lang="en-US" dirty="0">
                <a:solidFill>
                  <a:schemeClr val="tx2"/>
                </a:solidFill>
                <a:latin typeface="Avenir Book"/>
              </a:rPr>
            </a:br>
            <a:endParaRPr lang="en-US" dirty="0">
              <a:solidFill>
                <a:schemeClr val="tx2"/>
              </a:solidFill>
              <a:latin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462823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60625"/>
            <a:ext cx="7010400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685800"/>
            <a:ext cx="8991600" cy="1143000"/>
          </a:xfrm>
        </p:spPr>
        <p:txBody>
          <a:bodyPr/>
          <a:lstStyle/>
          <a:p>
            <a:r>
              <a:rPr lang="en-US" dirty="0">
                <a:latin typeface="Avenir Book"/>
              </a:rPr>
              <a:t>But what if …  </a:t>
            </a:r>
          </a:p>
        </p:txBody>
      </p:sp>
      <p:sp>
        <p:nvSpPr>
          <p:cNvPr id="5124" name="Line 3"/>
          <p:cNvSpPr>
            <a:spLocks noChangeShapeType="1"/>
          </p:cNvSpPr>
          <p:nvPr/>
        </p:nvSpPr>
        <p:spPr bwMode="auto">
          <a:xfrm>
            <a:off x="304800" y="2133600"/>
            <a:ext cx="86106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029200" y="2438400"/>
            <a:ext cx="4114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dirty="0">
                <a:solidFill>
                  <a:schemeClr val="tx2"/>
                </a:solidFill>
                <a:latin typeface="Avenir Book"/>
              </a:rPr>
              <a:t>then n is closer to 4 </a:t>
            </a:r>
            <a:br>
              <a:rPr lang="en-US" dirty="0">
                <a:solidFill>
                  <a:schemeClr val="tx2"/>
                </a:solidFill>
                <a:latin typeface="Avenir Book"/>
              </a:rPr>
            </a:br>
            <a:r>
              <a:rPr lang="en-US" dirty="0">
                <a:solidFill>
                  <a:schemeClr val="tx2"/>
                </a:solidFill>
                <a:latin typeface="Avenir Book"/>
              </a:rPr>
              <a:t/>
            </a:r>
            <a:br>
              <a:rPr lang="en-US" dirty="0">
                <a:solidFill>
                  <a:schemeClr val="tx2"/>
                </a:solidFill>
                <a:latin typeface="Avenir Book"/>
              </a:rPr>
            </a:br>
            <a:r>
              <a:rPr lang="en-US" dirty="0">
                <a:solidFill>
                  <a:schemeClr val="tx2"/>
                </a:solidFill>
                <a:latin typeface="Avenir Book"/>
              </a:rPr>
              <a:t>(and </a:t>
            </a:r>
            <a:r>
              <a:rPr lang="en-US" dirty="0" err="1">
                <a:solidFill>
                  <a:schemeClr val="tx2"/>
                </a:solidFill>
                <a:latin typeface="Avenir Book"/>
              </a:rPr>
              <a:t>df</a:t>
            </a:r>
            <a:r>
              <a:rPr lang="en-US" dirty="0">
                <a:solidFill>
                  <a:schemeClr val="tx2"/>
                </a:solidFill>
                <a:latin typeface="Avenir Book"/>
              </a:rPr>
              <a:t> = 2 , not 6)</a:t>
            </a:r>
          </a:p>
        </p:txBody>
      </p:sp>
    </p:spTree>
    <p:extLst>
      <p:ext uri="{BB962C8B-B14F-4D97-AF65-F5344CB8AC3E}">
        <p14:creationId xmlns:p14="http://schemas.microsoft.com/office/powerpoint/2010/main" val="552759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" y="685800"/>
            <a:ext cx="8991600" cy="1143000"/>
          </a:xfrm>
        </p:spPr>
        <p:txBody>
          <a:bodyPr/>
          <a:lstStyle/>
          <a:p>
            <a:r>
              <a:rPr lang="en-US" dirty="0">
                <a:latin typeface="Avenir Book"/>
              </a:rPr>
              <a:t>A worst case …  </a:t>
            </a:r>
          </a:p>
        </p:txBody>
      </p:sp>
      <p:sp>
        <p:nvSpPr>
          <p:cNvPr id="6147" name="Line 4"/>
          <p:cNvSpPr>
            <a:spLocks noChangeShapeType="1"/>
          </p:cNvSpPr>
          <p:nvPr/>
        </p:nvSpPr>
        <p:spPr bwMode="auto">
          <a:xfrm>
            <a:off x="304800" y="2133600"/>
            <a:ext cx="86106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14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16150"/>
            <a:ext cx="6477000" cy="416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706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685800"/>
            <a:ext cx="8991600" cy="1143000"/>
          </a:xfrm>
        </p:spPr>
        <p:txBody>
          <a:bodyPr/>
          <a:lstStyle/>
          <a:p>
            <a:r>
              <a:rPr lang="en-US" dirty="0">
                <a:latin typeface="Avenir Book"/>
              </a:rPr>
              <a:t>then …  </a:t>
            </a: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304800" y="2133600"/>
            <a:ext cx="86106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172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7"/>
          <a:stretch>
            <a:fillRect/>
          </a:stretch>
        </p:blipFill>
        <p:spPr bwMode="auto">
          <a:xfrm>
            <a:off x="1524000" y="2667000"/>
            <a:ext cx="5943600" cy="347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173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688" y="2506663"/>
            <a:ext cx="6643687" cy="389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6929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1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" y="533400"/>
            <a:ext cx="8991600" cy="1143000"/>
          </a:xfrm>
        </p:spPr>
        <p:txBody>
          <a:bodyPr/>
          <a:lstStyle/>
          <a:p>
            <a:r>
              <a:rPr lang="en-US" dirty="0">
                <a:latin typeface="Avenir Book"/>
              </a:rPr>
              <a:t>A solution …  </a:t>
            </a:r>
          </a:p>
        </p:txBody>
      </p:sp>
      <p:sp>
        <p:nvSpPr>
          <p:cNvPr id="8195" name="Line 4"/>
          <p:cNvSpPr>
            <a:spLocks noChangeShapeType="1"/>
          </p:cNvSpPr>
          <p:nvPr/>
        </p:nvSpPr>
        <p:spPr bwMode="auto">
          <a:xfrm>
            <a:off x="304800" y="1752600"/>
            <a:ext cx="86106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762000" y="2438400"/>
            <a:ext cx="83820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461963" indent="-461963">
              <a:buFontTx/>
              <a:buChar char="•"/>
            </a:pPr>
            <a:r>
              <a:rPr lang="en-US" sz="2800" dirty="0">
                <a:solidFill>
                  <a:schemeClr val="tx2"/>
                </a:solidFill>
                <a:latin typeface="Avenir Book"/>
              </a:rPr>
              <a:t>assume evolution via Brownian motion</a:t>
            </a:r>
            <a:br>
              <a:rPr lang="en-US" sz="2800" dirty="0">
                <a:solidFill>
                  <a:schemeClr val="tx2"/>
                </a:solidFill>
                <a:latin typeface="Avenir Book"/>
              </a:rPr>
            </a:br>
            <a:r>
              <a:rPr lang="en-US" sz="2800" dirty="0">
                <a:solidFill>
                  <a:schemeClr val="tx2"/>
                </a:solidFill>
                <a:latin typeface="Avenir Book"/>
              </a:rPr>
              <a:t/>
            </a:r>
            <a:br>
              <a:rPr lang="en-US" sz="2800" dirty="0">
                <a:solidFill>
                  <a:schemeClr val="tx2"/>
                </a:solidFill>
                <a:latin typeface="Avenir Book"/>
              </a:rPr>
            </a:br>
            <a:r>
              <a:rPr lang="en-US" sz="2800" dirty="0">
                <a:solidFill>
                  <a:schemeClr val="tx2"/>
                </a:solidFill>
                <a:latin typeface="Avenir Book"/>
              </a:rPr>
              <a:t>if </a:t>
            </a:r>
            <a:r>
              <a:rPr lang="en-US" sz="2800" i="1" dirty="0">
                <a:solidFill>
                  <a:schemeClr val="tx2"/>
                </a:solidFill>
                <a:latin typeface="Avenir Book"/>
              </a:rPr>
              <a:t>t</a:t>
            </a:r>
            <a:r>
              <a:rPr lang="en-US" sz="2800" dirty="0">
                <a:solidFill>
                  <a:schemeClr val="tx2"/>
                </a:solidFill>
                <a:latin typeface="Avenir Book"/>
              </a:rPr>
              <a:t> (</a:t>
            </a:r>
            <a:r>
              <a:rPr lang="en-US" sz="2800" dirty="0" err="1">
                <a:solidFill>
                  <a:schemeClr val="tx2"/>
                </a:solidFill>
                <a:latin typeface="Avenir Book"/>
              </a:rPr>
              <a:t>Felsenstein</a:t>
            </a:r>
            <a:r>
              <a:rPr lang="en-US" sz="2800" dirty="0">
                <a:solidFill>
                  <a:schemeClr val="tx2"/>
                </a:solidFill>
                <a:latin typeface="Avenir Book"/>
              </a:rPr>
              <a:t> uses </a:t>
            </a:r>
            <a:r>
              <a:rPr lang="en-US" sz="2800" i="1" dirty="0">
                <a:solidFill>
                  <a:schemeClr val="tx2"/>
                </a:solidFill>
                <a:latin typeface="Avenir Book"/>
              </a:rPr>
              <a:t>v</a:t>
            </a:r>
            <a:r>
              <a:rPr lang="en-US" sz="2800" dirty="0">
                <a:solidFill>
                  <a:schemeClr val="tx2"/>
                </a:solidFill>
                <a:latin typeface="Avenir Book"/>
              </a:rPr>
              <a:t>) time units since divergence, then variance is proportional to time</a:t>
            </a:r>
            <a:br>
              <a:rPr lang="en-US" sz="2800" dirty="0">
                <a:solidFill>
                  <a:schemeClr val="tx2"/>
                </a:solidFill>
                <a:latin typeface="Avenir Book"/>
              </a:rPr>
            </a:br>
            <a:r>
              <a:rPr lang="en-US" sz="2800" dirty="0">
                <a:solidFill>
                  <a:schemeClr val="tx2"/>
                </a:solidFill>
                <a:latin typeface="Avenir Book"/>
              </a:rPr>
              <a:t/>
            </a:r>
            <a:br>
              <a:rPr lang="en-US" sz="2800" dirty="0">
                <a:solidFill>
                  <a:schemeClr val="tx2"/>
                </a:solidFill>
                <a:latin typeface="Avenir Book"/>
              </a:rPr>
            </a:br>
            <a:r>
              <a:rPr lang="en-US" sz="2800" dirty="0">
                <a:solidFill>
                  <a:schemeClr val="tx2"/>
                </a:solidFill>
                <a:latin typeface="Avenir Book"/>
              </a:rPr>
              <a:t>seek independent contrasts of X and Y</a:t>
            </a:r>
            <a:br>
              <a:rPr lang="en-US" sz="2800" dirty="0">
                <a:solidFill>
                  <a:schemeClr val="tx2"/>
                </a:solidFill>
                <a:latin typeface="Avenir Book"/>
              </a:rPr>
            </a:br>
            <a:r>
              <a:rPr lang="en-US" sz="2800" dirty="0">
                <a:solidFill>
                  <a:schemeClr val="tx2"/>
                </a:solidFill>
                <a:latin typeface="Avenir Book"/>
              </a:rPr>
              <a:t>(changes in X and Y and their variances): </a:t>
            </a:r>
            <a:br>
              <a:rPr lang="en-US" sz="2800" dirty="0">
                <a:solidFill>
                  <a:schemeClr val="tx2"/>
                </a:solidFill>
                <a:latin typeface="Avenir Book"/>
              </a:rPr>
            </a:br>
            <a:r>
              <a:rPr lang="en-US" sz="2800" dirty="0">
                <a:solidFill>
                  <a:schemeClr val="tx2"/>
                </a:solidFill>
                <a:latin typeface="Avenir Book"/>
              </a:rPr>
              <a:t/>
            </a:r>
            <a:br>
              <a:rPr lang="en-US" sz="2800" dirty="0">
                <a:solidFill>
                  <a:schemeClr val="tx2"/>
                </a:solidFill>
                <a:latin typeface="Avenir Book"/>
              </a:rPr>
            </a:br>
            <a:r>
              <a:rPr lang="en-US" sz="2800" dirty="0">
                <a:solidFill>
                  <a:schemeClr val="tx2"/>
                </a:solidFill>
                <a:latin typeface="Avenir Book"/>
              </a:rPr>
              <a:t>e.g., X</a:t>
            </a:r>
            <a:r>
              <a:rPr lang="en-US" sz="2800" baseline="-25000" dirty="0">
                <a:solidFill>
                  <a:schemeClr val="tx2"/>
                </a:solidFill>
                <a:latin typeface="Avenir Book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Avenir Book"/>
              </a:rPr>
              <a:t>-X</a:t>
            </a:r>
            <a:r>
              <a:rPr lang="en-US" sz="2800" baseline="-25000" dirty="0">
                <a:solidFill>
                  <a:schemeClr val="tx2"/>
                </a:solidFill>
                <a:latin typeface="Avenir Book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Avenir Book"/>
              </a:rPr>
              <a:t> vs. Y</a:t>
            </a:r>
            <a:r>
              <a:rPr lang="en-US" sz="2800" baseline="-25000" dirty="0">
                <a:solidFill>
                  <a:schemeClr val="tx2"/>
                </a:solidFill>
                <a:latin typeface="Avenir Book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Avenir Book"/>
              </a:rPr>
              <a:t>-Y</a:t>
            </a:r>
            <a:r>
              <a:rPr lang="en-US" sz="2800" baseline="-25000" dirty="0">
                <a:solidFill>
                  <a:schemeClr val="tx2"/>
                </a:solidFill>
                <a:latin typeface="Avenir Book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Avenir Book"/>
              </a:rPr>
              <a:t> (does an increase in X during evolution imply an increase in Y?)</a:t>
            </a:r>
          </a:p>
        </p:txBody>
      </p:sp>
    </p:spTree>
    <p:extLst>
      <p:ext uri="{BB962C8B-B14F-4D97-AF65-F5344CB8AC3E}">
        <p14:creationId xmlns:p14="http://schemas.microsoft.com/office/powerpoint/2010/main" val="2992638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685800"/>
            <a:ext cx="8991600" cy="1143000"/>
          </a:xfrm>
        </p:spPr>
        <p:txBody>
          <a:bodyPr/>
          <a:lstStyle/>
          <a:p>
            <a:r>
              <a:rPr lang="en-US" dirty="0">
                <a:latin typeface="Avenir Book"/>
              </a:rPr>
              <a:t>A simple example …  </a:t>
            </a: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304800" y="2133600"/>
            <a:ext cx="86106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7000"/>
            <a:ext cx="6781800" cy="349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33600" y="2960688"/>
            <a:ext cx="381000" cy="533400"/>
            <a:chOff x="1536" y="1872"/>
            <a:chExt cx="240" cy="336"/>
          </a:xfrm>
        </p:grpSpPr>
        <p:sp>
          <p:nvSpPr>
            <p:cNvPr id="9241" name="Line 8"/>
            <p:cNvSpPr>
              <a:spLocks noChangeShapeType="1"/>
            </p:cNvSpPr>
            <p:nvPr/>
          </p:nvSpPr>
          <p:spPr bwMode="auto">
            <a:xfrm flipH="1" flipV="1">
              <a:off x="1536" y="1872"/>
              <a:ext cx="96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Line 9"/>
            <p:cNvSpPr>
              <a:spLocks noChangeShapeType="1"/>
            </p:cNvSpPr>
            <p:nvPr/>
          </p:nvSpPr>
          <p:spPr bwMode="auto">
            <a:xfrm flipV="1">
              <a:off x="1632" y="1872"/>
              <a:ext cx="144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830513" y="2960688"/>
            <a:ext cx="381000" cy="533400"/>
            <a:chOff x="1536" y="1872"/>
            <a:chExt cx="240" cy="336"/>
          </a:xfrm>
        </p:grpSpPr>
        <p:sp>
          <p:nvSpPr>
            <p:cNvPr id="9239" name="Line 12"/>
            <p:cNvSpPr>
              <a:spLocks noChangeShapeType="1"/>
            </p:cNvSpPr>
            <p:nvPr/>
          </p:nvSpPr>
          <p:spPr bwMode="auto">
            <a:xfrm flipH="1" flipV="1">
              <a:off x="1536" y="1872"/>
              <a:ext cx="96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Line 13"/>
            <p:cNvSpPr>
              <a:spLocks noChangeShapeType="1"/>
            </p:cNvSpPr>
            <p:nvPr/>
          </p:nvSpPr>
          <p:spPr bwMode="auto">
            <a:xfrm flipV="1">
              <a:off x="1632" y="1872"/>
              <a:ext cx="144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527425" y="2960688"/>
            <a:ext cx="381000" cy="533400"/>
            <a:chOff x="1536" y="1872"/>
            <a:chExt cx="240" cy="336"/>
          </a:xfrm>
        </p:grpSpPr>
        <p:sp>
          <p:nvSpPr>
            <p:cNvPr id="9237" name="Line 15"/>
            <p:cNvSpPr>
              <a:spLocks noChangeShapeType="1"/>
            </p:cNvSpPr>
            <p:nvPr/>
          </p:nvSpPr>
          <p:spPr bwMode="auto">
            <a:xfrm flipH="1" flipV="1">
              <a:off x="1536" y="1872"/>
              <a:ext cx="96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Line 16"/>
            <p:cNvSpPr>
              <a:spLocks noChangeShapeType="1"/>
            </p:cNvSpPr>
            <p:nvPr/>
          </p:nvSpPr>
          <p:spPr bwMode="auto">
            <a:xfrm flipV="1">
              <a:off x="1632" y="1872"/>
              <a:ext cx="144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4224338" y="2960688"/>
            <a:ext cx="381000" cy="533400"/>
            <a:chOff x="1536" y="1872"/>
            <a:chExt cx="240" cy="336"/>
          </a:xfrm>
        </p:grpSpPr>
        <p:sp>
          <p:nvSpPr>
            <p:cNvPr id="9235" name="Line 18"/>
            <p:cNvSpPr>
              <a:spLocks noChangeShapeType="1"/>
            </p:cNvSpPr>
            <p:nvPr/>
          </p:nvSpPr>
          <p:spPr bwMode="auto">
            <a:xfrm flipH="1" flipV="1">
              <a:off x="1536" y="1872"/>
              <a:ext cx="96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Line 19"/>
            <p:cNvSpPr>
              <a:spLocks noChangeShapeType="1"/>
            </p:cNvSpPr>
            <p:nvPr/>
          </p:nvSpPr>
          <p:spPr bwMode="auto">
            <a:xfrm flipV="1">
              <a:off x="1632" y="1872"/>
              <a:ext cx="144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20" name="Rectangle 20"/>
          <p:cNvSpPr>
            <a:spLocks noChangeArrowheads="1"/>
          </p:cNvSpPr>
          <p:nvPr/>
        </p:nvSpPr>
        <p:spPr bwMode="auto">
          <a:xfrm>
            <a:off x="5257800" y="3124200"/>
            <a:ext cx="42672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000" dirty="0">
                <a:solidFill>
                  <a:schemeClr val="accent2"/>
                </a:solidFill>
                <a:latin typeface="Avenir Book"/>
              </a:rPr>
              <a:t>4 </a:t>
            </a:r>
            <a:r>
              <a:rPr lang="en-US" sz="2000" dirty="0" err="1">
                <a:solidFill>
                  <a:schemeClr val="accent2"/>
                </a:solidFill>
                <a:latin typeface="Avenir Book"/>
              </a:rPr>
              <a:t>ind.</a:t>
            </a:r>
            <a:r>
              <a:rPr lang="en-US" sz="2000" dirty="0">
                <a:solidFill>
                  <a:schemeClr val="accent2"/>
                </a:solidFill>
                <a:latin typeface="Avenir Book"/>
              </a:rPr>
              <a:t> contrasts with term. taxa</a:t>
            </a:r>
            <a:br>
              <a:rPr lang="en-US" sz="2000" dirty="0">
                <a:solidFill>
                  <a:schemeClr val="accent2"/>
                </a:solidFill>
                <a:latin typeface="Avenir Book"/>
              </a:rPr>
            </a:br>
            <a:r>
              <a:rPr lang="en-US" sz="2000" dirty="0">
                <a:solidFill>
                  <a:schemeClr val="accent2"/>
                </a:solidFill>
                <a:latin typeface="Avenir Book"/>
              </a:rPr>
              <a:t/>
            </a:r>
            <a:br>
              <a:rPr lang="en-US" sz="2000" dirty="0">
                <a:solidFill>
                  <a:schemeClr val="accent2"/>
                </a:solidFill>
                <a:latin typeface="Avenir Book"/>
              </a:rPr>
            </a:br>
            <a:r>
              <a:rPr lang="en-US" sz="2000" dirty="0">
                <a:solidFill>
                  <a:srgbClr val="CC0000"/>
                </a:solidFill>
                <a:latin typeface="Avenir Book"/>
              </a:rPr>
              <a:t>2 contrasts among ancestors</a:t>
            </a:r>
            <a:br>
              <a:rPr lang="en-US" sz="2000" dirty="0">
                <a:solidFill>
                  <a:srgbClr val="CC0000"/>
                </a:solidFill>
                <a:latin typeface="Avenir Book"/>
              </a:rPr>
            </a:br>
            <a:r>
              <a:rPr lang="en-US" sz="2000" dirty="0">
                <a:solidFill>
                  <a:schemeClr val="accent2"/>
                </a:solidFill>
                <a:latin typeface="Avenir Book"/>
              </a:rPr>
              <a:t/>
            </a:r>
            <a:br>
              <a:rPr lang="en-US" sz="2000" dirty="0">
                <a:solidFill>
                  <a:schemeClr val="accent2"/>
                </a:solidFill>
                <a:latin typeface="Avenir Book"/>
              </a:rPr>
            </a:br>
            <a:r>
              <a:rPr lang="en-US" sz="2000" dirty="0">
                <a:solidFill>
                  <a:schemeClr val="accent1"/>
                </a:solidFill>
                <a:latin typeface="Avenir Book"/>
              </a:rPr>
              <a:t>1 contrast among deeper anc.</a:t>
            </a:r>
            <a:br>
              <a:rPr lang="en-US" sz="2000" dirty="0">
                <a:solidFill>
                  <a:schemeClr val="accent1"/>
                </a:solidFill>
                <a:latin typeface="Avenir Book"/>
              </a:rPr>
            </a:br>
            <a:r>
              <a:rPr lang="en-US" sz="2000" dirty="0">
                <a:solidFill>
                  <a:schemeClr val="accent2"/>
                </a:solidFill>
                <a:latin typeface="Avenir Book"/>
              </a:rPr>
              <a:t/>
            </a:r>
            <a:br>
              <a:rPr lang="en-US" sz="2000" dirty="0">
                <a:solidFill>
                  <a:schemeClr val="accent2"/>
                </a:solidFill>
                <a:latin typeface="Avenir Book"/>
              </a:rPr>
            </a:br>
            <a:r>
              <a:rPr lang="en-US" dirty="0">
                <a:latin typeface="Avenir Book"/>
              </a:rPr>
              <a:t>… 7 contrasts (n-1)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2286000" y="3505200"/>
            <a:ext cx="685800" cy="696913"/>
            <a:chOff x="1440" y="2208"/>
            <a:chExt cx="432" cy="439"/>
          </a:xfrm>
        </p:grpSpPr>
        <p:sp>
          <p:nvSpPr>
            <p:cNvPr id="9233" name="Line 22"/>
            <p:cNvSpPr>
              <a:spLocks noChangeShapeType="1"/>
            </p:cNvSpPr>
            <p:nvPr/>
          </p:nvSpPr>
          <p:spPr bwMode="auto">
            <a:xfrm flipH="1" flipV="1">
              <a:off x="1440" y="2208"/>
              <a:ext cx="211" cy="439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Line 23"/>
            <p:cNvSpPr>
              <a:spLocks noChangeShapeType="1"/>
            </p:cNvSpPr>
            <p:nvPr/>
          </p:nvSpPr>
          <p:spPr bwMode="auto">
            <a:xfrm flipV="1">
              <a:off x="1651" y="2208"/>
              <a:ext cx="221" cy="439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3690938" y="3516313"/>
            <a:ext cx="685800" cy="696912"/>
            <a:chOff x="1440" y="2208"/>
            <a:chExt cx="432" cy="439"/>
          </a:xfrm>
        </p:grpSpPr>
        <p:sp>
          <p:nvSpPr>
            <p:cNvPr id="9231" name="Line 26"/>
            <p:cNvSpPr>
              <a:spLocks noChangeShapeType="1"/>
            </p:cNvSpPr>
            <p:nvPr/>
          </p:nvSpPr>
          <p:spPr bwMode="auto">
            <a:xfrm flipH="1" flipV="1">
              <a:off x="1440" y="2208"/>
              <a:ext cx="211" cy="439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Line 27"/>
            <p:cNvSpPr>
              <a:spLocks noChangeShapeType="1"/>
            </p:cNvSpPr>
            <p:nvPr/>
          </p:nvSpPr>
          <p:spPr bwMode="auto">
            <a:xfrm flipV="1">
              <a:off x="1651" y="2208"/>
              <a:ext cx="221" cy="439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31"/>
          <p:cNvGrpSpPr>
            <a:grpSpLocks/>
          </p:cNvGrpSpPr>
          <p:nvPr/>
        </p:nvGrpSpPr>
        <p:grpSpPr bwMode="auto">
          <a:xfrm>
            <a:off x="2667000" y="4191000"/>
            <a:ext cx="1371600" cy="849313"/>
            <a:chOff x="1680" y="2640"/>
            <a:chExt cx="864" cy="535"/>
          </a:xfrm>
        </p:grpSpPr>
        <p:sp>
          <p:nvSpPr>
            <p:cNvPr id="9229" name="Line 29"/>
            <p:cNvSpPr>
              <a:spLocks noChangeShapeType="1"/>
            </p:cNvSpPr>
            <p:nvPr/>
          </p:nvSpPr>
          <p:spPr bwMode="auto">
            <a:xfrm flipH="1" flipV="1">
              <a:off x="1680" y="2640"/>
              <a:ext cx="484" cy="535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Line 30"/>
            <p:cNvSpPr>
              <a:spLocks noChangeShapeType="1"/>
            </p:cNvSpPr>
            <p:nvPr/>
          </p:nvSpPr>
          <p:spPr bwMode="auto">
            <a:xfrm flipV="1">
              <a:off x="2164" y="2640"/>
              <a:ext cx="380" cy="535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62586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0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685800"/>
            <a:ext cx="8991600" cy="1143000"/>
          </a:xfrm>
        </p:spPr>
        <p:txBody>
          <a:bodyPr/>
          <a:lstStyle/>
          <a:p>
            <a:r>
              <a:rPr lang="en-US" dirty="0">
                <a:latin typeface="Avenir Book"/>
              </a:rPr>
              <a:t>The challenges …  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304800" y="2133600"/>
            <a:ext cx="86106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7000"/>
            <a:ext cx="6781800" cy="349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45" name="Group 5"/>
          <p:cNvGrpSpPr>
            <a:grpSpLocks/>
          </p:cNvGrpSpPr>
          <p:nvPr/>
        </p:nvGrpSpPr>
        <p:grpSpPr bwMode="auto">
          <a:xfrm>
            <a:off x="2133600" y="2960688"/>
            <a:ext cx="381000" cy="533400"/>
            <a:chOff x="1536" y="1872"/>
            <a:chExt cx="240" cy="336"/>
          </a:xfrm>
        </p:grpSpPr>
        <p:sp>
          <p:nvSpPr>
            <p:cNvPr id="10265" name="Line 6"/>
            <p:cNvSpPr>
              <a:spLocks noChangeShapeType="1"/>
            </p:cNvSpPr>
            <p:nvPr/>
          </p:nvSpPr>
          <p:spPr bwMode="auto">
            <a:xfrm flipH="1" flipV="1">
              <a:off x="1536" y="1872"/>
              <a:ext cx="96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6" name="Line 7"/>
            <p:cNvSpPr>
              <a:spLocks noChangeShapeType="1"/>
            </p:cNvSpPr>
            <p:nvPr/>
          </p:nvSpPr>
          <p:spPr bwMode="auto">
            <a:xfrm flipV="1">
              <a:off x="1632" y="1872"/>
              <a:ext cx="144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6" name="Group 8"/>
          <p:cNvGrpSpPr>
            <a:grpSpLocks/>
          </p:cNvGrpSpPr>
          <p:nvPr/>
        </p:nvGrpSpPr>
        <p:grpSpPr bwMode="auto">
          <a:xfrm>
            <a:off x="2830513" y="2960688"/>
            <a:ext cx="381000" cy="533400"/>
            <a:chOff x="1536" y="1872"/>
            <a:chExt cx="240" cy="336"/>
          </a:xfrm>
        </p:grpSpPr>
        <p:sp>
          <p:nvSpPr>
            <p:cNvPr id="10263" name="Line 9"/>
            <p:cNvSpPr>
              <a:spLocks noChangeShapeType="1"/>
            </p:cNvSpPr>
            <p:nvPr/>
          </p:nvSpPr>
          <p:spPr bwMode="auto">
            <a:xfrm flipH="1" flipV="1">
              <a:off x="1536" y="1872"/>
              <a:ext cx="96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4" name="Line 10"/>
            <p:cNvSpPr>
              <a:spLocks noChangeShapeType="1"/>
            </p:cNvSpPr>
            <p:nvPr/>
          </p:nvSpPr>
          <p:spPr bwMode="auto">
            <a:xfrm flipV="1">
              <a:off x="1632" y="1872"/>
              <a:ext cx="144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7" name="Group 11"/>
          <p:cNvGrpSpPr>
            <a:grpSpLocks/>
          </p:cNvGrpSpPr>
          <p:nvPr/>
        </p:nvGrpSpPr>
        <p:grpSpPr bwMode="auto">
          <a:xfrm>
            <a:off x="3527425" y="2960688"/>
            <a:ext cx="381000" cy="533400"/>
            <a:chOff x="1536" y="1872"/>
            <a:chExt cx="240" cy="336"/>
          </a:xfrm>
        </p:grpSpPr>
        <p:sp>
          <p:nvSpPr>
            <p:cNvPr id="10261" name="Line 12"/>
            <p:cNvSpPr>
              <a:spLocks noChangeShapeType="1"/>
            </p:cNvSpPr>
            <p:nvPr/>
          </p:nvSpPr>
          <p:spPr bwMode="auto">
            <a:xfrm flipH="1" flipV="1">
              <a:off x="1536" y="1872"/>
              <a:ext cx="96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Line 13"/>
            <p:cNvSpPr>
              <a:spLocks noChangeShapeType="1"/>
            </p:cNvSpPr>
            <p:nvPr/>
          </p:nvSpPr>
          <p:spPr bwMode="auto">
            <a:xfrm flipV="1">
              <a:off x="1632" y="1872"/>
              <a:ext cx="144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8" name="Group 14"/>
          <p:cNvGrpSpPr>
            <a:grpSpLocks/>
          </p:cNvGrpSpPr>
          <p:nvPr/>
        </p:nvGrpSpPr>
        <p:grpSpPr bwMode="auto">
          <a:xfrm>
            <a:off x="4224338" y="2960688"/>
            <a:ext cx="381000" cy="533400"/>
            <a:chOff x="1536" y="1872"/>
            <a:chExt cx="240" cy="336"/>
          </a:xfrm>
        </p:grpSpPr>
        <p:sp>
          <p:nvSpPr>
            <p:cNvPr id="10259" name="Line 15"/>
            <p:cNvSpPr>
              <a:spLocks noChangeShapeType="1"/>
            </p:cNvSpPr>
            <p:nvPr/>
          </p:nvSpPr>
          <p:spPr bwMode="auto">
            <a:xfrm flipH="1" flipV="1">
              <a:off x="1536" y="1872"/>
              <a:ext cx="96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Line 16"/>
            <p:cNvSpPr>
              <a:spLocks noChangeShapeType="1"/>
            </p:cNvSpPr>
            <p:nvPr/>
          </p:nvSpPr>
          <p:spPr bwMode="auto">
            <a:xfrm flipV="1">
              <a:off x="1632" y="1872"/>
              <a:ext cx="144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841" name="Rectangle 17"/>
          <p:cNvSpPr>
            <a:spLocks noChangeArrowheads="1"/>
          </p:cNvSpPr>
          <p:nvPr/>
        </p:nvSpPr>
        <p:spPr bwMode="auto">
          <a:xfrm>
            <a:off x="4724400" y="3200400"/>
            <a:ext cx="46482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231775" indent="-231775">
              <a:buFontTx/>
              <a:buChar char="•"/>
            </a:pPr>
            <a:r>
              <a:rPr lang="en-US" sz="2000" dirty="0">
                <a:latin typeface="Avenir Book"/>
              </a:rPr>
              <a:t>Need: </a:t>
            </a:r>
            <a:br>
              <a:rPr lang="en-US" sz="2000" dirty="0">
                <a:latin typeface="Avenir Book"/>
              </a:rPr>
            </a:br>
            <a:r>
              <a:rPr lang="en-US" sz="2000" dirty="0">
                <a:latin typeface="Avenir Book"/>
              </a:rPr>
              <a:t>…a phylogeny</a:t>
            </a:r>
            <a:br>
              <a:rPr lang="en-US" sz="2000" dirty="0">
                <a:latin typeface="Avenir Book"/>
              </a:rPr>
            </a:br>
            <a:r>
              <a:rPr lang="en-US" sz="2000" dirty="0">
                <a:latin typeface="Avenir Book"/>
              </a:rPr>
              <a:t>…to reconstruct ancestral states</a:t>
            </a:r>
            <a:br>
              <a:rPr lang="en-US" sz="2000" dirty="0">
                <a:latin typeface="Avenir Book"/>
              </a:rPr>
            </a:br>
            <a:r>
              <a:rPr lang="en-US" sz="2000" dirty="0">
                <a:latin typeface="Avenir Book"/>
              </a:rPr>
              <a:t>…variances of these estimates</a:t>
            </a:r>
            <a:br>
              <a:rPr lang="en-US" sz="2000" dirty="0">
                <a:latin typeface="Avenir Book"/>
              </a:rPr>
            </a:br>
            <a:r>
              <a:rPr lang="en-US" sz="2000" dirty="0">
                <a:latin typeface="Avenir Book"/>
              </a:rPr>
              <a:t/>
            </a:r>
            <a:br>
              <a:rPr lang="en-US" sz="2000" dirty="0">
                <a:latin typeface="Avenir Book"/>
              </a:rPr>
            </a:br>
            <a:r>
              <a:rPr lang="en-US" sz="2000" dirty="0">
                <a:latin typeface="Avenir Book"/>
              </a:rPr>
              <a:t>Requires a model of evolution (e.g., Brownian motion)</a:t>
            </a:r>
            <a:endParaRPr lang="en-US" dirty="0">
              <a:latin typeface="Avenir Book"/>
            </a:endParaRPr>
          </a:p>
        </p:txBody>
      </p:sp>
      <p:grpSp>
        <p:nvGrpSpPr>
          <p:cNvPr id="10250" name="Group 18"/>
          <p:cNvGrpSpPr>
            <a:grpSpLocks/>
          </p:cNvGrpSpPr>
          <p:nvPr/>
        </p:nvGrpSpPr>
        <p:grpSpPr bwMode="auto">
          <a:xfrm>
            <a:off x="2286000" y="3505200"/>
            <a:ext cx="685800" cy="696913"/>
            <a:chOff x="1440" y="2208"/>
            <a:chExt cx="432" cy="439"/>
          </a:xfrm>
        </p:grpSpPr>
        <p:sp>
          <p:nvSpPr>
            <p:cNvPr id="10257" name="Line 19"/>
            <p:cNvSpPr>
              <a:spLocks noChangeShapeType="1"/>
            </p:cNvSpPr>
            <p:nvPr/>
          </p:nvSpPr>
          <p:spPr bwMode="auto">
            <a:xfrm flipH="1" flipV="1">
              <a:off x="1440" y="2208"/>
              <a:ext cx="211" cy="439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Line 20"/>
            <p:cNvSpPr>
              <a:spLocks noChangeShapeType="1"/>
            </p:cNvSpPr>
            <p:nvPr/>
          </p:nvSpPr>
          <p:spPr bwMode="auto">
            <a:xfrm flipV="1">
              <a:off x="1651" y="2208"/>
              <a:ext cx="221" cy="439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51" name="Group 21"/>
          <p:cNvGrpSpPr>
            <a:grpSpLocks/>
          </p:cNvGrpSpPr>
          <p:nvPr/>
        </p:nvGrpSpPr>
        <p:grpSpPr bwMode="auto">
          <a:xfrm>
            <a:off x="3690938" y="3516313"/>
            <a:ext cx="685800" cy="696912"/>
            <a:chOff x="1440" y="2208"/>
            <a:chExt cx="432" cy="439"/>
          </a:xfrm>
        </p:grpSpPr>
        <p:sp>
          <p:nvSpPr>
            <p:cNvPr id="10255" name="Line 22"/>
            <p:cNvSpPr>
              <a:spLocks noChangeShapeType="1"/>
            </p:cNvSpPr>
            <p:nvPr/>
          </p:nvSpPr>
          <p:spPr bwMode="auto">
            <a:xfrm flipH="1" flipV="1">
              <a:off x="1440" y="2208"/>
              <a:ext cx="211" cy="439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Line 23"/>
            <p:cNvSpPr>
              <a:spLocks noChangeShapeType="1"/>
            </p:cNvSpPr>
            <p:nvPr/>
          </p:nvSpPr>
          <p:spPr bwMode="auto">
            <a:xfrm flipV="1">
              <a:off x="1651" y="2208"/>
              <a:ext cx="221" cy="439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52" name="Group 24"/>
          <p:cNvGrpSpPr>
            <a:grpSpLocks/>
          </p:cNvGrpSpPr>
          <p:nvPr/>
        </p:nvGrpSpPr>
        <p:grpSpPr bwMode="auto">
          <a:xfrm>
            <a:off x="2667000" y="4191000"/>
            <a:ext cx="1371600" cy="849313"/>
            <a:chOff x="1680" y="2640"/>
            <a:chExt cx="864" cy="535"/>
          </a:xfrm>
        </p:grpSpPr>
        <p:sp>
          <p:nvSpPr>
            <p:cNvPr id="10253" name="Line 25"/>
            <p:cNvSpPr>
              <a:spLocks noChangeShapeType="1"/>
            </p:cNvSpPr>
            <p:nvPr/>
          </p:nvSpPr>
          <p:spPr bwMode="auto">
            <a:xfrm flipH="1" flipV="1">
              <a:off x="1680" y="2640"/>
              <a:ext cx="484" cy="535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Line 26"/>
            <p:cNvSpPr>
              <a:spLocks noChangeShapeType="1"/>
            </p:cNvSpPr>
            <p:nvPr/>
          </p:nvSpPr>
          <p:spPr bwMode="auto">
            <a:xfrm flipV="1">
              <a:off x="2164" y="2640"/>
              <a:ext cx="380" cy="535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383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4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00921" y="2774021"/>
            <a:ext cx="3805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On to </a:t>
            </a:r>
            <a:r>
              <a:rPr lang="en-US" sz="2400" dirty="0" smtClean="0">
                <a:solidFill>
                  <a:schemeClr val="tx2"/>
                </a:solidFill>
              </a:rPr>
              <a:t>the discussion paper </a:t>
            </a:r>
            <a:r>
              <a:rPr lang="en-US" sz="2400" dirty="0" smtClean="0">
                <a:solidFill>
                  <a:schemeClr val="tx2"/>
                </a:solidFill>
              </a:rPr>
              <a:t>…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513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55800"/>
            <a:ext cx="9144000" cy="2943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104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6200" y="685800"/>
            <a:ext cx="8991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venir Book"/>
              </a:rPr>
              <a:t>Pseudoreplication</a:t>
            </a:r>
            <a:endParaRPr lang="en-US" dirty="0">
              <a:latin typeface="Avenir Book"/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04800" y="2133600"/>
            <a:ext cx="86106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60824" y="2943412"/>
            <a:ext cx="68281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Non-independence among replicates, usually due to "spatial" correlation: e.g.,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8411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9869" y="627536"/>
            <a:ext cx="7675082" cy="5707529"/>
          </a:xfrm>
          <a:prstGeom prst="rect">
            <a:avLst/>
          </a:prstGeom>
          <a:scene3d>
            <a:camera prst="orthographicFront">
              <a:rot lat="0" lon="180000" rev="0"/>
            </a:camera>
            <a:lightRig rig="threePt" dir="t"/>
          </a:scene3d>
        </p:spPr>
      </p:pic>
      <p:sp>
        <p:nvSpPr>
          <p:cNvPr id="3" name="TextBox 2"/>
          <p:cNvSpPr txBox="1"/>
          <p:nvPr/>
        </p:nvSpPr>
        <p:spPr>
          <a:xfrm>
            <a:off x="8030883" y="1284941"/>
            <a:ext cx="821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18932" y="1780984"/>
            <a:ext cx="821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36863" y="2247145"/>
            <a:ext cx="821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25685" y="2937421"/>
            <a:ext cx="1663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Geneva"/>
                <a:ea typeface="Zapf Dingbats"/>
                <a:cs typeface="Geneva"/>
                <a:sym typeface="Zapf Dingbats"/>
              </a:rPr>
              <a:t>Luck of the draw</a:t>
            </a:r>
            <a:endParaRPr lang="en-US" sz="1400" dirty="0">
              <a:solidFill>
                <a:srgbClr val="FF0000"/>
              </a:solidFill>
              <a:latin typeface="Geneva"/>
              <a:cs typeface="Genev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64731" y="3284054"/>
            <a:ext cx="1713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Geneva"/>
                <a:ea typeface="Zapf Dingbats"/>
                <a:cs typeface="Geneva"/>
                <a:sym typeface="Zapf Dingbats"/>
              </a:rPr>
              <a:t>Nonrandom assignment</a:t>
            </a:r>
            <a:endParaRPr lang="en-US" sz="1400" dirty="0">
              <a:solidFill>
                <a:srgbClr val="FF0000"/>
              </a:solidFill>
              <a:latin typeface="Geneva"/>
              <a:cs typeface="Genev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67721" y="3959389"/>
            <a:ext cx="1713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Geneva"/>
                <a:ea typeface="Zapf Dingbats"/>
                <a:cs typeface="Geneva"/>
                <a:sym typeface="Zapf Dingbats"/>
              </a:rPr>
              <a:t>Chamber effect confounds </a:t>
            </a:r>
            <a:r>
              <a:rPr lang="en-US" sz="1400" dirty="0" err="1" smtClean="0">
                <a:solidFill>
                  <a:srgbClr val="FF0000"/>
                </a:solidFill>
                <a:latin typeface="Geneva"/>
                <a:ea typeface="Zapf Dingbats"/>
                <a:cs typeface="Geneva"/>
                <a:sym typeface="Zapf Dingbats"/>
              </a:rPr>
              <a:t>ttt</a:t>
            </a:r>
            <a:endParaRPr lang="en-US" sz="1400" dirty="0">
              <a:solidFill>
                <a:srgbClr val="FF0000"/>
              </a:solidFill>
              <a:latin typeface="Geneva"/>
              <a:cs typeface="Genev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70" y="4754252"/>
            <a:ext cx="1713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Geneva"/>
                <a:ea typeface="Zapf Dingbats"/>
                <a:cs typeface="Geneva"/>
                <a:sym typeface="Zapf Dingbats"/>
              </a:rPr>
              <a:t>"</a:t>
            </a:r>
            <a:r>
              <a:rPr lang="en-US" sz="1400" dirty="0" err="1" smtClean="0">
                <a:solidFill>
                  <a:srgbClr val="FF0000"/>
                </a:solidFill>
                <a:latin typeface="Geneva"/>
                <a:ea typeface="Zapf Dingbats"/>
                <a:cs typeface="Geneva"/>
                <a:sym typeface="Zapf Dingbats"/>
              </a:rPr>
              <a:t>Plumbing"effect</a:t>
            </a:r>
            <a:r>
              <a:rPr lang="en-US" sz="1400" dirty="0" smtClean="0">
                <a:solidFill>
                  <a:srgbClr val="FF0000"/>
                </a:solidFill>
                <a:latin typeface="Geneva"/>
                <a:ea typeface="Zapf Dingbats"/>
                <a:cs typeface="Geneva"/>
                <a:sym typeface="Zapf Dingbats"/>
              </a:rPr>
              <a:t> confounds </a:t>
            </a:r>
            <a:r>
              <a:rPr lang="en-US" sz="1400" dirty="0" err="1" smtClean="0">
                <a:solidFill>
                  <a:srgbClr val="FF0000"/>
                </a:solidFill>
                <a:latin typeface="Geneva"/>
                <a:ea typeface="Zapf Dingbats"/>
                <a:cs typeface="Geneva"/>
                <a:sym typeface="Zapf Dingbats"/>
              </a:rPr>
              <a:t>ttt</a:t>
            </a:r>
            <a:endParaRPr lang="en-US" sz="1400" dirty="0">
              <a:solidFill>
                <a:srgbClr val="FF0000"/>
              </a:solidFill>
              <a:latin typeface="Geneva"/>
              <a:cs typeface="Genev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40829" y="5411656"/>
            <a:ext cx="1713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Geneva"/>
                <a:ea typeface="Zapf Dingbats"/>
                <a:cs typeface="Geneva"/>
                <a:sym typeface="Zapf Dingbats"/>
              </a:rPr>
              <a:t>Often converted to B-2</a:t>
            </a:r>
            <a:endParaRPr lang="en-US" sz="1400" dirty="0">
              <a:solidFill>
                <a:srgbClr val="FF0000"/>
              </a:solidFill>
              <a:latin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583405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8894" y="2774021"/>
            <a:ext cx="69091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tx2"/>
                </a:solidFill>
              </a:rPr>
              <a:t>Hurlbert's</a:t>
            </a:r>
            <a:r>
              <a:rPr lang="en-US" sz="2400" dirty="0" smtClean="0">
                <a:solidFill>
                  <a:schemeClr val="tx2"/>
                </a:solidFill>
              </a:rPr>
              <a:t> paper transformed experimental ecology … </a:t>
            </a:r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(similar issues exist in other context)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209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20583" y="2774021"/>
            <a:ext cx="2765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Comparative biology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209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7200" y="1041400"/>
            <a:ext cx="56769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067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52400" y="711200"/>
            <a:ext cx="9448800" cy="1676400"/>
          </a:xfrm>
        </p:spPr>
        <p:txBody>
          <a:bodyPr/>
          <a:lstStyle/>
          <a:p>
            <a:r>
              <a:rPr lang="en-US" dirty="0">
                <a:latin typeface="Avenir Book"/>
              </a:rPr>
              <a:t>Pseudoreplication in comparative biology</a:t>
            </a:r>
            <a:endParaRPr lang="en-US" sz="3200" dirty="0">
              <a:latin typeface="Avenir Book"/>
            </a:endParaRPr>
          </a:p>
        </p:txBody>
      </p:sp>
      <p:sp>
        <p:nvSpPr>
          <p:cNvPr id="2051" name="Line 4"/>
          <p:cNvSpPr>
            <a:spLocks noChangeShapeType="1"/>
          </p:cNvSpPr>
          <p:nvPr/>
        </p:nvSpPr>
        <p:spPr bwMode="auto">
          <a:xfrm>
            <a:off x="304800" y="2943413"/>
            <a:ext cx="86106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3521075"/>
            <a:ext cx="8258175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3327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68580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Avenir Book"/>
              </a:rPr>
              <a:t>The </a:t>
            </a:r>
            <a:r>
              <a:rPr lang="en-US" sz="4000" dirty="0" smtClean="0">
                <a:latin typeface="Avenir Book"/>
              </a:rPr>
              <a:t>basic </a:t>
            </a:r>
            <a:r>
              <a:rPr lang="en-US" sz="4000" dirty="0">
                <a:latin typeface="Avenir Book"/>
              </a:rPr>
              <a:t>issue:</a:t>
            </a:r>
            <a:br>
              <a:rPr lang="en-US" sz="4000" dirty="0">
                <a:latin typeface="Avenir Book"/>
              </a:rPr>
            </a:br>
            <a:r>
              <a:rPr lang="en-US" sz="2800" dirty="0">
                <a:latin typeface="Avenir Book"/>
              </a:rPr>
              <a:t>do two traits X and Y evolve together (are they  </a:t>
            </a:r>
            <a:r>
              <a:rPr lang="ja-JP" altLang="en-US" sz="2800" dirty="0">
                <a:latin typeface="Avenir Book"/>
              </a:rPr>
              <a:t>“</a:t>
            </a:r>
            <a:r>
              <a:rPr lang="en-US" sz="2800" dirty="0">
                <a:latin typeface="Avenir Book"/>
              </a:rPr>
              <a:t>correlated</a:t>
            </a:r>
            <a:r>
              <a:rPr lang="ja-JP" altLang="en-US" sz="2800" dirty="0">
                <a:latin typeface="Avenir Book"/>
              </a:rPr>
              <a:t>”</a:t>
            </a:r>
            <a:r>
              <a:rPr lang="en-US" sz="2800" dirty="0">
                <a:latin typeface="Avenir Book"/>
              </a:rPr>
              <a:t> across species)?</a:t>
            </a:r>
          </a:p>
        </p:txBody>
      </p:sp>
      <p:sp>
        <p:nvSpPr>
          <p:cNvPr id="3075" name="Line 4"/>
          <p:cNvSpPr>
            <a:spLocks noChangeShapeType="1"/>
          </p:cNvSpPr>
          <p:nvPr/>
        </p:nvSpPr>
        <p:spPr bwMode="auto">
          <a:xfrm>
            <a:off x="304800" y="2133600"/>
            <a:ext cx="86106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65951" name="Picture 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0800"/>
            <a:ext cx="7315200" cy="400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5952" name="Rectangle 64"/>
          <p:cNvSpPr>
            <a:spLocks noChangeArrowheads="1"/>
          </p:cNvSpPr>
          <p:nvPr/>
        </p:nvSpPr>
        <p:spPr bwMode="auto">
          <a:xfrm>
            <a:off x="5029200" y="2438400"/>
            <a:ext cx="4114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dirty="0">
                <a:solidFill>
                  <a:schemeClr val="tx2"/>
                </a:solidFill>
                <a:latin typeface="Avenir Book"/>
              </a:rPr>
              <a:t>What is the sample size:</a:t>
            </a:r>
            <a:br>
              <a:rPr lang="en-US" dirty="0">
                <a:solidFill>
                  <a:schemeClr val="tx2"/>
                </a:solidFill>
                <a:latin typeface="Avenir Book"/>
              </a:rPr>
            </a:br>
            <a:r>
              <a:rPr lang="en-US" dirty="0">
                <a:solidFill>
                  <a:schemeClr val="tx2"/>
                </a:solidFill>
                <a:latin typeface="Avenir Book"/>
              </a:rPr>
              <a:t/>
            </a:r>
            <a:br>
              <a:rPr lang="en-US" dirty="0">
                <a:solidFill>
                  <a:schemeClr val="tx2"/>
                </a:solidFill>
                <a:latin typeface="Avenir Book"/>
              </a:rPr>
            </a:br>
            <a:r>
              <a:rPr lang="en-US" dirty="0">
                <a:solidFill>
                  <a:schemeClr val="tx2"/>
                </a:solidFill>
                <a:latin typeface="Avenir Book"/>
              </a:rPr>
              <a:t>80 (8 </a:t>
            </a:r>
            <a:r>
              <a:rPr lang="en-US" dirty="0" err="1">
                <a:solidFill>
                  <a:schemeClr val="tx2"/>
                </a:solidFill>
                <a:latin typeface="Avenir Book"/>
              </a:rPr>
              <a:t>spp</a:t>
            </a:r>
            <a:r>
              <a:rPr lang="en-US" dirty="0">
                <a:solidFill>
                  <a:schemeClr val="tx2"/>
                </a:solidFill>
                <a:latin typeface="Avenir Book"/>
              </a:rPr>
              <a:t> x 10 </a:t>
            </a:r>
            <a:r>
              <a:rPr lang="en-US" dirty="0" err="1">
                <a:solidFill>
                  <a:schemeClr val="tx2"/>
                </a:solidFill>
                <a:latin typeface="Avenir Book"/>
              </a:rPr>
              <a:t>ind</a:t>
            </a:r>
            <a:r>
              <a:rPr lang="en-US" dirty="0">
                <a:solidFill>
                  <a:schemeClr val="tx2"/>
                </a:solidFill>
                <a:latin typeface="Avenir Book"/>
              </a:rPr>
              <a:t>)?</a:t>
            </a:r>
            <a:br>
              <a:rPr lang="en-US" dirty="0">
                <a:solidFill>
                  <a:schemeClr val="tx2"/>
                </a:solidFill>
                <a:latin typeface="Avenir Book"/>
              </a:rPr>
            </a:br>
            <a:r>
              <a:rPr lang="en-US" dirty="0">
                <a:solidFill>
                  <a:schemeClr val="tx2"/>
                </a:solidFill>
                <a:latin typeface="Avenir Book"/>
              </a:rPr>
              <a:t/>
            </a:r>
            <a:br>
              <a:rPr lang="en-US" dirty="0">
                <a:solidFill>
                  <a:schemeClr val="tx2"/>
                </a:solidFill>
                <a:latin typeface="Avenir Book"/>
              </a:rPr>
            </a:br>
            <a:r>
              <a:rPr lang="en-US" dirty="0">
                <a:solidFill>
                  <a:schemeClr val="tx2"/>
                </a:solidFill>
                <a:latin typeface="Avenir Book"/>
              </a:rPr>
              <a:t>Something else?</a:t>
            </a:r>
          </a:p>
        </p:txBody>
      </p:sp>
    </p:spTree>
    <p:extLst>
      <p:ext uri="{BB962C8B-B14F-4D97-AF65-F5344CB8AC3E}">
        <p14:creationId xmlns:p14="http://schemas.microsoft.com/office/powerpoint/2010/main" val="1344547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5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5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5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6650</TotalTime>
  <Words>196</Words>
  <Application>Microsoft Macintosh PowerPoint</Application>
  <PresentationFormat>On-screen Show (4:3)</PresentationFormat>
  <Paragraphs>36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Ecology 8310 Population (and Community) Ecology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Pseudoreplication in comparative biology</vt:lpstr>
      <vt:lpstr>The basic issue: do two traits X and Y evolve together (are they  “correlated” across species)?</vt:lpstr>
      <vt:lpstr>N =8 ? Are they independent? </vt:lpstr>
      <vt:lpstr>But what if …  </vt:lpstr>
      <vt:lpstr>A worst case …  </vt:lpstr>
      <vt:lpstr>then …  </vt:lpstr>
      <vt:lpstr>A solution …  </vt:lpstr>
      <vt:lpstr>A simple example …  </vt:lpstr>
      <vt:lpstr>The challenges … 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Osenberg</dc:creator>
  <cp:lastModifiedBy>Craig Osenberg</cp:lastModifiedBy>
  <cp:revision>130</cp:revision>
  <dcterms:created xsi:type="dcterms:W3CDTF">2015-08-17T13:22:14Z</dcterms:created>
  <dcterms:modified xsi:type="dcterms:W3CDTF">2016-08-22T21:06:55Z</dcterms:modified>
</cp:coreProperties>
</file>