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19" r:id="rId2"/>
    <p:sldId id="591" r:id="rId3"/>
    <p:sldId id="594" r:id="rId4"/>
    <p:sldId id="595" r:id="rId5"/>
    <p:sldId id="601" r:id="rId6"/>
    <p:sldId id="572" r:id="rId7"/>
    <p:sldId id="573" r:id="rId8"/>
    <p:sldId id="574" r:id="rId9"/>
    <p:sldId id="575" r:id="rId10"/>
    <p:sldId id="576" r:id="rId11"/>
    <p:sldId id="577" r:id="rId12"/>
    <p:sldId id="578" r:id="rId13"/>
    <p:sldId id="579" r:id="rId14"/>
    <p:sldId id="612" r:id="rId15"/>
    <p:sldId id="580" r:id="rId16"/>
    <p:sldId id="581" r:id="rId17"/>
    <p:sldId id="582" r:id="rId18"/>
    <p:sldId id="583" r:id="rId19"/>
    <p:sldId id="602" r:id="rId20"/>
    <p:sldId id="599" r:id="rId21"/>
    <p:sldId id="603" r:id="rId22"/>
    <p:sldId id="600" r:id="rId23"/>
    <p:sldId id="584" r:id="rId24"/>
    <p:sldId id="586" r:id="rId25"/>
    <p:sldId id="585" r:id="rId26"/>
    <p:sldId id="587" r:id="rId27"/>
    <p:sldId id="588" r:id="rId28"/>
    <p:sldId id="589" r:id="rId29"/>
    <p:sldId id="590" r:id="rId30"/>
    <p:sldId id="604" r:id="rId31"/>
    <p:sldId id="571" r:id="rId32"/>
    <p:sldId id="605" r:id="rId33"/>
    <p:sldId id="609" r:id="rId34"/>
    <p:sldId id="606" r:id="rId35"/>
    <p:sldId id="608" r:id="rId36"/>
    <p:sldId id="610" r:id="rId37"/>
    <p:sldId id="607" r:id="rId38"/>
    <p:sldId id="611" r:id="rId39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960"/>
    <a:srgbClr val="7E44D5"/>
    <a:srgbClr val="FFF99D"/>
    <a:srgbClr val="3964AA"/>
    <a:srgbClr val="2B4B7F"/>
    <a:srgbClr val="008000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88490" autoAdjust="0"/>
  </p:normalViewPr>
  <p:slideViewPr>
    <p:cSldViewPr>
      <p:cViewPr varScale="1">
        <p:scale>
          <a:sx n="89" d="100"/>
          <a:sy n="89" d="100"/>
        </p:scale>
        <p:origin x="-1576" y="-112"/>
      </p:cViewPr>
      <p:guideLst>
        <p:guide orient="horz" pos="3264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l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l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96645FE5-B7DB-4D23-9689-9E03C8DEE9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34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Times New Roman" pitchFamily="18" charset="0"/>
              </a:defRPr>
            </a:lvl1pPr>
          </a:lstStyle>
          <a:p>
            <a:fld id="{36D6E819-5D4C-4AFB-804E-27053C4094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95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9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87951-04D8-417A-ACA8-C87F3CC80C87}" type="slidenum">
              <a:rPr lang="en-US"/>
              <a:pPr/>
              <a:t>4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enemy of my enemy is my friend…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9AEE4-6B21-48B3-938B-325064FB3F3B}" type="slidenum">
              <a:rPr lang="en-US"/>
              <a:pPr/>
              <a:t>15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position of snails in the chain of effects and the downstream effects.  Removal of snails will prevent effect of birds on all downstream components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Emphasize multiple hypotheses constructed</a:t>
            </a:r>
            <a:r>
              <a:rPr lang="en-US" baseline="0" dirty="0" smtClean="0"/>
              <a:t> to explain the same data.  (BLUE = intermediate species; RED = downstream effects)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ADFE-F66B-4373-A0DA-3D9F8BF2909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ADFE-F66B-4373-A0DA-3D9F8BF290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Notice: addition of predator</a:t>
            </a:r>
            <a:r>
              <a:rPr lang="en-US" baseline="0" dirty="0" smtClean="0"/>
              <a:t> does NOT release the plant from herbivory – it actually exacerbates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ADFE-F66B-4373-A0DA-3D9F8BF2909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Circles</a:t>
            </a:r>
            <a:r>
              <a:rPr lang="en-US" baseline="0" dirty="0" smtClean="0"/>
              <a:t> with different shading represent three different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ADFE-F66B-4373-A0DA-3D9F8BF290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99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Spiders seek </a:t>
            </a:r>
            <a:r>
              <a:rPr lang="en-US" dirty="0" err="1" smtClean="0"/>
              <a:t>Solidago</a:t>
            </a:r>
            <a:r>
              <a:rPr lang="en-US" dirty="0" smtClean="0"/>
              <a:t> as a refuge from spiders</a:t>
            </a:r>
            <a:r>
              <a:rPr lang="en-US" baseline="0" dirty="0" smtClean="0"/>
              <a:t> (they don’t get eaten, but shift microhabitat).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4ADFE-F66B-4373-A0DA-3D9F8BF2909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bullfrogs</a:t>
            </a:r>
            <a:r>
              <a:rPr lang="en-US" baseline="0" dirty="0" smtClean="0"/>
              <a:t> don't respond (much)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E819-5D4C-4AFB-804E-27053C40940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0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62919-3EC1-4462-9F0A-C6B6B7215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0976C-28D0-4AD2-A34D-9D1A0E6E4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D339D-AF54-43A5-B407-2608357DC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639AB-E93A-470E-A13C-11DD83600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17DCF-52AD-400C-9EC6-DE9FAAA39E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1A9AC-5EC1-4A33-93D3-A137D0F27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36DEE-4967-4249-B094-3281CAC04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6B882-2D9C-4EE4-8948-DB78930AD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62CC6-150D-4F7E-B984-5A44DFB8DC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015AC-7EE2-4DE5-A5C7-906305D0D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C84C9-998B-4228-9B85-90CE0CE13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fld id="{130A0F7D-9365-4D32-B4F4-55E07A7A7F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wmf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497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964AA"/>
                </a:solidFill>
                <a:latin typeface="Avenir Book"/>
                <a:cs typeface="Avenir Book"/>
              </a:rPr>
              <a:t>Ecology 8310</a:t>
            </a:r>
            <a:br>
              <a:rPr lang="en-US" dirty="0" smtClean="0">
                <a:solidFill>
                  <a:srgbClr val="3964AA"/>
                </a:solidFill>
                <a:latin typeface="Avenir Book"/>
                <a:cs typeface="Avenir Book"/>
              </a:rPr>
            </a:br>
            <a:r>
              <a:rPr lang="en-US" dirty="0" smtClean="0">
                <a:solidFill>
                  <a:srgbClr val="3964AA"/>
                </a:solidFill>
                <a:latin typeface="Avenir Book"/>
                <a:cs typeface="Avenir Book"/>
              </a:rPr>
              <a:t>Population (and Community) Ecology</a:t>
            </a:r>
            <a:endParaRPr lang="en-US" dirty="0">
              <a:solidFill>
                <a:srgbClr val="3964AA"/>
              </a:solidFill>
              <a:latin typeface="Avenir Book"/>
              <a:cs typeface="Avenir Book"/>
            </a:endParaRPr>
          </a:p>
        </p:txBody>
      </p:sp>
      <p:pic>
        <p:nvPicPr>
          <p:cNvPr id="5" name="Picture 4" descr="C:\Users\osenberg\AppData\Local\Microsoft\Windows\Temporary Internet Files\Content.Outlook\GWG773IU\moua puta panor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2772"/>
            <a:ext cx="9144000" cy="631146"/>
          </a:xfrm>
          <a:prstGeom prst="rect">
            <a:avLst/>
          </a:prstGeom>
          <a:noFill/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3886200"/>
            <a:ext cx="6400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400" dirty="0" smtClean="0">
                <a:latin typeface="Avenir Book"/>
                <a:cs typeface="Avenir Book"/>
              </a:rPr>
              <a:t>Indirect Effects</a:t>
            </a:r>
          </a:p>
          <a:p>
            <a:pPr marL="912813" lvl="1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latin typeface="Avenir Book"/>
                <a:cs typeface="Avenir Book"/>
              </a:rPr>
              <a:t>A terminological milieu</a:t>
            </a:r>
          </a:p>
          <a:p>
            <a:pPr marL="912813" lvl="1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latin typeface="Avenir Book"/>
                <a:cs typeface="Avenir Book"/>
              </a:rPr>
              <a:t>"Classic" indirect effects</a:t>
            </a:r>
          </a:p>
          <a:p>
            <a:pPr marL="912813" lvl="1" indent="-455613" algn="l">
              <a:lnSpc>
                <a:spcPct val="70000"/>
              </a:lnSpc>
              <a:buFont typeface="Arial"/>
              <a:buChar char="•"/>
            </a:pPr>
            <a:r>
              <a:rPr lang="en-US" sz="2400" dirty="0" smtClean="0">
                <a:latin typeface="Avenir Book"/>
                <a:cs typeface="Avenir Book"/>
              </a:rPr>
              <a:t>Higher order interactions</a:t>
            </a:r>
          </a:p>
        </p:txBody>
      </p:sp>
    </p:spTree>
    <p:extLst>
      <p:ext uri="{BB962C8B-B14F-4D97-AF65-F5344CB8AC3E}">
        <p14:creationId xmlns:p14="http://schemas.microsoft.com/office/powerpoint/2010/main" val="129770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2"/>
          <p:cNvSpPr txBox="1">
            <a:spLocks noChangeArrowheads="1"/>
          </p:cNvSpPr>
          <p:nvPr/>
        </p:nvSpPr>
        <p:spPr bwMode="auto">
          <a:xfrm>
            <a:off x="287867" y="152400"/>
            <a:ext cx="8534400" cy="5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defTabSz="873443"/>
            <a:r>
              <a:rPr lang="en-US" b="1">
                <a:latin typeface="Geneva"/>
                <a:cs typeface="Geneva"/>
              </a:rPr>
              <a:t>Hypothesis 2</a:t>
            </a:r>
          </a:p>
        </p:txBody>
      </p:sp>
      <p:sp>
        <p:nvSpPr>
          <p:cNvPr id="429059" name="Text Box 3"/>
          <p:cNvSpPr txBox="1">
            <a:spLocks noChangeArrowheads="1"/>
          </p:cNvSpPr>
          <p:nvPr/>
        </p:nvSpPr>
        <p:spPr bwMode="auto">
          <a:xfrm>
            <a:off x="5283200" y="1143000"/>
            <a:ext cx="1727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Birds</a:t>
            </a:r>
          </a:p>
        </p:txBody>
      </p:sp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6248400" y="5029200"/>
            <a:ext cx="2133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neva"/>
                <a:cs typeface="Geneva"/>
              </a:rPr>
              <a:t>Mussels</a:t>
            </a:r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3210090" y="4767208"/>
            <a:ext cx="1625600" cy="9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neva"/>
                <a:cs typeface="Geneva"/>
              </a:rPr>
              <a:t>Goose Barn.</a:t>
            </a:r>
          </a:p>
        </p:txBody>
      </p: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152400" y="4914901"/>
            <a:ext cx="1625600" cy="9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neva"/>
                <a:cs typeface="Geneva"/>
              </a:rPr>
              <a:t>Acorn Barn.</a:t>
            </a:r>
          </a:p>
        </p:txBody>
      </p:sp>
      <p:sp>
        <p:nvSpPr>
          <p:cNvPr id="429063" name="Text Box 7"/>
          <p:cNvSpPr txBox="1">
            <a:spLocks noChangeArrowheads="1"/>
          </p:cNvSpPr>
          <p:nvPr/>
        </p:nvSpPr>
        <p:spPr bwMode="auto">
          <a:xfrm>
            <a:off x="2641600" y="2857500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Snail</a:t>
            </a:r>
          </a:p>
        </p:txBody>
      </p:sp>
      <p:sp>
        <p:nvSpPr>
          <p:cNvPr id="429064" name="Text Box 8"/>
          <p:cNvSpPr txBox="1">
            <a:spLocks noChangeArrowheads="1"/>
          </p:cNvSpPr>
          <p:nvPr/>
        </p:nvSpPr>
        <p:spPr bwMode="auto">
          <a:xfrm>
            <a:off x="304800" y="1828800"/>
            <a:ext cx="20320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Starfish</a:t>
            </a:r>
          </a:p>
        </p:txBody>
      </p:sp>
      <p:sp>
        <p:nvSpPr>
          <p:cNvPr id="429065" name="Line 9"/>
          <p:cNvSpPr>
            <a:spLocks noChangeShapeType="1"/>
          </p:cNvSpPr>
          <p:nvPr/>
        </p:nvSpPr>
        <p:spPr bwMode="auto">
          <a:xfrm>
            <a:off x="6197600" y="1828800"/>
            <a:ext cx="8128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066" name="Line 10"/>
          <p:cNvSpPr>
            <a:spLocks noChangeShapeType="1"/>
          </p:cNvSpPr>
          <p:nvPr/>
        </p:nvSpPr>
        <p:spPr bwMode="auto">
          <a:xfrm flipH="1" flipV="1">
            <a:off x="6502400" y="1828800"/>
            <a:ext cx="9144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067" name="Line 11"/>
          <p:cNvSpPr>
            <a:spLocks noChangeShapeType="1"/>
          </p:cNvSpPr>
          <p:nvPr/>
        </p:nvSpPr>
        <p:spPr bwMode="auto">
          <a:xfrm flipV="1">
            <a:off x="2336800" y="1371600"/>
            <a:ext cx="29464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068" name="Line 12"/>
          <p:cNvSpPr>
            <a:spLocks noChangeShapeType="1"/>
          </p:cNvSpPr>
          <p:nvPr/>
        </p:nvSpPr>
        <p:spPr bwMode="auto">
          <a:xfrm flipH="1">
            <a:off x="2336800" y="1600200"/>
            <a:ext cx="2946400" cy="57150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069" name="Line 13"/>
          <p:cNvSpPr>
            <a:spLocks noChangeShapeType="1"/>
          </p:cNvSpPr>
          <p:nvPr/>
        </p:nvSpPr>
        <p:spPr bwMode="auto">
          <a:xfrm flipV="1">
            <a:off x="3352800" y="1828800"/>
            <a:ext cx="2133600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070" name="Line 14"/>
          <p:cNvSpPr>
            <a:spLocks noChangeShapeType="1"/>
          </p:cNvSpPr>
          <p:nvPr/>
        </p:nvSpPr>
        <p:spPr bwMode="auto">
          <a:xfrm flipH="1">
            <a:off x="3657600" y="2057400"/>
            <a:ext cx="1930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071" name="Line 15"/>
          <p:cNvSpPr>
            <a:spLocks noChangeShapeType="1"/>
          </p:cNvSpPr>
          <p:nvPr/>
        </p:nvSpPr>
        <p:spPr bwMode="auto">
          <a:xfrm flipV="1">
            <a:off x="4267200" y="2400300"/>
            <a:ext cx="11176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072" name="Line 16"/>
          <p:cNvSpPr>
            <a:spLocks noChangeShapeType="1"/>
          </p:cNvSpPr>
          <p:nvPr/>
        </p:nvSpPr>
        <p:spPr bwMode="auto">
          <a:xfrm flipH="1">
            <a:off x="4470400" y="2286000"/>
            <a:ext cx="1117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073" name="Line 17"/>
          <p:cNvSpPr>
            <a:spLocks noChangeShapeType="1"/>
          </p:cNvSpPr>
          <p:nvPr/>
        </p:nvSpPr>
        <p:spPr bwMode="auto">
          <a:xfrm>
            <a:off x="4775200" y="5257800"/>
            <a:ext cx="162560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074" name="Line 18"/>
          <p:cNvSpPr>
            <a:spLocks noChangeShapeType="1"/>
          </p:cNvSpPr>
          <p:nvPr/>
        </p:nvSpPr>
        <p:spPr bwMode="auto">
          <a:xfrm flipH="1" flipV="1">
            <a:off x="4673600" y="54864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075" name="Line 19"/>
          <p:cNvSpPr>
            <a:spLocks noChangeShapeType="1"/>
          </p:cNvSpPr>
          <p:nvPr/>
        </p:nvSpPr>
        <p:spPr bwMode="auto">
          <a:xfrm>
            <a:off x="1828800" y="542925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076" name="Line 20"/>
          <p:cNvSpPr>
            <a:spLocks noChangeShapeType="1"/>
          </p:cNvSpPr>
          <p:nvPr/>
        </p:nvSpPr>
        <p:spPr bwMode="auto">
          <a:xfrm flipV="1">
            <a:off x="609600" y="2514600"/>
            <a:ext cx="406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077" name="Line 21"/>
          <p:cNvSpPr>
            <a:spLocks noChangeShapeType="1"/>
          </p:cNvSpPr>
          <p:nvPr/>
        </p:nvSpPr>
        <p:spPr bwMode="auto">
          <a:xfrm flipH="1">
            <a:off x="914400" y="2514600"/>
            <a:ext cx="406400" cy="2400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078" name="Line 22"/>
          <p:cNvSpPr>
            <a:spLocks noChangeShapeType="1"/>
          </p:cNvSpPr>
          <p:nvPr/>
        </p:nvSpPr>
        <p:spPr bwMode="auto">
          <a:xfrm flipV="1">
            <a:off x="1320800" y="3429000"/>
            <a:ext cx="1320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079" name="Line 23"/>
          <p:cNvSpPr>
            <a:spLocks noChangeShapeType="1"/>
          </p:cNvSpPr>
          <p:nvPr/>
        </p:nvSpPr>
        <p:spPr bwMode="auto">
          <a:xfrm flipH="1">
            <a:off x="1422400" y="3543300"/>
            <a:ext cx="1524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081" name="Text Box 25"/>
          <p:cNvSpPr txBox="1">
            <a:spLocks noChangeArrowheads="1"/>
          </p:cNvSpPr>
          <p:nvPr/>
        </p:nvSpPr>
        <p:spPr bwMode="auto">
          <a:xfrm>
            <a:off x="3048000" y="10287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9082" name="Text Box 26"/>
          <p:cNvSpPr txBox="1">
            <a:spLocks noChangeArrowheads="1"/>
          </p:cNvSpPr>
          <p:nvPr/>
        </p:nvSpPr>
        <p:spPr bwMode="auto">
          <a:xfrm>
            <a:off x="4267200" y="32004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9083" name="Text Box 27"/>
          <p:cNvSpPr txBox="1">
            <a:spLocks noChangeArrowheads="1"/>
          </p:cNvSpPr>
          <p:nvPr/>
        </p:nvSpPr>
        <p:spPr bwMode="auto">
          <a:xfrm>
            <a:off x="1625600" y="35433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9084" name="Text Box 28"/>
          <p:cNvSpPr txBox="1">
            <a:spLocks noChangeArrowheads="1"/>
          </p:cNvSpPr>
          <p:nvPr/>
        </p:nvSpPr>
        <p:spPr bwMode="auto">
          <a:xfrm>
            <a:off x="3962400" y="18288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9085" name="Text Box 29"/>
          <p:cNvSpPr txBox="1">
            <a:spLocks noChangeArrowheads="1"/>
          </p:cNvSpPr>
          <p:nvPr/>
        </p:nvSpPr>
        <p:spPr bwMode="auto">
          <a:xfrm>
            <a:off x="406400" y="30861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9086" name="Text Box 30"/>
          <p:cNvSpPr txBox="1">
            <a:spLocks noChangeArrowheads="1"/>
          </p:cNvSpPr>
          <p:nvPr/>
        </p:nvSpPr>
        <p:spPr bwMode="auto">
          <a:xfrm>
            <a:off x="6925733" y="27432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9087" name="Text Box 31"/>
          <p:cNvSpPr txBox="1">
            <a:spLocks noChangeArrowheads="1"/>
          </p:cNvSpPr>
          <p:nvPr/>
        </p:nvSpPr>
        <p:spPr bwMode="auto">
          <a:xfrm>
            <a:off x="6197600" y="29718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9088" name="Text Box 32"/>
          <p:cNvSpPr txBox="1">
            <a:spLocks noChangeArrowheads="1"/>
          </p:cNvSpPr>
          <p:nvPr/>
        </p:nvSpPr>
        <p:spPr bwMode="auto">
          <a:xfrm>
            <a:off x="5012267" y="325755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9089" name="Text Box 33"/>
          <p:cNvSpPr txBox="1">
            <a:spLocks noChangeArrowheads="1"/>
          </p:cNvSpPr>
          <p:nvPr/>
        </p:nvSpPr>
        <p:spPr bwMode="auto">
          <a:xfrm>
            <a:off x="2336800" y="50292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9090" name="Text Box 34"/>
          <p:cNvSpPr txBox="1">
            <a:spLocks noChangeArrowheads="1"/>
          </p:cNvSpPr>
          <p:nvPr/>
        </p:nvSpPr>
        <p:spPr bwMode="auto">
          <a:xfrm>
            <a:off x="5384800" y="51054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9092" name="Text Box 36"/>
          <p:cNvSpPr txBox="1">
            <a:spLocks noChangeArrowheads="1"/>
          </p:cNvSpPr>
          <p:nvPr/>
        </p:nvSpPr>
        <p:spPr bwMode="auto">
          <a:xfrm>
            <a:off x="5384800" y="46863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9093" name="Text Box 37"/>
          <p:cNvSpPr txBox="1">
            <a:spLocks noChangeArrowheads="1"/>
          </p:cNvSpPr>
          <p:nvPr/>
        </p:nvSpPr>
        <p:spPr bwMode="auto">
          <a:xfrm>
            <a:off x="1168400" y="31242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9094" name="Text Box 38"/>
          <p:cNvSpPr txBox="1">
            <a:spLocks noChangeArrowheads="1"/>
          </p:cNvSpPr>
          <p:nvPr/>
        </p:nvSpPr>
        <p:spPr bwMode="auto">
          <a:xfrm>
            <a:off x="3369733" y="16002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9095" name="Text Box 39"/>
          <p:cNvSpPr txBox="1">
            <a:spLocks noChangeArrowheads="1"/>
          </p:cNvSpPr>
          <p:nvPr/>
        </p:nvSpPr>
        <p:spPr bwMode="auto">
          <a:xfrm>
            <a:off x="4368800" y="22860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9096" name="Text Box 40"/>
          <p:cNvSpPr txBox="1">
            <a:spLocks noChangeArrowheads="1"/>
          </p:cNvSpPr>
          <p:nvPr/>
        </p:nvSpPr>
        <p:spPr bwMode="auto">
          <a:xfrm>
            <a:off x="2336800" y="38100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9097" name="Line 41"/>
          <p:cNvSpPr>
            <a:spLocks noChangeShapeType="1"/>
          </p:cNvSpPr>
          <p:nvPr/>
        </p:nvSpPr>
        <p:spPr bwMode="auto">
          <a:xfrm flipH="1" flipV="1">
            <a:off x="1625600" y="5238750"/>
            <a:ext cx="172720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098" name="Text Box 42"/>
          <p:cNvSpPr txBox="1">
            <a:spLocks noChangeArrowheads="1"/>
          </p:cNvSpPr>
          <p:nvPr/>
        </p:nvSpPr>
        <p:spPr bwMode="auto">
          <a:xfrm>
            <a:off x="2336800" y="466725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9099" name="Line 43"/>
          <p:cNvSpPr>
            <a:spLocks noChangeShapeType="1"/>
          </p:cNvSpPr>
          <p:nvPr/>
        </p:nvSpPr>
        <p:spPr bwMode="auto">
          <a:xfrm>
            <a:off x="2235200" y="2400300"/>
            <a:ext cx="609600" cy="45720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100" name="Line 44"/>
          <p:cNvSpPr>
            <a:spLocks noChangeShapeType="1"/>
          </p:cNvSpPr>
          <p:nvPr/>
        </p:nvSpPr>
        <p:spPr bwMode="auto">
          <a:xfrm flipH="1" flipV="1">
            <a:off x="2032000" y="2514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101" name="Text Box 45"/>
          <p:cNvSpPr txBox="1">
            <a:spLocks noChangeArrowheads="1"/>
          </p:cNvSpPr>
          <p:nvPr/>
        </p:nvSpPr>
        <p:spPr bwMode="auto">
          <a:xfrm>
            <a:off x="2540000" y="20955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9102" name="Text Box 46"/>
          <p:cNvSpPr txBox="1">
            <a:spLocks noChangeArrowheads="1"/>
          </p:cNvSpPr>
          <p:nvPr/>
        </p:nvSpPr>
        <p:spPr bwMode="auto">
          <a:xfrm>
            <a:off x="2032000" y="24384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9103" name="Line 47"/>
          <p:cNvSpPr>
            <a:spLocks noChangeShapeType="1"/>
          </p:cNvSpPr>
          <p:nvPr/>
        </p:nvSpPr>
        <p:spPr bwMode="auto">
          <a:xfrm>
            <a:off x="3556000" y="3429000"/>
            <a:ext cx="304800" cy="137160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104" name="Line 48"/>
          <p:cNvSpPr>
            <a:spLocks noChangeShapeType="1"/>
          </p:cNvSpPr>
          <p:nvPr/>
        </p:nvSpPr>
        <p:spPr bwMode="auto">
          <a:xfrm flipH="1" flipV="1">
            <a:off x="3352800" y="3429000"/>
            <a:ext cx="203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9105" name="Text Box 49"/>
          <p:cNvSpPr txBox="1">
            <a:spLocks noChangeArrowheads="1"/>
          </p:cNvSpPr>
          <p:nvPr/>
        </p:nvSpPr>
        <p:spPr bwMode="auto">
          <a:xfrm>
            <a:off x="3098800" y="371475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9106" name="Text Box 50"/>
          <p:cNvSpPr txBox="1">
            <a:spLocks noChangeArrowheads="1"/>
          </p:cNvSpPr>
          <p:nvPr/>
        </p:nvSpPr>
        <p:spPr bwMode="auto">
          <a:xfrm>
            <a:off x="3657600" y="360045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grpSp>
        <p:nvGrpSpPr>
          <p:cNvPr id="429112" name="Group 56"/>
          <p:cNvGrpSpPr>
            <a:grpSpLocks/>
          </p:cNvGrpSpPr>
          <p:nvPr/>
        </p:nvGrpSpPr>
        <p:grpSpPr bwMode="auto">
          <a:xfrm>
            <a:off x="1066800" y="5829300"/>
            <a:ext cx="6248400" cy="914400"/>
            <a:chOff x="384" y="2448"/>
            <a:chExt cx="3072" cy="384"/>
          </a:xfrm>
        </p:grpSpPr>
        <p:sp>
          <p:nvSpPr>
            <p:cNvPr id="429113" name="Freeform 57"/>
            <p:cNvSpPr>
              <a:spLocks/>
            </p:cNvSpPr>
            <p:nvPr/>
          </p:nvSpPr>
          <p:spPr bwMode="auto">
            <a:xfrm>
              <a:off x="384" y="2448"/>
              <a:ext cx="3072" cy="384"/>
            </a:xfrm>
            <a:custGeom>
              <a:avLst/>
              <a:gdLst/>
              <a:ahLst/>
              <a:cxnLst>
                <a:cxn ang="0">
                  <a:pos x="3072" y="0"/>
                </a:cxn>
                <a:cxn ang="0">
                  <a:pos x="1392" y="432"/>
                </a:cxn>
                <a:cxn ang="0">
                  <a:pos x="0" y="96"/>
                </a:cxn>
              </a:cxnLst>
              <a:rect l="0" t="0" r="r" b="b"/>
              <a:pathLst>
                <a:path w="3072" h="448">
                  <a:moveTo>
                    <a:pt x="3072" y="0"/>
                  </a:moveTo>
                  <a:cubicBezTo>
                    <a:pt x="2488" y="208"/>
                    <a:pt x="1904" y="416"/>
                    <a:pt x="1392" y="432"/>
                  </a:cubicBezTo>
                  <a:cubicBezTo>
                    <a:pt x="880" y="448"/>
                    <a:pt x="440" y="272"/>
                    <a:pt x="0" y="9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429114" name="Text Box 58"/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500" baseline="-25000">
                  <a:latin typeface="Geneva"/>
                  <a:cs typeface="Geneva"/>
                </a:rPr>
                <a:t>-</a:t>
              </a:r>
            </a:p>
          </p:txBody>
        </p:sp>
      </p:grp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6781800" y="1028700"/>
            <a:ext cx="0" cy="800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3860800" y="2857500"/>
            <a:ext cx="0" cy="800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8153400" y="4953000"/>
            <a:ext cx="0" cy="800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rot="10800000">
            <a:off x="4689442" y="4872093"/>
            <a:ext cx="0" cy="800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1600200" y="5029200"/>
            <a:ext cx="0" cy="800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412264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Text Box 2"/>
          <p:cNvSpPr txBox="1">
            <a:spLocks noChangeArrowheads="1"/>
          </p:cNvSpPr>
          <p:nvPr/>
        </p:nvSpPr>
        <p:spPr bwMode="auto">
          <a:xfrm>
            <a:off x="287867" y="152400"/>
            <a:ext cx="8534400" cy="5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defTabSz="873443"/>
            <a:r>
              <a:rPr lang="en-US" b="1">
                <a:latin typeface="Geneva"/>
                <a:cs typeface="Geneva"/>
              </a:rPr>
              <a:t>Hypothesis 3</a:t>
            </a:r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5181600" y="1143000"/>
            <a:ext cx="1727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neva"/>
                <a:cs typeface="Geneva"/>
              </a:rPr>
              <a:t>Birds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6248400" y="5029200"/>
            <a:ext cx="2133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neva"/>
                <a:cs typeface="Geneva"/>
              </a:rPr>
              <a:t>Mussels</a:t>
            </a:r>
          </a:p>
        </p:txBody>
      </p:sp>
      <p:sp>
        <p:nvSpPr>
          <p:cNvPr id="430085" name="Text Box 5"/>
          <p:cNvSpPr txBox="1">
            <a:spLocks noChangeArrowheads="1"/>
          </p:cNvSpPr>
          <p:nvPr/>
        </p:nvSpPr>
        <p:spPr bwMode="auto">
          <a:xfrm>
            <a:off x="3124200" y="4800160"/>
            <a:ext cx="1625600" cy="9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neva"/>
                <a:cs typeface="Geneva"/>
              </a:rPr>
              <a:t>Goose Barn.</a:t>
            </a:r>
          </a:p>
        </p:txBody>
      </p:sp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76200" y="4914901"/>
            <a:ext cx="1625600" cy="9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neva"/>
                <a:cs typeface="Geneva"/>
              </a:rPr>
              <a:t>Acorn Barn.</a:t>
            </a:r>
          </a:p>
        </p:txBody>
      </p:sp>
      <p:sp>
        <p:nvSpPr>
          <p:cNvPr id="430087" name="Text Box 7"/>
          <p:cNvSpPr txBox="1">
            <a:spLocks noChangeArrowheads="1"/>
          </p:cNvSpPr>
          <p:nvPr/>
        </p:nvSpPr>
        <p:spPr bwMode="auto">
          <a:xfrm>
            <a:off x="2641600" y="2857500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Snail</a:t>
            </a:r>
          </a:p>
        </p:txBody>
      </p:sp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203200" y="1828800"/>
            <a:ext cx="2133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Starfish</a:t>
            </a:r>
          </a:p>
        </p:txBody>
      </p:sp>
      <p:sp>
        <p:nvSpPr>
          <p:cNvPr id="430089" name="Line 9"/>
          <p:cNvSpPr>
            <a:spLocks noChangeShapeType="1"/>
          </p:cNvSpPr>
          <p:nvPr/>
        </p:nvSpPr>
        <p:spPr bwMode="auto">
          <a:xfrm>
            <a:off x="6197600" y="1828800"/>
            <a:ext cx="8128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090" name="Line 10"/>
          <p:cNvSpPr>
            <a:spLocks noChangeShapeType="1"/>
          </p:cNvSpPr>
          <p:nvPr/>
        </p:nvSpPr>
        <p:spPr bwMode="auto">
          <a:xfrm flipH="1" flipV="1">
            <a:off x="6502400" y="1828800"/>
            <a:ext cx="9144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091" name="Line 11"/>
          <p:cNvSpPr>
            <a:spLocks noChangeShapeType="1"/>
          </p:cNvSpPr>
          <p:nvPr/>
        </p:nvSpPr>
        <p:spPr bwMode="auto">
          <a:xfrm flipV="1">
            <a:off x="2336800" y="1371600"/>
            <a:ext cx="29464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092" name="Line 12"/>
          <p:cNvSpPr>
            <a:spLocks noChangeShapeType="1"/>
          </p:cNvSpPr>
          <p:nvPr/>
        </p:nvSpPr>
        <p:spPr bwMode="auto">
          <a:xfrm flipH="1">
            <a:off x="2336800" y="1600200"/>
            <a:ext cx="2946400" cy="57150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093" name="Line 13"/>
          <p:cNvSpPr>
            <a:spLocks noChangeShapeType="1"/>
          </p:cNvSpPr>
          <p:nvPr/>
        </p:nvSpPr>
        <p:spPr bwMode="auto">
          <a:xfrm flipV="1">
            <a:off x="3352800" y="1828800"/>
            <a:ext cx="2133600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094" name="Line 14"/>
          <p:cNvSpPr>
            <a:spLocks noChangeShapeType="1"/>
          </p:cNvSpPr>
          <p:nvPr/>
        </p:nvSpPr>
        <p:spPr bwMode="auto">
          <a:xfrm flipH="1">
            <a:off x="3657600" y="2057400"/>
            <a:ext cx="1930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095" name="Line 15"/>
          <p:cNvSpPr>
            <a:spLocks noChangeShapeType="1"/>
          </p:cNvSpPr>
          <p:nvPr/>
        </p:nvSpPr>
        <p:spPr bwMode="auto">
          <a:xfrm flipV="1">
            <a:off x="4267200" y="2400300"/>
            <a:ext cx="11176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096" name="Line 16"/>
          <p:cNvSpPr>
            <a:spLocks noChangeShapeType="1"/>
          </p:cNvSpPr>
          <p:nvPr/>
        </p:nvSpPr>
        <p:spPr bwMode="auto">
          <a:xfrm flipH="1">
            <a:off x="4470400" y="2286000"/>
            <a:ext cx="1117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097" name="Line 17"/>
          <p:cNvSpPr>
            <a:spLocks noChangeShapeType="1"/>
          </p:cNvSpPr>
          <p:nvPr/>
        </p:nvSpPr>
        <p:spPr bwMode="auto">
          <a:xfrm>
            <a:off x="4775200" y="5257800"/>
            <a:ext cx="162560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098" name="Line 18"/>
          <p:cNvSpPr>
            <a:spLocks noChangeShapeType="1"/>
          </p:cNvSpPr>
          <p:nvPr/>
        </p:nvSpPr>
        <p:spPr bwMode="auto">
          <a:xfrm flipH="1" flipV="1">
            <a:off x="4673600" y="54864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099" name="Line 19"/>
          <p:cNvSpPr>
            <a:spLocks noChangeShapeType="1"/>
          </p:cNvSpPr>
          <p:nvPr/>
        </p:nvSpPr>
        <p:spPr bwMode="auto">
          <a:xfrm>
            <a:off x="1828800" y="542925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100" name="Line 20"/>
          <p:cNvSpPr>
            <a:spLocks noChangeShapeType="1"/>
          </p:cNvSpPr>
          <p:nvPr/>
        </p:nvSpPr>
        <p:spPr bwMode="auto">
          <a:xfrm flipV="1">
            <a:off x="609600" y="2514600"/>
            <a:ext cx="406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101" name="Line 21"/>
          <p:cNvSpPr>
            <a:spLocks noChangeShapeType="1"/>
          </p:cNvSpPr>
          <p:nvPr/>
        </p:nvSpPr>
        <p:spPr bwMode="auto">
          <a:xfrm flipH="1">
            <a:off x="914400" y="2514600"/>
            <a:ext cx="406400" cy="240030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102" name="Line 22"/>
          <p:cNvSpPr>
            <a:spLocks noChangeShapeType="1"/>
          </p:cNvSpPr>
          <p:nvPr/>
        </p:nvSpPr>
        <p:spPr bwMode="auto">
          <a:xfrm flipV="1">
            <a:off x="1320800" y="3429000"/>
            <a:ext cx="1320800" cy="137160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103" name="Line 23"/>
          <p:cNvSpPr>
            <a:spLocks noChangeShapeType="1"/>
          </p:cNvSpPr>
          <p:nvPr/>
        </p:nvSpPr>
        <p:spPr bwMode="auto">
          <a:xfrm flipH="1">
            <a:off x="1422400" y="3543300"/>
            <a:ext cx="1524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105" name="Text Box 25"/>
          <p:cNvSpPr txBox="1">
            <a:spLocks noChangeArrowheads="1"/>
          </p:cNvSpPr>
          <p:nvPr/>
        </p:nvSpPr>
        <p:spPr bwMode="auto">
          <a:xfrm>
            <a:off x="3048000" y="10287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30106" name="Text Box 26"/>
          <p:cNvSpPr txBox="1">
            <a:spLocks noChangeArrowheads="1"/>
          </p:cNvSpPr>
          <p:nvPr/>
        </p:nvSpPr>
        <p:spPr bwMode="auto">
          <a:xfrm>
            <a:off x="4267200" y="32004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30107" name="Text Box 27"/>
          <p:cNvSpPr txBox="1">
            <a:spLocks noChangeArrowheads="1"/>
          </p:cNvSpPr>
          <p:nvPr/>
        </p:nvSpPr>
        <p:spPr bwMode="auto">
          <a:xfrm>
            <a:off x="1625600" y="35433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30108" name="Text Box 28"/>
          <p:cNvSpPr txBox="1">
            <a:spLocks noChangeArrowheads="1"/>
          </p:cNvSpPr>
          <p:nvPr/>
        </p:nvSpPr>
        <p:spPr bwMode="auto">
          <a:xfrm>
            <a:off x="3962400" y="18288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30109" name="Text Box 29"/>
          <p:cNvSpPr txBox="1">
            <a:spLocks noChangeArrowheads="1"/>
          </p:cNvSpPr>
          <p:nvPr/>
        </p:nvSpPr>
        <p:spPr bwMode="auto">
          <a:xfrm>
            <a:off x="406400" y="30861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30110" name="Text Box 30"/>
          <p:cNvSpPr txBox="1">
            <a:spLocks noChangeArrowheads="1"/>
          </p:cNvSpPr>
          <p:nvPr/>
        </p:nvSpPr>
        <p:spPr bwMode="auto">
          <a:xfrm>
            <a:off x="6925733" y="27432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30111" name="Text Box 31"/>
          <p:cNvSpPr txBox="1">
            <a:spLocks noChangeArrowheads="1"/>
          </p:cNvSpPr>
          <p:nvPr/>
        </p:nvSpPr>
        <p:spPr bwMode="auto">
          <a:xfrm>
            <a:off x="6197600" y="29718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30112" name="Text Box 32"/>
          <p:cNvSpPr txBox="1">
            <a:spLocks noChangeArrowheads="1"/>
          </p:cNvSpPr>
          <p:nvPr/>
        </p:nvSpPr>
        <p:spPr bwMode="auto">
          <a:xfrm>
            <a:off x="5012267" y="325755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30113" name="Text Box 33"/>
          <p:cNvSpPr txBox="1">
            <a:spLocks noChangeArrowheads="1"/>
          </p:cNvSpPr>
          <p:nvPr/>
        </p:nvSpPr>
        <p:spPr bwMode="auto">
          <a:xfrm>
            <a:off x="2336800" y="50292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30114" name="Text Box 34"/>
          <p:cNvSpPr txBox="1">
            <a:spLocks noChangeArrowheads="1"/>
          </p:cNvSpPr>
          <p:nvPr/>
        </p:nvSpPr>
        <p:spPr bwMode="auto">
          <a:xfrm>
            <a:off x="5384800" y="51054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30116" name="Text Box 36"/>
          <p:cNvSpPr txBox="1">
            <a:spLocks noChangeArrowheads="1"/>
          </p:cNvSpPr>
          <p:nvPr/>
        </p:nvSpPr>
        <p:spPr bwMode="auto">
          <a:xfrm>
            <a:off x="5384800" y="46863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30117" name="Text Box 37"/>
          <p:cNvSpPr txBox="1">
            <a:spLocks noChangeArrowheads="1"/>
          </p:cNvSpPr>
          <p:nvPr/>
        </p:nvSpPr>
        <p:spPr bwMode="auto">
          <a:xfrm>
            <a:off x="1168400" y="31242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30118" name="Text Box 38"/>
          <p:cNvSpPr txBox="1">
            <a:spLocks noChangeArrowheads="1"/>
          </p:cNvSpPr>
          <p:nvPr/>
        </p:nvSpPr>
        <p:spPr bwMode="auto">
          <a:xfrm>
            <a:off x="3369733" y="16002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30119" name="Text Box 39"/>
          <p:cNvSpPr txBox="1">
            <a:spLocks noChangeArrowheads="1"/>
          </p:cNvSpPr>
          <p:nvPr/>
        </p:nvSpPr>
        <p:spPr bwMode="auto">
          <a:xfrm>
            <a:off x="4368800" y="22860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30120" name="Text Box 40"/>
          <p:cNvSpPr txBox="1">
            <a:spLocks noChangeArrowheads="1"/>
          </p:cNvSpPr>
          <p:nvPr/>
        </p:nvSpPr>
        <p:spPr bwMode="auto">
          <a:xfrm>
            <a:off x="2336800" y="38100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30121" name="Line 41"/>
          <p:cNvSpPr>
            <a:spLocks noChangeShapeType="1"/>
          </p:cNvSpPr>
          <p:nvPr/>
        </p:nvSpPr>
        <p:spPr bwMode="auto">
          <a:xfrm flipH="1" flipV="1">
            <a:off x="1625600" y="523875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122" name="Text Box 42"/>
          <p:cNvSpPr txBox="1">
            <a:spLocks noChangeArrowheads="1"/>
          </p:cNvSpPr>
          <p:nvPr/>
        </p:nvSpPr>
        <p:spPr bwMode="auto">
          <a:xfrm>
            <a:off x="2336800" y="466725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30123" name="Line 43"/>
          <p:cNvSpPr>
            <a:spLocks noChangeShapeType="1"/>
          </p:cNvSpPr>
          <p:nvPr/>
        </p:nvSpPr>
        <p:spPr bwMode="auto">
          <a:xfrm>
            <a:off x="2235200" y="24003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124" name="Line 44"/>
          <p:cNvSpPr>
            <a:spLocks noChangeShapeType="1"/>
          </p:cNvSpPr>
          <p:nvPr/>
        </p:nvSpPr>
        <p:spPr bwMode="auto">
          <a:xfrm flipH="1" flipV="1">
            <a:off x="2032000" y="2514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125" name="Text Box 45"/>
          <p:cNvSpPr txBox="1">
            <a:spLocks noChangeArrowheads="1"/>
          </p:cNvSpPr>
          <p:nvPr/>
        </p:nvSpPr>
        <p:spPr bwMode="auto">
          <a:xfrm>
            <a:off x="2540000" y="20955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30126" name="Text Box 46"/>
          <p:cNvSpPr txBox="1">
            <a:spLocks noChangeArrowheads="1"/>
          </p:cNvSpPr>
          <p:nvPr/>
        </p:nvSpPr>
        <p:spPr bwMode="auto">
          <a:xfrm>
            <a:off x="2032000" y="24384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30127" name="Line 47"/>
          <p:cNvSpPr>
            <a:spLocks noChangeShapeType="1"/>
          </p:cNvSpPr>
          <p:nvPr/>
        </p:nvSpPr>
        <p:spPr bwMode="auto">
          <a:xfrm>
            <a:off x="3556000" y="3429000"/>
            <a:ext cx="304800" cy="137160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128" name="Line 48"/>
          <p:cNvSpPr>
            <a:spLocks noChangeShapeType="1"/>
          </p:cNvSpPr>
          <p:nvPr/>
        </p:nvSpPr>
        <p:spPr bwMode="auto">
          <a:xfrm flipH="1" flipV="1">
            <a:off x="3352800" y="3429000"/>
            <a:ext cx="203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0129" name="Text Box 49"/>
          <p:cNvSpPr txBox="1">
            <a:spLocks noChangeArrowheads="1"/>
          </p:cNvSpPr>
          <p:nvPr/>
        </p:nvSpPr>
        <p:spPr bwMode="auto">
          <a:xfrm>
            <a:off x="3098800" y="371475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30130" name="Text Box 50"/>
          <p:cNvSpPr txBox="1">
            <a:spLocks noChangeArrowheads="1"/>
          </p:cNvSpPr>
          <p:nvPr/>
        </p:nvSpPr>
        <p:spPr bwMode="auto">
          <a:xfrm>
            <a:off x="3657600" y="360045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grpSp>
        <p:nvGrpSpPr>
          <p:cNvPr id="430136" name="Group 56"/>
          <p:cNvGrpSpPr>
            <a:grpSpLocks/>
          </p:cNvGrpSpPr>
          <p:nvPr/>
        </p:nvGrpSpPr>
        <p:grpSpPr bwMode="auto">
          <a:xfrm>
            <a:off x="1066800" y="5829300"/>
            <a:ext cx="6248400" cy="914400"/>
            <a:chOff x="384" y="2448"/>
            <a:chExt cx="3072" cy="384"/>
          </a:xfrm>
        </p:grpSpPr>
        <p:sp>
          <p:nvSpPr>
            <p:cNvPr id="430137" name="Freeform 57"/>
            <p:cNvSpPr>
              <a:spLocks/>
            </p:cNvSpPr>
            <p:nvPr/>
          </p:nvSpPr>
          <p:spPr bwMode="auto">
            <a:xfrm>
              <a:off x="384" y="2448"/>
              <a:ext cx="3072" cy="384"/>
            </a:xfrm>
            <a:custGeom>
              <a:avLst/>
              <a:gdLst/>
              <a:ahLst/>
              <a:cxnLst>
                <a:cxn ang="0">
                  <a:pos x="3072" y="0"/>
                </a:cxn>
                <a:cxn ang="0">
                  <a:pos x="1392" y="432"/>
                </a:cxn>
                <a:cxn ang="0">
                  <a:pos x="0" y="96"/>
                </a:cxn>
              </a:cxnLst>
              <a:rect l="0" t="0" r="r" b="b"/>
              <a:pathLst>
                <a:path w="3072" h="448">
                  <a:moveTo>
                    <a:pt x="3072" y="0"/>
                  </a:moveTo>
                  <a:cubicBezTo>
                    <a:pt x="2488" y="208"/>
                    <a:pt x="1904" y="416"/>
                    <a:pt x="1392" y="432"/>
                  </a:cubicBezTo>
                  <a:cubicBezTo>
                    <a:pt x="880" y="448"/>
                    <a:pt x="440" y="272"/>
                    <a:pt x="0" y="9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430138" name="Text Box 58"/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500" baseline="-25000">
                  <a:latin typeface="Geneva"/>
                  <a:cs typeface="Geneva"/>
                </a:rPr>
                <a:t>-</a:t>
              </a:r>
            </a:p>
          </p:txBody>
        </p:sp>
      </p:grp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6705600" y="1028700"/>
            <a:ext cx="0" cy="800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3860800" y="2828962"/>
            <a:ext cx="0" cy="800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8153400" y="4953000"/>
            <a:ext cx="0" cy="800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rot="10800000">
            <a:off x="4632358" y="4914900"/>
            <a:ext cx="0" cy="800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1557387" y="5029200"/>
            <a:ext cx="0" cy="800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52050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Text Box 2"/>
          <p:cNvSpPr txBox="1">
            <a:spLocks noChangeArrowheads="1"/>
          </p:cNvSpPr>
          <p:nvPr/>
        </p:nvSpPr>
        <p:spPr bwMode="auto">
          <a:xfrm>
            <a:off x="6096000" y="190500"/>
            <a:ext cx="2726267" cy="5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defTabSz="873443"/>
            <a:r>
              <a:rPr lang="en-US" b="1">
                <a:latin typeface="Geneva"/>
                <a:cs typeface="Geneva"/>
              </a:rPr>
              <a:t>Hypothesis 3</a:t>
            </a:r>
          </a:p>
        </p:txBody>
      </p:sp>
      <p:sp>
        <p:nvSpPr>
          <p:cNvPr id="432131" name="Text Box 3"/>
          <p:cNvSpPr txBox="1">
            <a:spLocks noChangeArrowheads="1"/>
          </p:cNvSpPr>
          <p:nvPr/>
        </p:nvSpPr>
        <p:spPr bwMode="auto">
          <a:xfrm>
            <a:off x="914400" y="102870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Birds</a:t>
            </a:r>
          </a:p>
        </p:txBody>
      </p:sp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4267200" y="6076951"/>
            <a:ext cx="1625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Mussels</a:t>
            </a:r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406400" y="2171701"/>
            <a:ext cx="25400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Goose Barn.</a:t>
            </a:r>
          </a:p>
        </p:txBody>
      </p:sp>
      <p:sp>
        <p:nvSpPr>
          <p:cNvPr id="432134" name="Text Box 6"/>
          <p:cNvSpPr txBox="1">
            <a:spLocks noChangeArrowheads="1"/>
          </p:cNvSpPr>
          <p:nvPr/>
        </p:nvSpPr>
        <p:spPr bwMode="auto">
          <a:xfrm>
            <a:off x="203200" y="4114801"/>
            <a:ext cx="25400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Acorn Barn.</a:t>
            </a:r>
          </a:p>
        </p:txBody>
      </p:sp>
      <p:sp>
        <p:nvSpPr>
          <p:cNvPr id="432135" name="Text Box 7"/>
          <p:cNvSpPr txBox="1">
            <a:spLocks noChangeArrowheads="1"/>
          </p:cNvSpPr>
          <p:nvPr/>
        </p:nvSpPr>
        <p:spPr bwMode="auto">
          <a:xfrm>
            <a:off x="4080933" y="302895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Snail</a:t>
            </a:r>
          </a:p>
        </p:txBody>
      </p:sp>
      <p:sp>
        <p:nvSpPr>
          <p:cNvPr id="432136" name="Text Box 8"/>
          <p:cNvSpPr txBox="1">
            <a:spLocks noChangeArrowheads="1"/>
          </p:cNvSpPr>
          <p:nvPr/>
        </p:nvSpPr>
        <p:spPr bwMode="auto">
          <a:xfrm>
            <a:off x="6807200" y="2057401"/>
            <a:ext cx="1625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Starfish</a:t>
            </a:r>
          </a:p>
        </p:txBody>
      </p:sp>
      <p:sp>
        <p:nvSpPr>
          <p:cNvPr id="432179" name="Text Box 51"/>
          <p:cNvSpPr txBox="1">
            <a:spLocks noChangeArrowheads="1"/>
          </p:cNvSpPr>
          <p:nvPr/>
        </p:nvSpPr>
        <p:spPr bwMode="auto">
          <a:xfrm>
            <a:off x="203200" y="190500"/>
            <a:ext cx="2726267" cy="5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defTabSz="873443"/>
            <a:r>
              <a:rPr lang="en-US" b="1">
                <a:latin typeface="Geneva"/>
                <a:cs typeface="Geneva"/>
              </a:rPr>
              <a:t>Hypothesis 1</a:t>
            </a:r>
          </a:p>
        </p:txBody>
      </p:sp>
      <p:sp>
        <p:nvSpPr>
          <p:cNvPr id="432180" name="Text Box 52"/>
          <p:cNvSpPr txBox="1">
            <a:spLocks noChangeArrowheads="1"/>
          </p:cNvSpPr>
          <p:nvPr/>
        </p:nvSpPr>
        <p:spPr bwMode="auto">
          <a:xfrm>
            <a:off x="3149600" y="190500"/>
            <a:ext cx="2726267" cy="5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defTabSz="873443"/>
            <a:r>
              <a:rPr lang="en-US" b="1">
                <a:latin typeface="Geneva"/>
                <a:cs typeface="Geneva"/>
              </a:rPr>
              <a:t>Hypothesis 2</a:t>
            </a:r>
          </a:p>
        </p:txBody>
      </p:sp>
      <p:sp>
        <p:nvSpPr>
          <p:cNvPr id="432181" name="Text Box 53"/>
          <p:cNvSpPr txBox="1">
            <a:spLocks noChangeArrowheads="1"/>
          </p:cNvSpPr>
          <p:nvPr/>
        </p:nvSpPr>
        <p:spPr bwMode="auto">
          <a:xfrm>
            <a:off x="4030133" y="102870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Birds</a:t>
            </a:r>
          </a:p>
        </p:txBody>
      </p:sp>
      <p:sp>
        <p:nvSpPr>
          <p:cNvPr id="432182" name="Text Box 54"/>
          <p:cNvSpPr txBox="1">
            <a:spLocks noChangeArrowheads="1"/>
          </p:cNvSpPr>
          <p:nvPr/>
        </p:nvSpPr>
        <p:spPr bwMode="auto">
          <a:xfrm>
            <a:off x="7010400" y="102870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Birds</a:t>
            </a:r>
          </a:p>
        </p:txBody>
      </p:sp>
      <p:sp>
        <p:nvSpPr>
          <p:cNvPr id="432183" name="Text Box 55"/>
          <p:cNvSpPr txBox="1">
            <a:spLocks noChangeArrowheads="1"/>
          </p:cNvSpPr>
          <p:nvPr/>
        </p:nvSpPr>
        <p:spPr bwMode="auto">
          <a:xfrm>
            <a:off x="3826933" y="2000251"/>
            <a:ext cx="1625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Starfish</a:t>
            </a:r>
          </a:p>
        </p:txBody>
      </p:sp>
      <p:sp>
        <p:nvSpPr>
          <p:cNvPr id="432184" name="Text Box 56"/>
          <p:cNvSpPr txBox="1">
            <a:spLocks noChangeArrowheads="1"/>
          </p:cNvSpPr>
          <p:nvPr/>
        </p:nvSpPr>
        <p:spPr bwMode="auto">
          <a:xfrm>
            <a:off x="6400800" y="3086101"/>
            <a:ext cx="24384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Acorn Barn.</a:t>
            </a:r>
          </a:p>
        </p:txBody>
      </p:sp>
      <p:sp>
        <p:nvSpPr>
          <p:cNvPr id="432185" name="Text Box 57"/>
          <p:cNvSpPr txBox="1">
            <a:spLocks noChangeArrowheads="1"/>
          </p:cNvSpPr>
          <p:nvPr/>
        </p:nvSpPr>
        <p:spPr bwMode="auto">
          <a:xfrm>
            <a:off x="6553200" y="6172201"/>
            <a:ext cx="2133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Mussels</a:t>
            </a:r>
          </a:p>
        </p:txBody>
      </p:sp>
      <p:sp>
        <p:nvSpPr>
          <p:cNvPr id="432186" name="Text Box 58"/>
          <p:cNvSpPr txBox="1">
            <a:spLocks noChangeArrowheads="1"/>
          </p:cNvSpPr>
          <p:nvPr/>
        </p:nvSpPr>
        <p:spPr bwMode="auto">
          <a:xfrm>
            <a:off x="1524000" y="3086101"/>
            <a:ext cx="2133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Mussels</a:t>
            </a:r>
          </a:p>
        </p:txBody>
      </p:sp>
      <p:sp>
        <p:nvSpPr>
          <p:cNvPr id="432187" name="Text Box 59"/>
          <p:cNvSpPr txBox="1">
            <a:spLocks noChangeArrowheads="1"/>
          </p:cNvSpPr>
          <p:nvPr/>
        </p:nvSpPr>
        <p:spPr bwMode="auto">
          <a:xfrm>
            <a:off x="812800" y="560070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Snail</a:t>
            </a:r>
          </a:p>
        </p:txBody>
      </p:sp>
      <p:sp>
        <p:nvSpPr>
          <p:cNvPr id="432188" name="Text Box 60"/>
          <p:cNvSpPr txBox="1">
            <a:spLocks noChangeArrowheads="1"/>
          </p:cNvSpPr>
          <p:nvPr/>
        </p:nvSpPr>
        <p:spPr bwMode="auto">
          <a:xfrm>
            <a:off x="7010400" y="411480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Snail</a:t>
            </a:r>
          </a:p>
        </p:txBody>
      </p:sp>
      <p:sp>
        <p:nvSpPr>
          <p:cNvPr id="432189" name="Text Box 61"/>
          <p:cNvSpPr txBox="1">
            <a:spLocks noChangeArrowheads="1"/>
          </p:cNvSpPr>
          <p:nvPr/>
        </p:nvSpPr>
        <p:spPr bwMode="auto">
          <a:xfrm>
            <a:off x="3539067" y="4286251"/>
            <a:ext cx="25400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Goose Barn.</a:t>
            </a:r>
          </a:p>
        </p:txBody>
      </p:sp>
      <p:sp>
        <p:nvSpPr>
          <p:cNvPr id="432190" name="Text Box 62"/>
          <p:cNvSpPr txBox="1">
            <a:spLocks noChangeArrowheads="1"/>
          </p:cNvSpPr>
          <p:nvPr/>
        </p:nvSpPr>
        <p:spPr bwMode="auto">
          <a:xfrm>
            <a:off x="6350000" y="5143501"/>
            <a:ext cx="25400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Goose Barn.</a:t>
            </a:r>
          </a:p>
        </p:txBody>
      </p:sp>
      <p:sp>
        <p:nvSpPr>
          <p:cNvPr id="432191" name="Text Box 63"/>
          <p:cNvSpPr txBox="1">
            <a:spLocks noChangeArrowheads="1"/>
          </p:cNvSpPr>
          <p:nvPr/>
        </p:nvSpPr>
        <p:spPr bwMode="auto">
          <a:xfrm>
            <a:off x="2844800" y="5486401"/>
            <a:ext cx="24384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Acorn Barn.</a:t>
            </a:r>
          </a:p>
        </p:txBody>
      </p:sp>
      <p:sp>
        <p:nvSpPr>
          <p:cNvPr id="432192" name="Line 64"/>
          <p:cNvSpPr>
            <a:spLocks noChangeShapeType="1"/>
          </p:cNvSpPr>
          <p:nvPr/>
        </p:nvSpPr>
        <p:spPr bwMode="auto">
          <a:xfrm>
            <a:off x="1422400" y="1485900"/>
            <a:ext cx="0" cy="800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2193" name="Line 65"/>
          <p:cNvSpPr>
            <a:spLocks noChangeShapeType="1"/>
          </p:cNvSpPr>
          <p:nvPr/>
        </p:nvSpPr>
        <p:spPr bwMode="auto">
          <a:xfrm>
            <a:off x="4064000" y="4838700"/>
            <a:ext cx="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2194" name="Line 66"/>
          <p:cNvSpPr>
            <a:spLocks noChangeShapeType="1"/>
          </p:cNvSpPr>
          <p:nvPr/>
        </p:nvSpPr>
        <p:spPr bwMode="auto">
          <a:xfrm>
            <a:off x="5257800" y="4800600"/>
            <a:ext cx="0" cy="1371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2197" name="Line 69"/>
          <p:cNvSpPr>
            <a:spLocks noChangeShapeType="1"/>
          </p:cNvSpPr>
          <p:nvPr/>
        </p:nvSpPr>
        <p:spPr bwMode="auto">
          <a:xfrm>
            <a:off x="2133600" y="2647950"/>
            <a:ext cx="0" cy="571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2198" name="Line 70"/>
          <p:cNvSpPr>
            <a:spLocks noChangeShapeType="1"/>
          </p:cNvSpPr>
          <p:nvPr/>
        </p:nvSpPr>
        <p:spPr bwMode="auto">
          <a:xfrm>
            <a:off x="1117600" y="2743200"/>
            <a:ext cx="0" cy="148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2199" name="Line 71"/>
          <p:cNvSpPr>
            <a:spLocks noChangeShapeType="1"/>
          </p:cNvSpPr>
          <p:nvPr/>
        </p:nvSpPr>
        <p:spPr bwMode="auto">
          <a:xfrm>
            <a:off x="1320800" y="4800600"/>
            <a:ext cx="0" cy="8001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2200" name="Line 72"/>
          <p:cNvSpPr>
            <a:spLocks noChangeShapeType="1"/>
          </p:cNvSpPr>
          <p:nvPr/>
        </p:nvSpPr>
        <p:spPr bwMode="auto">
          <a:xfrm>
            <a:off x="4572000" y="25146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2201" name="Line 73"/>
          <p:cNvSpPr>
            <a:spLocks noChangeShapeType="1"/>
          </p:cNvSpPr>
          <p:nvPr/>
        </p:nvSpPr>
        <p:spPr bwMode="auto">
          <a:xfrm>
            <a:off x="4572000" y="3543300"/>
            <a:ext cx="0" cy="800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2202" name="Line 74"/>
          <p:cNvSpPr>
            <a:spLocks noChangeShapeType="1"/>
          </p:cNvSpPr>
          <p:nvPr/>
        </p:nvSpPr>
        <p:spPr bwMode="auto">
          <a:xfrm>
            <a:off x="4572000" y="14859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2203" name="Line 75"/>
          <p:cNvSpPr>
            <a:spLocks noChangeShapeType="1"/>
          </p:cNvSpPr>
          <p:nvPr/>
        </p:nvSpPr>
        <p:spPr bwMode="auto">
          <a:xfrm>
            <a:off x="7586133" y="15621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2204" name="Line 76"/>
          <p:cNvSpPr>
            <a:spLocks noChangeShapeType="1"/>
          </p:cNvSpPr>
          <p:nvPr/>
        </p:nvSpPr>
        <p:spPr bwMode="auto">
          <a:xfrm>
            <a:off x="7586133" y="26289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2205" name="Line 77"/>
          <p:cNvSpPr>
            <a:spLocks noChangeShapeType="1"/>
          </p:cNvSpPr>
          <p:nvPr/>
        </p:nvSpPr>
        <p:spPr bwMode="auto">
          <a:xfrm>
            <a:off x="7586133" y="3619500"/>
            <a:ext cx="0" cy="609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2206" name="Line 78"/>
          <p:cNvSpPr>
            <a:spLocks noChangeShapeType="1"/>
          </p:cNvSpPr>
          <p:nvPr/>
        </p:nvSpPr>
        <p:spPr bwMode="auto">
          <a:xfrm>
            <a:off x="7586133" y="46863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2207" name="Line 79"/>
          <p:cNvSpPr>
            <a:spLocks noChangeShapeType="1"/>
          </p:cNvSpPr>
          <p:nvPr/>
        </p:nvSpPr>
        <p:spPr bwMode="auto">
          <a:xfrm>
            <a:off x="7586133" y="57150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2208" name="Text Box 80"/>
          <p:cNvSpPr txBox="1">
            <a:spLocks noChangeArrowheads="1"/>
          </p:cNvSpPr>
          <p:nvPr/>
        </p:nvSpPr>
        <p:spPr bwMode="auto">
          <a:xfrm>
            <a:off x="1295400" y="4876800"/>
            <a:ext cx="609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neva"/>
                <a:cs typeface="Geneva"/>
              </a:rPr>
              <a:t>+</a:t>
            </a:r>
          </a:p>
        </p:txBody>
      </p:sp>
      <p:sp>
        <p:nvSpPr>
          <p:cNvPr id="432209" name="Text Box 81"/>
          <p:cNvSpPr txBox="1">
            <a:spLocks noChangeArrowheads="1"/>
          </p:cNvSpPr>
          <p:nvPr/>
        </p:nvSpPr>
        <p:spPr bwMode="auto">
          <a:xfrm>
            <a:off x="7543800" y="3505200"/>
            <a:ext cx="609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neva"/>
                <a:cs typeface="Geneva"/>
              </a:rPr>
              <a:t>+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0" y="152400"/>
            <a:ext cx="9144000" cy="519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87294" tIns="43646" rIns="87294" bIns="43646">
            <a:spAutoFit/>
          </a:bodyPr>
          <a:lstStyle/>
          <a:p>
            <a:pPr defTabSz="873443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neva"/>
                <a:cs typeface="Geneva"/>
              </a:rPr>
              <a:t>Can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Geneva"/>
                <a:cs typeface="Geneva"/>
              </a:rPr>
              <a:t>we come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neva"/>
                <a:cs typeface="Geneva"/>
              </a:rPr>
              <a:t>up with a test of these hypotheses?</a:t>
            </a:r>
          </a:p>
        </p:txBody>
      </p:sp>
    </p:spTree>
    <p:extLst>
      <p:ext uri="{BB962C8B-B14F-4D97-AF65-F5344CB8AC3E}">
        <p14:creationId xmlns:p14="http://schemas.microsoft.com/office/powerpoint/2010/main" val="380678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Text Box 2"/>
          <p:cNvSpPr txBox="1">
            <a:spLocks noChangeArrowheads="1"/>
          </p:cNvSpPr>
          <p:nvPr/>
        </p:nvSpPr>
        <p:spPr bwMode="auto">
          <a:xfrm>
            <a:off x="406400" y="914401"/>
            <a:ext cx="8331200" cy="78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marL="640080" indent="-640080" defTabSz="873443"/>
            <a:r>
              <a:rPr lang="en-US" sz="4500">
                <a:latin typeface="Geneva"/>
                <a:cs typeface="Geneva"/>
              </a:rPr>
              <a:t>Two approaches</a:t>
            </a:r>
            <a:endParaRPr lang="en-US">
              <a:latin typeface="Geneva"/>
              <a:cs typeface="Geneva"/>
            </a:endParaRPr>
          </a:p>
        </p:txBody>
      </p:sp>
      <p:sp>
        <p:nvSpPr>
          <p:cNvPr id="437251" name="Line 3"/>
          <p:cNvSpPr>
            <a:spLocks noChangeShapeType="1"/>
          </p:cNvSpPr>
          <p:nvPr/>
        </p:nvSpPr>
        <p:spPr bwMode="auto">
          <a:xfrm flipV="1">
            <a:off x="2336800" y="2057400"/>
            <a:ext cx="4470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0" y="2857500"/>
            <a:ext cx="89408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Geneva"/>
              <a:cs typeface="Geneva"/>
            </a:endParaRPr>
          </a:p>
        </p:txBody>
      </p:sp>
      <p:sp>
        <p:nvSpPr>
          <p:cNvPr id="437271" name="Text Box 23"/>
          <p:cNvSpPr txBox="1">
            <a:spLocks noChangeArrowheads="1"/>
          </p:cNvSpPr>
          <p:nvPr/>
        </p:nvSpPr>
        <p:spPr bwMode="auto">
          <a:xfrm>
            <a:off x="406400" y="3269457"/>
            <a:ext cx="8331200" cy="267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marL="640080" indent="-640080" defTabSz="873443">
              <a:buFontTx/>
              <a:buAutoNum type="arabicPeriod"/>
            </a:pPr>
            <a:r>
              <a:rPr lang="en-US" dirty="0">
                <a:latin typeface="Geneva"/>
                <a:cs typeface="Geneva"/>
              </a:rPr>
              <a:t>Manipulate intermediate species directly (and look at effects)</a:t>
            </a:r>
          </a:p>
          <a:p>
            <a:pPr marL="640080" indent="-640080" defTabSz="873443">
              <a:buFontTx/>
              <a:buAutoNum type="arabicPeriod"/>
            </a:pPr>
            <a:r>
              <a:rPr lang="en-US" dirty="0">
                <a:latin typeface="Geneva"/>
                <a:cs typeface="Geneva"/>
              </a:rPr>
              <a:t>Remove intermediate species: does indirect </a:t>
            </a:r>
            <a:r>
              <a:rPr lang="en-US" dirty="0" smtClean="0">
                <a:latin typeface="Geneva"/>
                <a:cs typeface="Geneva"/>
              </a:rPr>
              <a:t>effect of birds disappear</a:t>
            </a:r>
            <a:r>
              <a:rPr lang="en-US" dirty="0">
                <a:latin typeface="Geneva"/>
                <a:cs typeface="Geneva"/>
              </a:rPr>
              <a:t>? </a:t>
            </a:r>
          </a:p>
          <a:p>
            <a:pPr marL="640080" indent="-640080" defTabSz="873443">
              <a:buFontTx/>
              <a:buAutoNum type="arabicPeriod"/>
            </a:pPr>
            <a:endParaRPr lang="en-US" dirty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79563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7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362200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B4B7F"/>
                </a:solidFill>
                <a:latin typeface="Geneva"/>
                <a:cs typeface="Geneva"/>
              </a:rPr>
              <a:t>It the absence of snails: what will happen to the other species, if we then manipulate birds?</a:t>
            </a:r>
          </a:p>
        </p:txBody>
      </p:sp>
    </p:spTree>
    <p:extLst>
      <p:ext uri="{BB962C8B-B14F-4D97-AF65-F5344CB8AC3E}">
        <p14:creationId xmlns:p14="http://schemas.microsoft.com/office/powerpoint/2010/main" val="380698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Text Box 2"/>
          <p:cNvSpPr txBox="1">
            <a:spLocks noChangeArrowheads="1"/>
          </p:cNvSpPr>
          <p:nvPr/>
        </p:nvSpPr>
        <p:spPr bwMode="auto">
          <a:xfrm>
            <a:off x="6096000" y="190500"/>
            <a:ext cx="2726267" cy="5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defTabSz="873443"/>
            <a:r>
              <a:rPr lang="en-US" b="1">
                <a:latin typeface="Geneva"/>
                <a:cs typeface="Geneva"/>
              </a:rPr>
              <a:t>Hypothesis 3</a:t>
            </a:r>
          </a:p>
        </p:txBody>
      </p:sp>
      <p:sp>
        <p:nvSpPr>
          <p:cNvPr id="433155" name="Text Box 3"/>
          <p:cNvSpPr txBox="1">
            <a:spLocks noChangeArrowheads="1"/>
          </p:cNvSpPr>
          <p:nvPr/>
        </p:nvSpPr>
        <p:spPr bwMode="auto">
          <a:xfrm>
            <a:off x="914400" y="102870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Birds</a:t>
            </a:r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4267200" y="6076951"/>
            <a:ext cx="1625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Geneva"/>
                <a:cs typeface="Geneva"/>
              </a:rPr>
              <a:t>Mussels</a:t>
            </a:r>
          </a:p>
        </p:txBody>
      </p:sp>
      <p:sp>
        <p:nvSpPr>
          <p:cNvPr id="433157" name="Text Box 5"/>
          <p:cNvSpPr txBox="1">
            <a:spLocks noChangeArrowheads="1"/>
          </p:cNvSpPr>
          <p:nvPr/>
        </p:nvSpPr>
        <p:spPr bwMode="auto">
          <a:xfrm>
            <a:off x="406400" y="2171701"/>
            <a:ext cx="25400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Goose Barn.</a:t>
            </a:r>
          </a:p>
        </p:txBody>
      </p:sp>
      <p:sp>
        <p:nvSpPr>
          <p:cNvPr id="433158" name="Text Box 6"/>
          <p:cNvSpPr txBox="1">
            <a:spLocks noChangeArrowheads="1"/>
          </p:cNvSpPr>
          <p:nvPr/>
        </p:nvSpPr>
        <p:spPr bwMode="auto">
          <a:xfrm>
            <a:off x="203200" y="4114801"/>
            <a:ext cx="25400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Acorn Barn.</a:t>
            </a:r>
          </a:p>
        </p:txBody>
      </p:sp>
      <p:sp>
        <p:nvSpPr>
          <p:cNvPr id="433159" name="Text Box 7"/>
          <p:cNvSpPr txBox="1">
            <a:spLocks noChangeArrowheads="1"/>
          </p:cNvSpPr>
          <p:nvPr/>
        </p:nvSpPr>
        <p:spPr bwMode="auto">
          <a:xfrm>
            <a:off x="4080933" y="302895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Geneva"/>
                <a:cs typeface="Geneva"/>
              </a:rPr>
              <a:t>Snail</a:t>
            </a:r>
          </a:p>
        </p:txBody>
      </p:sp>
      <p:sp>
        <p:nvSpPr>
          <p:cNvPr id="433160" name="Text Box 8"/>
          <p:cNvSpPr txBox="1">
            <a:spLocks noChangeArrowheads="1"/>
          </p:cNvSpPr>
          <p:nvPr/>
        </p:nvSpPr>
        <p:spPr bwMode="auto">
          <a:xfrm>
            <a:off x="6807200" y="2057401"/>
            <a:ext cx="1625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Starfish</a:t>
            </a:r>
          </a:p>
        </p:txBody>
      </p:sp>
      <p:sp>
        <p:nvSpPr>
          <p:cNvPr id="433161" name="Text Box 9"/>
          <p:cNvSpPr txBox="1">
            <a:spLocks noChangeArrowheads="1"/>
          </p:cNvSpPr>
          <p:nvPr/>
        </p:nvSpPr>
        <p:spPr bwMode="auto">
          <a:xfrm>
            <a:off x="203200" y="190500"/>
            <a:ext cx="2726267" cy="5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defTabSz="873443"/>
            <a:r>
              <a:rPr lang="en-US" b="1">
                <a:latin typeface="Geneva"/>
                <a:cs typeface="Geneva"/>
              </a:rPr>
              <a:t>Hypothesis 1</a:t>
            </a:r>
          </a:p>
        </p:txBody>
      </p:sp>
      <p:sp>
        <p:nvSpPr>
          <p:cNvPr id="433162" name="Text Box 10"/>
          <p:cNvSpPr txBox="1">
            <a:spLocks noChangeArrowheads="1"/>
          </p:cNvSpPr>
          <p:nvPr/>
        </p:nvSpPr>
        <p:spPr bwMode="auto">
          <a:xfrm>
            <a:off x="3149600" y="190500"/>
            <a:ext cx="2726267" cy="5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defTabSz="873443"/>
            <a:r>
              <a:rPr lang="en-US" b="1">
                <a:latin typeface="Geneva"/>
                <a:cs typeface="Geneva"/>
              </a:rPr>
              <a:t>Hypothesis 2</a:t>
            </a:r>
          </a:p>
        </p:txBody>
      </p:sp>
      <p:sp>
        <p:nvSpPr>
          <p:cNvPr id="433163" name="Text Box 11"/>
          <p:cNvSpPr txBox="1">
            <a:spLocks noChangeArrowheads="1"/>
          </p:cNvSpPr>
          <p:nvPr/>
        </p:nvSpPr>
        <p:spPr bwMode="auto">
          <a:xfrm>
            <a:off x="4030133" y="102870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Birds</a:t>
            </a:r>
          </a:p>
        </p:txBody>
      </p:sp>
      <p:sp>
        <p:nvSpPr>
          <p:cNvPr id="433164" name="Text Box 12"/>
          <p:cNvSpPr txBox="1">
            <a:spLocks noChangeArrowheads="1"/>
          </p:cNvSpPr>
          <p:nvPr/>
        </p:nvSpPr>
        <p:spPr bwMode="auto">
          <a:xfrm>
            <a:off x="7010400" y="102870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Birds</a:t>
            </a:r>
          </a:p>
        </p:txBody>
      </p:sp>
      <p:sp>
        <p:nvSpPr>
          <p:cNvPr id="433165" name="Text Box 13"/>
          <p:cNvSpPr txBox="1">
            <a:spLocks noChangeArrowheads="1"/>
          </p:cNvSpPr>
          <p:nvPr/>
        </p:nvSpPr>
        <p:spPr bwMode="auto">
          <a:xfrm>
            <a:off x="3826933" y="2000251"/>
            <a:ext cx="1625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Starfish</a:t>
            </a:r>
          </a:p>
        </p:txBody>
      </p:sp>
      <p:sp>
        <p:nvSpPr>
          <p:cNvPr id="433166" name="Text Box 14"/>
          <p:cNvSpPr txBox="1">
            <a:spLocks noChangeArrowheads="1"/>
          </p:cNvSpPr>
          <p:nvPr/>
        </p:nvSpPr>
        <p:spPr bwMode="auto">
          <a:xfrm>
            <a:off x="6400800" y="3086101"/>
            <a:ext cx="24384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Acorn Barn.</a:t>
            </a:r>
          </a:p>
        </p:txBody>
      </p:sp>
      <p:sp>
        <p:nvSpPr>
          <p:cNvPr id="433167" name="Text Box 15"/>
          <p:cNvSpPr txBox="1">
            <a:spLocks noChangeArrowheads="1"/>
          </p:cNvSpPr>
          <p:nvPr/>
        </p:nvSpPr>
        <p:spPr bwMode="auto">
          <a:xfrm>
            <a:off x="6553200" y="6172201"/>
            <a:ext cx="2133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Geneva"/>
                <a:cs typeface="Geneva"/>
              </a:rPr>
              <a:t>Mussels</a:t>
            </a:r>
          </a:p>
        </p:txBody>
      </p:sp>
      <p:sp>
        <p:nvSpPr>
          <p:cNvPr id="433168" name="Text Box 16"/>
          <p:cNvSpPr txBox="1">
            <a:spLocks noChangeArrowheads="1"/>
          </p:cNvSpPr>
          <p:nvPr/>
        </p:nvSpPr>
        <p:spPr bwMode="auto">
          <a:xfrm>
            <a:off x="1524000" y="3086101"/>
            <a:ext cx="2133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Mussels</a:t>
            </a:r>
          </a:p>
        </p:txBody>
      </p:sp>
      <p:sp>
        <p:nvSpPr>
          <p:cNvPr id="433169" name="Text Box 17"/>
          <p:cNvSpPr txBox="1">
            <a:spLocks noChangeArrowheads="1"/>
          </p:cNvSpPr>
          <p:nvPr/>
        </p:nvSpPr>
        <p:spPr bwMode="auto">
          <a:xfrm>
            <a:off x="812800" y="560070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Geneva"/>
                <a:cs typeface="Geneva"/>
              </a:rPr>
              <a:t>Snail</a:t>
            </a:r>
          </a:p>
        </p:txBody>
      </p:sp>
      <p:sp>
        <p:nvSpPr>
          <p:cNvPr id="433170" name="Text Box 18"/>
          <p:cNvSpPr txBox="1">
            <a:spLocks noChangeArrowheads="1"/>
          </p:cNvSpPr>
          <p:nvPr/>
        </p:nvSpPr>
        <p:spPr bwMode="auto">
          <a:xfrm>
            <a:off x="7010400" y="411480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Geneva"/>
                <a:cs typeface="Geneva"/>
              </a:rPr>
              <a:t>Snail</a:t>
            </a:r>
          </a:p>
        </p:txBody>
      </p:sp>
      <p:sp>
        <p:nvSpPr>
          <p:cNvPr id="433171" name="Text Box 19"/>
          <p:cNvSpPr txBox="1">
            <a:spLocks noChangeArrowheads="1"/>
          </p:cNvSpPr>
          <p:nvPr/>
        </p:nvSpPr>
        <p:spPr bwMode="auto">
          <a:xfrm>
            <a:off x="3539067" y="4286251"/>
            <a:ext cx="25400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Geneva"/>
                <a:cs typeface="Geneva"/>
              </a:rPr>
              <a:t>Goose Barn.</a:t>
            </a:r>
          </a:p>
        </p:txBody>
      </p:sp>
      <p:sp>
        <p:nvSpPr>
          <p:cNvPr id="433172" name="Text Box 20"/>
          <p:cNvSpPr txBox="1">
            <a:spLocks noChangeArrowheads="1"/>
          </p:cNvSpPr>
          <p:nvPr/>
        </p:nvSpPr>
        <p:spPr bwMode="auto">
          <a:xfrm>
            <a:off x="6350000" y="5143501"/>
            <a:ext cx="25400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Geneva"/>
                <a:cs typeface="Geneva"/>
              </a:rPr>
              <a:t>Goose Barn.</a:t>
            </a:r>
          </a:p>
        </p:txBody>
      </p:sp>
      <p:sp>
        <p:nvSpPr>
          <p:cNvPr id="433173" name="Text Box 21"/>
          <p:cNvSpPr txBox="1">
            <a:spLocks noChangeArrowheads="1"/>
          </p:cNvSpPr>
          <p:nvPr/>
        </p:nvSpPr>
        <p:spPr bwMode="auto">
          <a:xfrm>
            <a:off x="2844800" y="5486401"/>
            <a:ext cx="24384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Geneva"/>
                <a:cs typeface="Geneva"/>
              </a:rPr>
              <a:t>Acorn Barn.</a:t>
            </a:r>
          </a:p>
        </p:txBody>
      </p:sp>
      <p:sp>
        <p:nvSpPr>
          <p:cNvPr id="433174" name="Line 22"/>
          <p:cNvSpPr>
            <a:spLocks noChangeShapeType="1"/>
          </p:cNvSpPr>
          <p:nvPr/>
        </p:nvSpPr>
        <p:spPr bwMode="auto">
          <a:xfrm>
            <a:off x="1422400" y="1485900"/>
            <a:ext cx="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3175" name="Line 23"/>
          <p:cNvSpPr>
            <a:spLocks noChangeShapeType="1"/>
          </p:cNvSpPr>
          <p:nvPr/>
        </p:nvSpPr>
        <p:spPr bwMode="auto">
          <a:xfrm>
            <a:off x="4064000" y="48387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3176" name="Line 24"/>
          <p:cNvSpPr>
            <a:spLocks noChangeShapeType="1"/>
          </p:cNvSpPr>
          <p:nvPr/>
        </p:nvSpPr>
        <p:spPr bwMode="auto">
          <a:xfrm>
            <a:off x="5257800" y="4800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3177" name="Line 25"/>
          <p:cNvSpPr>
            <a:spLocks noChangeShapeType="1"/>
          </p:cNvSpPr>
          <p:nvPr/>
        </p:nvSpPr>
        <p:spPr bwMode="auto">
          <a:xfrm>
            <a:off x="2133600" y="26479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3178" name="Line 26"/>
          <p:cNvSpPr>
            <a:spLocks noChangeShapeType="1"/>
          </p:cNvSpPr>
          <p:nvPr/>
        </p:nvSpPr>
        <p:spPr bwMode="auto">
          <a:xfrm>
            <a:off x="1117600" y="2743200"/>
            <a:ext cx="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3179" name="Line 27"/>
          <p:cNvSpPr>
            <a:spLocks noChangeShapeType="1"/>
          </p:cNvSpPr>
          <p:nvPr/>
        </p:nvSpPr>
        <p:spPr bwMode="auto">
          <a:xfrm>
            <a:off x="1320800" y="4914900"/>
            <a:ext cx="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3180" name="Line 28"/>
          <p:cNvSpPr>
            <a:spLocks noChangeShapeType="1"/>
          </p:cNvSpPr>
          <p:nvPr/>
        </p:nvSpPr>
        <p:spPr bwMode="auto">
          <a:xfrm>
            <a:off x="45720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3181" name="Line 29"/>
          <p:cNvSpPr>
            <a:spLocks noChangeShapeType="1"/>
          </p:cNvSpPr>
          <p:nvPr/>
        </p:nvSpPr>
        <p:spPr bwMode="auto">
          <a:xfrm>
            <a:off x="4572000" y="3543300"/>
            <a:ext cx="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3182" name="Line 30"/>
          <p:cNvSpPr>
            <a:spLocks noChangeShapeType="1"/>
          </p:cNvSpPr>
          <p:nvPr/>
        </p:nvSpPr>
        <p:spPr bwMode="auto">
          <a:xfrm>
            <a:off x="4572000" y="14859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3183" name="Line 31"/>
          <p:cNvSpPr>
            <a:spLocks noChangeShapeType="1"/>
          </p:cNvSpPr>
          <p:nvPr/>
        </p:nvSpPr>
        <p:spPr bwMode="auto">
          <a:xfrm>
            <a:off x="7586133" y="1562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3184" name="Line 32"/>
          <p:cNvSpPr>
            <a:spLocks noChangeShapeType="1"/>
          </p:cNvSpPr>
          <p:nvPr/>
        </p:nvSpPr>
        <p:spPr bwMode="auto">
          <a:xfrm>
            <a:off x="7586133" y="26289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3185" name="Line 33"/>
          <p:cNvSpPr>
            <a:spLocks noChangeShapeType="1"/>
          </p:cNvSpPr>
          <p:nvPr/>
        </p:nvSpPr>
        <p:spPr bwMode="auto">
          <a:xfrm>
            <a:off x="7586133" y="35433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3186" name="Line 34"/>
          <p:cNvSpPr>
            <a:spLocks noChangeShapeType="1"/>
          </p:cNvSpPr>
          <p:nvPr/>
        </p:nvSpPr>
        <p:spPr bwMode="auto">
          <a:xfrm>
            <a:off x="7586133" y="46863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3187" name="Line 35"/>
          <p:cNvSpPr>
            <a:spLocks noChangeShapeType="1"/>
          </p:cNvSpPr>
          <p:nvPr/>
        </p:nvSpPr>
        <p:spPr bwMode="auto">
          <a:xfrm>
            <a:off x="7586133" y="5715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82434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Text Box 2"/>
          <p:cNvSpPr txBox="1">
            <a:spLocks noChangeArrowheads="1"/>
          </p:cNvSpPr>
          <p:nvPr/>
        </p:nvSpPr>
        <p:spPr bwMode="auto">
          <a:xfrm>
            <a:off x="406400" y="342901"/>
            <a:ext cx="8331200" cy="64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defTabSz="873443"/>
            <a:r>
              <a:rPr lang="en-US" sz="3600" dirty="0">
                <a:latin typeface="Geneva"/>
                <a:cs typeface="Geneva"/>
              </a:rPr>
              <a:t>Response thru snails (</a:t>
            </a:r>
            <a:r>
              <a:rPr lang="en-US" sz="3600" i="1" dirty="0" err="1">
                <a:latin typeface="Geneva"/>
                <a:cs typeface="Geneva"/>
              </a:rPr>
              <a:t>Nucella</a:t>
            </a:r>
            <a:r>
              <a:rPr lang="en-US" sz="3600" dirty="0">
                <a:latin typeface="Geneva"/>
                <a:cs typeface="Geneva"/>
              </a:rPr>
              <a:t>):</a:t>
            </a:r>
          </a:p>
        </p:txBody>
      </p:sp>
      <p:sp>
        <p:nvSpPr>
          <p:cNvPr id="533507" name="Line 3"/>
          <p:cNvSpPr>
            <a:spLocks noChangeShapeType="1"/>
          </p:cNvSpPr>
          <p:nvPr/>
        </p:nvSpPr>
        <p:spPr bwMode="auto">
          <a:xfrm flipV="1">
            <a:off x="1625600" y="1600200"/>
            <a:ext cx="597746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endParaRPr lang="en-US" sz="3200">
              <a:latin typeface="Geneva"/>
              <a:cs typeface="Geneva"/>
            </a:endParaRPr>
          </a:p>
        </p:txBody>
      </p:sp>
      <p:sp>
        <p:nvSpPr>
          <p:cNvPr id="533509" name="Text Box 5"/>
          <p:cNvSpPr txBox="1">
            <a:spLocks noChangeArrowheads="1"/>
          </p:cNvSpPr>
          <p:nvPr/>
        </p:nvSpPr>
        <p:spPr bwMode="auto">
          <a:xfrm>
            <a:off x="406400" y="2425979"/>
            <a:ext cx="8331200" cy="328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marL="640080" indent="-640080" defTabSz="873443">
              <a:buFontTx/>
              <a:buChar char="•"/>
            </a:pPr>
            <a:r>
              <a:rPr lang="en-US" sz="3200" dirty="0">
                <a:latin typeface="Geneva"/>
                <a:cs typeface="Geneva"/>
              </a:rPr>
              <a:t>Weak effects of snail manipulation</a:t>
            </a:r>
          </a:p>
          <a:p>
            <a:pPr marL="640080" indent="-640080" defTabSz="873443">
              <a:buFontTx/>
              <a:buChar char="•"/>
            </a:pPr>
            <a:r>
              <a:rPr lang="en-US" sz="3200" dirty="0">
                <a:latin typeface="Geneva"/>
                <a:cs typeface="Geneva"/>
              </a:rPr>
              <a:t>Bird effects do not depend on presence of snails</a:t>
            </a:r>
          </a:p>
          <a:p>
            <a:pPr marL="640080" indent="-640080" defTabSz="873443">
              <a:buFontTx/>
              <a:buChar char="•"/>
            </a:pPr>
            <a:r>
              <a:rPr lang="en-US" sz="3200" dirty="0">
                <a:latin typeface="Geneva"/>
                <a:cs typeface="Geneva"/>
              </a:rPr>
              <a:t>Supports Hypothesis 1 </a:t>
            </a:r>
          </a:p>
          <a:p>
            <a:pPr marL="640080" indent="-640080" defTabSz="873443">
              <a:buFontTx/>
              <a:buChar char="•"/>
            </a:pPr>
            <a:r>
              <a:rPr lang="en-US" sz="3200" dirty="0">
                <a:latin typeface="Geneva"/>
                <a:cs typeface="Geneva"/>
              </a:rPr>
              <a:t>Other focal taxa…</a:t>
            </a:r>
          </a:p>
        </p:txBody>
      </p:sp>
    </p:spTree>
    <p:extLst>
      <p:ext uri="{BB962C8B-B14F-4D97-AF65-F5344CB8AC3E}">
        <p14:creationId xmlns:p14="http://schemas.microsoft.com/office/powerpoint/2010/main" val="243999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Text Box 2"/>
          <p:cNvSpPr txBox="1">
            <a:spLocks noChangeArrowheads="1"/>
          </p:cNvSpPr>
          <p:nvPr/>
        </p:nvSpPr>
        <p:spPr bwMode="auto">
          <a:xfrm>
            <a:off x="6096000" y="190500"/>
            <a:ext cx="2726267" cy="5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defTabSz="873443"/>
            <a:r>
              <a:rPr lang="en-US" b="1">
                <a:latin typeface="Geneva"/>
                <a:cs typeface="Geneva"/>
              </a:rPr>
              <a:t>Hypothesis 3</a:t>
            </a:r>
          </a:p>
        </p:txBody>
      </p:sp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914400" y="102870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Birds</a:t>
            </a:r>
          </a:p>
        </p:txBody>
      </p:sp>
      <p:sp>
        <p:nvSpPr>
          <p:cNvPr id="434180" name="Text Box 4"/>
          <p:cNvSpPr txBox="1">
            <a:spLocks noChangeArrowheads="1"/>
          </p:cNvSpPr>
          <p:nvPr/>
        </p:nvSpPr>
        <p:spPr bwMode="auto">
          <a:xfrm>
            <a:off x="4267200" y="6076951"/>
            <a:ext cx="1625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Geneva"/>
                <a:cs typeface="Geneva"/>
              </a:rPr>
              <a:t>Mussels</a:t>
            </a:r>
          </a:p>
        </p:txBody>
      </p:sp>
      <p:sp>
        <p:nvSpPr>
          <p:cNvPr id="434181" name="Text Box 5"/>
          <p:cNvSpPr txBox="1">
            <a:spLocks noChangeArrowheads="1"/>
          </p:cNvSpPr>
          <p:nvPr/>
        </p:nvSpPr>
        <p:spPr bwMode="auto">
          <a:xfrm>
            <a:off x="406400" y="2171701"/>
            <a:ext cx="25400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Geneva"/>
                <a:cs typeface="Geneva"/>
              </a:rPr>
              <a:t>Goose Barn.</a:t>
            </a:r>
          </a:p>
        </p:txBody>
      </p:sp>
      <p:sp>
        <p:nvSpPr>
          <p:cNvPr id="434182" name="Text Box 6"/>
          <p:cNvSpPr txBox="1">
            <a:spLocks noChangeArrowheads="1"/>
          </p:cNvSpPr>
          <p:nvPr/>
        </p:nvSpPr>
        <p:spPr bwMode="auto">
          <a:xfrm>
            <a:off x="203200" y="4114801"/>
            <a:ext cx="25400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Geneva"/>
                <a:cs typeface="Geneva"/>
              </a:rPr>
              <a:t>Acorn Barn.</a:t>
            </a:r>
          </a:p>
        </p:txBody>
      </p:sp>
      <p:sp>
        <p:nvSpPr>
          <p:cNvPr id="434183" name="Text Box 7"/>
          <p:cNvSpPr txBox="1">
            <a:spLocks noChangeArrowheads="1"/>
          </p:cNvSpPr>
          <p:nvPr/>
        </p:nvSpPr>
        <p:spPr bwMode="auto">
          <a:xfrm>
            <a:off x="4080933" y="302895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Snail</a:t>
            </a:r>
          </a:p>
        </p:txBody>
      </p:sp>
      <p:sp>
        <p:nvSpPr>
          <p:cNvPr id="434184" name="Text Box 8"/>
          <p:cNvSpPr txBox="1">
            <a:spLocks noChangeArrowheads="1"/>
          </p:cNvSpPr>
          <p:nvPr/>
        </p:nvSpPr>
        <p:spPr bwMode="auto">
          <a:xfrm>
            <a:off x="6807200" y="2057401"/>
            <a:ext cx="1625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Starfish</a:t>
            </a:r>
          </a:p>
        </p:txBody>
      </p:sp>
      <p:sp>
        <p:nvSpPr>
          <p:cNvPr id="434185" name="Text Box 9"/>
          <p:cNvSpPr txBox="1">
            <a:spLocks noChangeArrowheads="1"/>
          </p:cNvSpPr>
          <p:nvPr/>
        </p:nvSpPr>
        <p:spPr bwMode="auto">
          <a:xfrm>
            <a:off x="203200" y="190500"/>
            <a:ext cx="2726267" cy="5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defTabSz="873443"/>
            <a:r>
              <a:rPr lang="en-US" b="1">
                <a:latin typeface="Geneva"/>
                <a:cs typeface="Geneva"/>
              </a:rPr>
              <a:t>Hypothesis 1</a:t>
            </a:r>
          </a:p>
        </p:txBody>
      </p:sp>
      <p:sp>
        <p:nvSpPr>
          <p:cNvPr id="434186" name="Text Box 10"/>
          <p:cNvSpPr txBox="1">
            <a:spLocks noChangeArrowheads="1"/>
          </p:cNvSpPr>
          <p:nvPr/>
        </p:nvSpPr>
        <p:spPr bwMode="auto">
          <a:xfrm>
            <a:off x="3149600" y="190500"/>
            <a:ext cx="2726267" cy="5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defTabSz="873443"/>
            <a:r>
              <a:rPr lang="en-US" b="1">
                <a:latin typeface="Geneva"/>
                <a:cs typeface="Geneva"/>
              </a:rPr>
              <a:t>Hypothesis 2</a:t>
            </a:r>
          </a:p>
        </p:txBody>
      </p:sp>
      <p:sp>
        <p:nvSpPr>
          <p:cNvPr id="434187" name="Text Box 11"/>
          <p:cNvSpPr txBox="1">
            <a:spLocks noChangeArrowheads="1"/>
          </p:cNvSpPr>
          <p:nvPr/>
        </p:nvSpPr>
        <p:spPr bwMode="auto">
          <a:xfrm>
            <a:off x="4030133" y="102870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Birds</a:t>
            </a:r>
          </a:p>
        </p:txBody>
      </p:sp>
      <p:sp>
        <p:nvSpPr>
          <p:cNvPr id="434188" name="Text Box 12"/>
          <p:cNvSpPr txBox="1">
            <a:spLocks noChangeArrowheads="1"/>
          </p:cNvSpPr>
          <p:nvPr/>
        </p:nvSpPr>
        <p:spPr bwMode="auto">
          <a:xfrm>
            <a:off x="7010400" y="102870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Birds</a:t>
            </a:r>
          </a:p>
        </p:txBody>
      </p:sp>
      <p:sp>
        <p:nvSpPr>
          <p:cNvPr id="434189" name="Text Box 13"/>
          <p:cNvSpPr txBox="1">
            <a:spLocks noChangeArrowheads="1"/>
          </p:cNvSpPr>
          <p:nvPr/>
        </p:nvSpPr>
        <p:spPr bwMode="auto">
          <a:xfrm>
            <a:off x="3826933" y="2000251"/>
            <a:ext cx="1625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Starfish</a:t>
            </a:r>
          </a:p>
        </p:txBody>
      </p:sp>
      <p:sp>
        <p:nvSpPr>
          <p:cNvPr id="434190" name="Text Box 14"/>
          <p:cNvSpPr txBox="1">
            <a:spLocks noChangeArrowheads="1"/>
          </p:cNvSpPr>
          <p:nvPr/>
        </p:nvSpPr>
        <p:spPr bwMode="auto">
          <a:xfrm>
            <a:off x="6400800" y="3086101"/>
            <a:ext cx="24384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Acorn Barn.</a:t>
            </a:r>
          </a:p>
        </p:txBody>
      </p:sp>
      <p:sp>
        <p:nvSpPr>
          <p:cNvPr id="434191" name="Text Box 15"/>
          <p:cNvSpPr txBox="1">
            <a:spLocks noChangeArrowheads="1"/>
          </p:cNvSpPr>
          <p:nvPr/>
        </p:nvSpPr>
        <p:spPr bwMode="auto">
          <a:xfrm>
            <a:off x="6553200" y="6172201"/>
            <a:ext cx="2133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Geneva"/>
                <a:cs typeface="Geneva"/>
              </a:rPr>
              <a:t>Mussels</a:t>
            </a:r>
          </a:p>
        </p:txBody>
      </p:sp>
      <p:sp>
        <p:nvSpPr>
          <p:cNvPr id="434192" name="Text Box 16"/>
          <p:cNvSpPr txBox="1">
            <a:spLocks noChangeArrowheads="1"/>
          </p:cNvSpPr>
          <p:nvPr/>
        </p:nvSpPr>
        <p:spPr bwMode="auto">
          <a:xfrm>
            <a:off x="1524000" y="3086101"/>
            <a:ext cx="2133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Geneva"/>
                <a:cs typeface="Geneva"/>
              </a:rPr>
              <a:t>Mussels</a:t>
            </a:r>
          </a:p>
        </p:txBody>
      </p:sp>
      <p:sp>
        <p:nvSpPr>
          <p:cNvPr id="434193" name="Text Box 17"/>
          <p:cNvSpPr txBox="1">
            <a:spLocks noChangeArrowheads="1"/>
          </p:cNvSpPr>
          <p:nvPr/>
        </p:nvSpPr>
        <p:spPr bwMode="auto">
          <a:xfrm>
            <a:off x="812800" y="560070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Geneva"/>
                <a:cs typeface="Geneva"/>
              </a:rPr>
              <a:t>Snail</a:t>
            </a:r>
          </a:p>
        </p:txBody>
      </p:sp>
      <p:sp>
        <p:nvSpPr>
          <p:cNvPr id="434194" name="Text Box 18"/>
          <p:cNvSpPr txBox="1">
            <a:spLocks noChangeArrowheads="1"/>
          </p:cNvSpPr>
          <p:nvPr/>
        </p:nvSpPr>
        <p:spPr bwMode="auto">
          <a:xfrm>
            <a:off x="7010400" y="4114801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Geneva"/>
                <a:cs typeface="Geneva"/>
              </a:rPr>
              <a:t>Snail</a:t>
            </a:r>
          </a:p>
        </p:txBody>
      </p:sp>
      <p:sp>
        <p:nvSpPr>
          <p:cNvPr id="434195" name="Text Box 19"/>
          <p:cNvSpPr txBox="1">
            <a:spLocks noChangeArrowheads="1"/>
          </p:cNvSpPr>
          <p:nvPr/>
        </p:nvSpPr>
        <p:spPr bwMode="auto">
          <a:xfrm>
            <a:off x="3539067" y="4286251"/>
            <a:ext cx="25400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Geneva"/>
                <a:cs typeface="Geneva"/>
              </a:rPr>
              <a:t>Goose</a:t>
            </a:r>
            <a:r>
              <a:rPr lang="en-US" b="1">
                <a:latin typeface="Geneva"/>
                <a:cs typeface="Geneva"/>
              </a:rPr>
              <a:t> </a:t>
            </a:r>
            <a:r>
              <a:rPr lang="en-US" b="1">
                <a:solidFill>
                  <a:schemeClr val="accent2"/>
                </a:solidFill>
                <a:latin typeface="Geneva"/>
                <a:cs typeface="Geneva"/>
              </a:rPr>
              <a:t>Barn</a:t>
            </a:r>
            <a:r>
              <a:rPr lang="en-US" b="1">
                <a:latin typeface="Geneva"/>
                <a:cs typeface="Geneva"/>
              </a:rPr>
              <a:t>.</a:t>
            </a:r>
          </a:p>
        </p:txBody>
      </p:sp>
      <p:sp>
        <p:nvSpPr>
          <p:cNvPr id="434196" name="Text Box 20"/>
          <p:cNvSpPr txBox="1">
            <a:spLocks noChangeArrowheads="1"/>
          </p:cNvSpPr>
          <p:nvPr/>
        </p:nvSpPr>
        <p:spPr bwMode="auto">
          <a:xfrm>
            <a:off x="6350000" y="5143501"/>
            <a:ext cx="25400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Geneva"/>
                <a:cs typeface="Geneva"/>
              </a:rPr>
              <a:t>Goose Barn.</a:t>
            </a:r>
          </a:p>
        </p:txBody>
      </p:sp>
      <p:sp>
        <p:nvSpPr>
          <p:cNvPr id="434197" name="Text Box 21"/>
          <p:cNvSpPr txBox="1">
            <a:spLocks noChangeArrowheads="1"/>
          </p:cNvSpPr>
          <p:nvPr/>
        </p:nvSpPr>
        <p:spPr bwMode="auto">
          <a:xfrm>
            <a:off x="2844800" y="5486401"/>
            <a:ext cx="24384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Geneva"/>
                <a:cs typeface="Geneva"/>
              </a:rPr>
              <a:t>Acorn Barn.</a:t>
            </a:r>
          </a:p>
        </p:txBody>
      </p:sp>
      <p:sp>
        <p:nvSpPr>
          <p:cNvPr id="434198" name="Line 22"/>
          <p:cNvSpPr>
            <a:spLocks noChangeShapeType="1"/>
          </p:cNvSpPr>
          <p:nvPr/>
        </p:nvSpPr>
        <p:spPr bwMode="auto">
          <a:xfrm>
            <a:off x="1422400" y="1485900"/>
            <a:ext cx="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4199" name="Line 23"/>
          <p:cNvSpPr>
            <a:spLocks noChangeShapeType="1"/>
          </p:cNvSpPr>
          <p:nvPr/>
        </p:nvSpPr>
        <p:spPr bwMode="auto">
          <a:xfrm>
            <a:off x="4064000" y="48387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4200" name="Line 24"/>
          <p:cNvSpPr>
            <a:spLocks noChangeShapeType="1"/>
          </p:cNvSpPr>
          <p:nvPr/>
        </p:nvSpPr>
        <p:spPr bwMode="auto">
          <a:xfrm>
            <a:off x="5257800" y="4800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4201" name="Line 25"/>
          <p:cNvSpPr>
            <a:spLocks noChangeShapeType="1"/>
          </p:cNvSpPr>
          <p:nvPr/>
        </p:nvSpPr>
        <p:spPr bwMode="auto">
          <a:xfrm>
            <a:off x="2209800" y="26479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4202" name="Line 26"/>
          <p:cNvSpPr>
            <a:spLocks noChangeShapeType="1"/>
          </p:cNvSpPr>
          <p:nvPr/>
        </p:nvSpPr>
        <p:spPr bwMode="auto">
          <a:xfrm>
            <a:off x="1117600" y="2743200"/>
            <a:ext cx="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4203" name="Line 27"/>
          <p:cNvSpPr>
            <a:spLocks noChangeShapeType="1"/>
          </p:cNvSpPr>
          <p:nvPr/>
        </p:nvSpPr>
        <p:spPr bwMode="auto">
          <a:xfrm>
            <a:off x="1320800" y="4914900"/>
            <a:ext cx="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4204" name="Line 28"/>
          <p:cNvSpPr>
            <a:spLocks noChangeShapeType="1"/>
          </p:cNvSpPr>
          <p:nvPr/>
        </p:nvSpPr>
        <p:spPr bwMode="auto">
          <a:xfrm>
            <a:off x="45720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4205" name="Line 29"/>
          <p:cNvSpPr>
            <a:spLocks noChangeShapeType="1"/>
          </p:cNvSpPr>
          <p:nvPr/>
        </p:nvSpPr>
        <p:spPr bwMode="auto">
          <a:xfrm>
            <a:off x="4572000" y="3543300"/>
            <a:ext cx="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4206" name="Line 30"/>
          <p:cNvSpPr>
            <a:spLocks noChangeShapeType="1"/>
          </p:cNvSpPr>
          <p:nvPr/>
        </p:nvSpPr>
        <p:spPr bwMode="auto">
          <a:xfrm>
            <a:off x="4572000" y="14859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4207" name="Line 31"/>
          <p:cNvSpPr>
            <a:spLocks noChangeShapeType="1"/>
          </p:cNvSpPr>
          <p:nvPr/>
        </p:nvSpPr>
        <p:spPr bwMode="auto">
          <a:xfrm>
            <a:off x="7586133" y="1562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4208" name="Line 32"/>
          <p:cNvSpPr>
            <a:spLocks noChangeShapeType="1"/>
          </p:cNvSpPr>
          <p:nvPr/>
        </p:nvSpPr>
        <p:spPr bwMode="auto">
          <a:xfrm>
            <a:off x="7586133" y="26289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4209" name="Line 33"/>
          <p:cNvSpPr>
            <a:spLocks noChangeShapeType="1"/>
          </p:cNvSpPr>
          <p:nvPr/>
        </p:nvSpPr>
        <p:spPr bwMode="auto">
          <a:xfrm>
            <a:off x="7586133" y="35433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4210" name="Line 34"/>
          <p:cNvSpPr>
            <a:spLocks noChangeShapeType="1"/>
          </p:cNvSpPr>
          <p:nvPr/>
        </p:nvSpPr>
        <p:spPr bwMode="auto">
          <a:xfrm>
            <a:off x="7586133" y="46863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4211" name="Line 35"/>
          <p:cNvSpPr>
            <a:spLocks noChangeShapeType="1"/>
          </p:cNvSpPr>
          <p:nvPr/>
        </p:nvSpPr>
        <p:spPr bwMode="auto">
          <a:xfrm>
            <a:off x="7586133" y="5715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45622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Text Box 2"/>
          <p:cNvSpPr txBox="1">
            <a:spLocks noChangeArrowheads="1"/>
          </p:cNvSpPr>
          <p:nvPr/>
        </p:nvSpPr>
        <p:spPr bwMode="auto">
          <a:xfrm>
            <a:off x="406400" y="157163"/>
            <a:ext cx="8331200" cy="13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defTabSz="873443"/>
            <a:r>
              <a:rPr lang="en-US" sz="4000" dirty="0">
                <a:latin typeface="Geneva"/>
                <a:cs typeface="Geneva"/>
              </a:rPr>
              <a:t>Effects thru gooseneck barnacles (</a:t>
            </a:r>
            <a:r>
              <a:rPr lang="en-US" sz="4000" i="1" dirty="0" err="1">
                <a:latin typeface="Geneva"/>
                <a:cs typeface="Geneva"/>
              </a:rPr>
              <a:t>Pollicipes</a:t>
            </a:r>
            <a:r>
              <a:rPr lang="en-US" sz="4000" dirty="0">
                <a:latin typeface="Geneva"/>
                <a:cs typeface="Geneva"/>
              </a:rPr>
              <a:t>):</a:t>
            </a:r>
          </a:p>
        </p:txBody>
      </p:sp>
      <p:sp>
        <p:nvSpPr>
          <p:cNvPr id="536579" name="Line 3"/>
          <p:cNvSpPr>
            <a:spLocks noChangeShapeType="1"/>
          </p:cNvSpPr>
          <p:nvPr/>
        </p:nvSpPr>
        <p:spPr bwMode="auto">
          <a:xfrm flipV="1">
            <a:off x="1625600" y="1943100"/>
            <a:ext cx="597746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endParaRPr lang="en-US"/>
          </a:p>
        </p:txBody>
      </p:sp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0" y="2895600"/>
            <a:ext cx="9245600" cy="304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marL="640080" indent="-640080" defTabSz="873443">
              <a:buFontTx/>
              <a:buChar char="•"/>
            </a:pPr>
            <a:r>
              <a:rPr lang="en-US" sz="3200" dirty="0">
                <a:latin typeface="Geneva"/>
                <a:cs typeface="Geneva"/>
              </a:rPr>
              <a:t>Large effects of </a:t>
            </a:r>
            <a:r>
              <a:rPr lang="en-US" sz="3200" i="1" dirty="0" err="1">
                <a:latin typeface="Geneva"/>
                <a:cs typeface="Geneva"/>
              </a:rPr>
              <a:t>Pollicipes</a:t>
            </a:r>
            <a:r>
              <a:rPr lang="en-US" sz="3200" dirty="0">
                <a:latin typeface="Geneva"/>
                <a:cs typeface="Geneva"/>
              </a:rPr>
              <a:t> (reduced acorn barn, mussels, snails)</a:t>
            </a:r>
          </a:p>
          <a:p>
            <a:pPr marL="640080" indent="-640080" defTabSz="873443">
              <a:buFontTx/>
              <a:buChar char="•"/>
            </a:pPr>
            <a:r>
              <a:rPr lang="en-US" sz="3200" dirty="0">
                <a:latin typeface="Geneva"/>
                <a:cs typeface="Geneva"/>
              </a:rPr>
              <a:t>Bird effects depend on presence of </a:t>
            </a:r>
            <a:r>
              <a:rPr lang="en-US" sz="3200" i="1" dirty="0" err="1">
                <a:latin typeface="Geneva"/>
                <a:cs typeface="Geneva"/>
              </a:rPr>
              <a:t>Pollicipes</a:t>
            </a:r>
            <a:r>
              <a:rPr lang="en-US" sz="3200" i="1" dirty="0">
                <a:latin typeface="Geneva"/>
                <a:cs typeface="Geneva"/>
              </a:rPr>
              <a:t> (key result)</a:t>
            </a:r>
            <a:endParaRPr lang="en-US" sz="3200" dirty="0">
              <a:latin typeface="Geneva"/>
              <a:cs typeface="Geneva"/>
            </a:endParaRPr>
          </a:p>
          <a:p>
            <a:pPr marL="640080" indent="-640080" defTabSz="873443">
              <a:buFontTx/>
              <a:buChar char="•"/>
            </a:pPr>
            <a:r>
              <a:rPr lang="en-US" sz="3200" dirty="0">
                <a:latin typeface="Geneva"/>
                <a:cs typeface="Geneva"/>
              </a:rPr>
              <a:t>Supports Hypothesis 1 (not 2 &amp; 3)</a:t>
            </a:r>
          </a:p>
        </p:txBody>
      </p:sp>
    </p:spTree>
    <p:extLst>
      <p:ext uri="{BB962C8B-B14F-4D97-AF65-F5344CB8AC3E}">
        <p14:creationId xmlns:p14="http://schemas.microsoft.com/office/powerpoint/2010/main" val="274254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362200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B4B7F"/>
                </a:solidFill>
                <a:latin typeface="Geneva"/>
                <a:cs typeface="Geneva"/>
              </a:rPr>
              <a:t>Creative experimental approach based on clear definition of "indirect effect"</a:t>
            </a:r>
          </a:p>
        </p:txBody>
      </p:sp>
    </p:spTree>
    <p:extLst>
      <p:ext uri="{BB962C8B-B14F-4D97-AF65-F5344CB8AC3E}">
        <p14:creationId xmlns:p14="http://schemas.microsoft.com/office/powerpoint/2010/main" val="223952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75358"/>
            <a:ext cx="57912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Indirect effect</a:t>
            </a:r>
            <a:endParaRPr lang="en-US" sz="2400" dirty="0"/>
          </a:p>
          <a:p>
            <a:r>
              <a:rPr lang="en-US" sz="2400" dirty="0" smtClean="0"/>
              <a:t>Trait-mediated indirect effect</a:t>
            </a:r>
          </a:p>
          <a:p>
            <a:r>
              <a:rPr lang="en-US" sz="2400" dirty="0" smtClean="0"/>
              <a:t>Trait-mediated indirect interaction</a:t>
            </a:r>
          </a:p>
          <a:p>
            <a:r>
              <a:rPr lang="en-US" sz="2400" dirty="0" smtClean="0"/>
              <a:t>Trait-mediated interaction</a:t>
            </a:r>
          </a:p>
          <a:p>
            <a:r>
              <a:rPr lang="en-US" sz="2400" dirty="0" smtClean="0"/>
              <a:t>Interaction modification</a:t>
            </a:r>
          </a:p>
          <a:p>
            <a:r>
              <a:rPr lang="en-US" sz="2400" dirty="0" smtClean="0"/>
              <a:t>Non-lethal effects</a:t>
            </a:r>
          </a:p>
          <a:p>
            <a:r>
              <a:rPr lang="en-US" sz="2400" dirty="0" smtClean="0"/>
              <a:t>Non-consumptive effects</a:t>
            </a:r>
          </a:p>
          <a:p>
            <a:r>
              <a:rPr lang="en-US" sz="2400" dirty="0" smtClean="0"/>
              <a:t>Trait-modified indirect effect</a:t>
            </a:r>
          </a:p>
          <a:p>
            <a:r>
              <a:rPr lang="en-US" sz="2400" dirty="0" smtClean="0"/>
              <a:t>Density-mediated indirect effect</a:t>
            </a:r>
          </a:p>
          <a:p>
            <a:r>
              <a:rPr lang="en-US" sz="2400" dirty="0" smtClean="0"/>
              <a:t>Behavioral indirect effect</a:t>
            </a:r>
          </a:p>
          <a:p>
            <a:r>
              <a:rPr lang="en-US" sz="2400" dirty="0" smtClean="0"/>
              <a:t>Higher order interaction</a:t>
            </a:r>
          </a:p>
        </p:txBody>
      </p:sp>
    </p:spTree>
    <p:extLst>
      <p:ext uri="{BB962C8B-B14F-4D97-AF65-F5344CB8AC3E}">
        <p14:creationId xmlns:p14="http://schemas.microsoft.com/office/powerpoint/2010/main" val="1051174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Text Box 2"/>
          <p:cNvSpPr txBox="1">
            <a:spLocks noChangeArrowheads="1"/>
          </p:cNvSpPr>
          <p:nvPr/>
        </p:nvSpPr>
        <p:spPr bwMode="auto">
          <a:xfrm>
            <a:off x="0" y="228600"/>
            <a:ext cx="932180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900" dirty="0" smtClean="0">
                <a:latin typeface="Geneva"/>
                <a:cs typeface="Geneva"/>
              </a:rPr>
              <a:t>Higher order interaction</a:t>
            </a:r>
            <a:endParaRPr lang="en-US" sz="3900" dirty="0">
              <a:latin typeface="Geneva"/>
              <a:cs typeface="Geneva"/>
            </a:endParaRPr>
          </a:p>
        </p:txBody>
      </p:sp>
      <p:sp>
        <p:nvSpPr>
          <p:cNvPr id="475139" name="Text Box 3"/>
          <p:cNvSpPr txBox="1">
            <a:spLocks noChangeArrowheads="1"/>
          </p:cNvSpPr>
          <p:nvPr/>
        </p:nvSpPr>
        <p:spPr bwMode="auto">
          <a:xfrm>
            <a:off x="0" y="1714500"/>
            <a:ext cx="91440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Geneva"/>
                <a:cs typeface="Geneva"/>
              </a:rPr>
              <a:t>the </a:t>
            </a:r>
            <a:r>
              <a:rPr lang="en-US" dirty="0">
                <a:latin typeface="Geneva"/>
                <a:cs typeface="Geneva"/>
              </a:rPr>
              <a:t>direct effect of one species on another depends on the density of a third (i.e., </a:t>
            </a:r>
            <a:r>
              <a:rPr lang="en-US" dirty="0" err="1">
                <a:latin typeface="Geneva"/>
                <a:cs typeface="Geneva"/>
              </a:rPr>
              <a:t>a</a:t>
            </a:r>
            <a:r>
              <a:rPr lang="en-US" baseline="-25000" dirty="0" err="1">
                <a:latin typeface="Geneva"/>
                <a:cs typeface="Geneva"/>
              </a:rPr>
              <a:t>ij</a:t>
            </a:r>
            <a:r>
              <a:rPr lang="en-US" dirty="0">
                <a:latin typeface="Geneva"/>
                <a:cs typeface="Geneva"/>
              </a:rPr>
              <a:t> is a function of </a:t>
            </a:r>
            <a:r>
              <a:rPr lang="en-US" dirty="0" err="1">
                <a:latin typeface="Geneva"/>
                <a:cs typeface="Geneva"/>
              </a:rPr>
              <a:t>N</a:t>
            </a:r>
            <a:r>
              <a:rPr lang="en-US" baseline="-25000" dirty="0" err="1">
                <a:latin typeface="Geneva"/>
                <a:cs typeface="Geneva"/>
              </a:rPr>
              <a:t>k</a:t>
            </a:r>
            <a:r>
              <a:rPr lang="en-US" dirty="0" smtClean="0">
                <a:latin typeface="Geneva"/>
                <a:cs typeface="Geneva"/>
              </a:rPr>
              <a:t>): e.g., </a:t>
            </a:r>
            <a:endParaRPr lang="en-US" dirty="0">
              <a:latin typeface="Geneva"/>
              <a:cs typeface="Geneva"/>
            </a:endParaRPr>
          </a:p>
        </p:txBody>
      </p:sp>
      <p:sp>
        <p:nvSpPr>
          <p:cNvPr id="475140" name="Line 4"/>
          <p:cNvSpPr>
            <a:spLocks noChangeShapeType="1"/>
          </p:cNvSpPr>
          <p:nvPr/>
        </p:nvSpPr>
        <p:spPr bwMode="auto">
          <a:xfrm>
            <a:off x="711200" y="1143000"/>
            <a:ext cx="7518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grpSp>
        <p:nvGrpSpPr>
          <p:cNvPr id="475170" name="Group 34"/>
          <p:cNvGrpSpPr>
            <a:grpSpLocks/>
          </p:cNvGrpSpPr>
          <p:nvPr/>
        </p:nvGrpSpPr>
        <p:grpSpPr bwMode="auto">
          <a:xfrm>
            <a:off x="508000" y="3962400"/>
            <a:ext cx="6350000" cy="2295525"/>
            <a:chOff x="240" y="1656"/>
            <a:chExt cx="3000" cy="964"/>
          </a:xfrm>
        </p:grpSpPr>
        <p:sp>
          <p:nvSpPr>
            <p:cNvPr id="475163" name="Text Box 27"/>
            <p:cNvSpPr txBox="1">
              <a:spLocks noChangeArrowheads="1"/>
            </p:cNvSpPr>
            <p:nvPr/>
          </p:nvSpPr>
          <p:spPr bwMode="auto">
            <a:xfrm>
              <a:off x="432" y="2400"/>
              <a:ext cx="91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Geneva"/>
                  <a:cs typeface="Geneva"/>
                </a:rPr>
                <a:t>Prey (i)</a:t>
              </a:r>
            </a:p>
          </p:txBody>
        </p:sp>
        <p:sp>
          <p:nvSpPr>
            <p:cNvPr id="475164" name="Text Box 28"/>
            <p:cNvSpPr txBox="1">
              <a:spLocks noChangeArrowheads="1"/>
            </p:cNvSpPr>
            <p:nvPr/>
          </p:nvSpPr>
          <p:spPr bwMode="auto">
            <a:xfrm>
              <a:off x="240" y="1656"/>
              <a:ext cx="129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Geneva"/>
                  <a:cs typeface="Geneva"/>
                </a:rPr>
                <a:t>Predator (j)</a:t>
              </a:r>
            </a:p>
          </p:txBody>
        </p:sp>
        <p:sp>
          <p:nvSpPr>
            <p:cNvPr id="475165" name="Text Box 29"/>
            <p:cNvSpPr txBox="1">
              <a:spLocks noChangeArrowheads="1"/>
            </p:cNvSpPr>
            <p:nvPr/>
          </p:nvSpPr>
          <p:spPr bwMode="auto">
            <a:xfrm>
              <a:off x="1368" y="2022"/>
              <a:ext cx="1872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latin typeface="Geneva"/>
                  <a:cs typeface="Geneva"/>
                </a:rPr>
                <a:t>A third species (k)</a:t>
              </a:r>
            </a:p>
          </p:txBody>
        </p:sp>
        <p:sp>
          <p:nvSpPr>
            <p:cNvPr id="475166" name="Line 30"/>
            <p:cNvSpPr>
              <a:spLocks noChangeShapeType="1"/>
            </p:cNvSpPr>
            <p:nvPr/>
          </p:nvSpPr>
          <p:spPr bwMode="auto">
            <a:xfrm>
              <a:off x="816" y="196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475167" name="Text Box 31"/>
            <p:cNvSpPr txBox="1">
              <a:spLocks noChangeArrowheads="1"/>
            </p:cNvSpPr>
            <p:nvPr/>
          </p:nvSpPr>
          <p:spPr bwMode="auto">
            <a:xfrm>
              <a:off x="504" y="1988"/>
              <a:ext cx="33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Geneva"/>
                  <a:cs typeface="Geneva"/>
                </a:rPr>
                <a:t>a</a:t>
              </a:r>
              <a:r>
                <a:rPr lang="en-US" baseline="-25000" dirty="0" err="1">
                  <a:latin typeface="Geneva"/>
                  <a:cs typeface="Geneva"/>
                </a:rPr>
                <a:t>ij</a:t>
              </a:r>
              <a:endParaRPr lang="en-US" baseline="-25000" dirty="0">
                <a:latin typeface="Geneva"/>
                <a:cs typeface="Geneva"/>
              </a:endParaRPr>
            </a:p>
          </p:txBody>
        </p:sp>
        <p:sp>
          <p:nvSpPr>
            <p:cNvPr id="475168" name="AutoShape 32"/>
            <p:cNvSpPr>
              <a:spLocks noChangeArrowheads="1"/>
            </p:cNvSpPr>
            <p:nvPr/>
          </p:nvSpPr>
          <p:spPr bwMode="auto">
            <a:xfrm>
              <a:off x="912" y="2048"/>
              <a:ext cx="432" cy="192"/>
            </a:xfrm>
            <a:prstGeom prst="lef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eneva"/>
                <a:cs typeface="Geneva"/>
              </a:endParaRPr>
            </a:p>
          </p:txBody>
        </p:sp>
      </p:grpSp>
      <p:sp>
        <p:nvSpPr>
          <p:cNvPr id="475169" name="Text Box 33"/>
          <p:cNvSpPr txBox="1">
            <a:spLocks noChangeArrowheads="1"/>
          </p:cNvSpPr>
          <p:nvPr/>
        </p:nvSpPr>
        <p:spPr bwMode="auto">
          <a:xfrm>
            <a:off x="4876800" y="5734050"/>
            <a:ext cx="4267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Geneva"/>
                <a:cs typeface="Geneva"/>
              </a:rPr>
              <a:t>a</a:t>
            </a:r>
            <a:r>
              <a:rPr lang="en-US" baseline="-25000">
                <a:solidFill>
                  <a:schemeClr val="accent2"/>
                </a:solidFill>
                <a:latin typeface="Geneva"/>
                <a:cs typeface="Geneva"/>
              </a:rPr>
              <a:t>ij </a:t>
            </a:r>
            <a:r>
              <a:rPr lang="en-US">
                <a:solidFill>
                  <a:schemeClr val="accent2"/>
                </a:solidFill>
                <a:latin typeface="Geneva"/>
                <a:cs typeface="Geneva"/>
              </a:rPr>
              <a:t>is a function of N</a:t>
            </a:r>
            <a:r>
              <a:rPr lang="en-US" baseline="-25000">
                <a:solidFill>
                  <a:schemeClr val="accent2"/>
                </a:solidFill>
                <a:latin typeface="Geneva"/>
                <a:cs typeface="Geneva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417454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9" grpId="0"/>
      <p:bldP spid="4751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3622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B4B7F"/>
                </a:solidFill>
                <a:latin typeface="Geneva"/>
                <a:cs typeface="Geneva"/>
              </a:rPr>
              <a:t>Higher order interaction == a direct effect (but influenced by another species)</a:t>
            </a:r>
          </a:p>
          <a:p>
            <a:endParaRPr lang="en-US" dirty="0">
              <a:solidFill>
                <a:srgbClr val="2B4B7F"/>
              </a:solidFill>
              <a:latin typeface="Geneva"/>
              <a:cs typeface="Geneva"/>
            </a:endParaRPr>
          </a:p>
          <a:p>
            <a:r>
              <a:rPr lang="en-US" dirty="0">
                <a:solidFill>
                  <a:srgbClr val="2B4B7F"/>
                </a:solidFill>
                <a:latin typeface="Geneva"/>
                <a:cs typeface="Geneva"/>
              </a:rPr>
              <a:t>Indirect effect == a result of </a:t>
            </a:r>
            <a:r>
              <a:rPr lang="en-US" dirty="0" smtClean="0">
                <a:solidFill>
                  <a:srgbClr val="2B4B7F"/>
                </a:solidFill>
                <a:latin typeface="Geneva"/>
                <a:cs typeface="Geneva"/>
              </a:rPr>
              <a:t>a series of direct effects</a:t>
            </a:r>
            <a:endParaRPr lang="en-US" dirty="0">
              <a:solidFill>
                <a:srgbClr val="2B4B7F"/>
              </a:solidFill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239525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9" name="Text Box 5"/>
          <p:cNvSpPr txBox="1">
            <a:spLocks noChangeArrowheads="1"/>
          </p:cNvSpPr>
          <p:nvPr/>
        </p:nvSpPr>
        <p:spPr bwMode="auto">
          <a:xfrm>
            <a:off x="812800" y="228601"/>
            <a:ext cx="7518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Geneva"/>
                <a:cs typeface="Geneva"/>
              </a:rPr>
              <a:t>Higher Order Interactions</a:t>
            </a:r>
            <a:r>
              <a:rPr lang="en-US" sz="3600" dirty="0" smtClean="0">
                <a:latin typeface="Geneva"/>
                <a:cs typeface="Geneva"/>
              </a:rPr>
              <a:t>:</a:t>
            </a:r>
            <a:endParaRPr lang="en-US" sz="3600" dirty="0">
              <a:latin typeface="Geneva"/>
              <a:cs typeface="Geneva"/>
            </a:endParaRPr>
          </a:p>
        </p:txBody>
      </p:sp>
      <p:sp>
        <p:nvSpPr>
          <p:cNvPr id="477194" name="Line 10"/>
          <p:cNvSpPr>
            <a:spLocks noChangeShapeType="1"/>
          </p:cNvSpPr>
          <p:nvPr/>
        </p:nvSpPr>
        <p:spPr bwMode="auto">
          <a:xfrm>
            <a:off x="2032000" y="1042987"/>
            <a:ext cx="5080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77195" name="Text Box 11"/>
          <p:cNvSpPr txBox="1">
            <a:spLocks noChangeArrowheads="1"/>
          </p:cNvSpPr>
          <p:nvPr/>
        </p:nvSpPr>
        <p:spPr bwMode="auto">
          <a:xfrm>
            <a:off x="304800" y="2125480"/>
            <a:ext cx="8636000" cy="463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marL="457200" indent="-457200" algn="l" defTabSz="873443">
              <a:spcAft>
                <a:spcPts val="1800"/>
              </a:spcAft>
              <a:buFont typeface="Arial"/>
              <a:buChar char="•"/>
            </a:pPr>
            <a:r>
              <a:rPr lang="en-US" dirty="0" smtClean="0">
                <a:latin typeface="Geneva"/>
                <a:cs typeface="Geneva"/>
              </a:rPr>
              <a:t>Non-</a:t>
            </a:r>
            <a:r>
              <a:rPr lang="en-US" dirty="0" err="1" smtClean="0">
                <a:latin typeface="Geneva"/>
                <a:cs typeface="Geneva"/>
              </a:rPr>
              <a:t>linearities</a:t>
            </a:r>
            <a:r>
              <a:rPr lang="en-US" dirty="0" smtClean="0">
                <a:latin typeface="Geneva"/>
                <a:cs typeface="Geneva"/>
              </a:rPr>
              <a:t> (e.g., a type II functional response with &gt;2 prey)</a:t>
            </a:r>
          </a:p>
          <a:p>
            <a:pPr marL="457200" indent="-457200" algn="l" defTabSz="873443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Geneva"/>
                <a:cs typeface="Geneva"/>
              </a:rPr>
              <a:t>"Trait-moderated" indirect effects:</a:t>
            </a:r>
          </a:p>
          <a:p>
            <a:pPr marL="1371600" lvl="2" indent="-457200" algn="l" defTabSz="873443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Geneva"/>
                <a:cs typeface="Geneva"/>
              </a:rPr>
              <a:t>Habitat shifts (e.g., predator</a:t>
            </a:r>
            <a:r>
              <a:rPr lang="en-US" sz="2000" dirty="0">
                <a:latin typeface="Geneva"/>
                <a:cs typeface="Geneva"/>
              </a:rPr>
              <a:t>-</a:t>
            </a:r>
            <a:r>
              <a:rPr lang="en-US" sz="2000" dirty="0" smtClean="0">
                <a:latin typeface="Geneva"/>
                <a:cs typeface="Geneva"/>
              </a:rPr>
              <a:t>induced; aka “</a:t>
            </a:r>
            <a:r>
              <a:rPr lang="en-US" sz="2000" dirty="0">
                <a:latin typeface="Geneva"/>
                <a:cs typeface="Geneva"/>
              </a:rPr>
              <a:t>behavioral indirect effects”</a:t>
            </a:r>
            <a:r>
              <a:rPr lang="en-US" sz="2000" dirty="0" smtClean="0">
                <a:latin typeface="Geneva"/>
                <a:cs typeface="Geneva"/>
              </a:rPr>
              <a:t>)</a:t>
            </a:r>
          </a:p>
          <a:p>
            <a:pPr marL="1371600" lvl="2" indent="-457200" algn="l" defTabSz="873443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Geneva"/>
                <a:cs typeface="Geneva"/>
              </a:rPr>
              <a:t>Morphology (tadpole tails, barnacle lips, Daphnia helmets)</a:t>
            </a:r>
          </a:p>
          <a:p>
            <a:pPr marL="1371600" lvl="2" indent="-457200" algn="l" defTabSz="873443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Geneva"/>
                <a:cs typeface="Geneva"/>
              </a:rPr>
              <a:t>Physiology (activity, stress)</a:t>
            </a:r>
          </a:p>
          <a:p>
            <a:pPr marL="1371600" lvl="2" indent="-457200" algn="l" defTabSz="873443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Geneva"/>
                <a:cs typeface="Geneva"/>
              </a:rPr>
              <a:t>Life history (e.g., early reproduction)</a:t>
            </a:r>
            <a:endParaRPr lang="en-US" sz="2000" dirty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29176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785" y="171450"/>
            <a:ext cx="8716433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677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99" y="1485900"/>
            <a:ext cx="3486151" cy="522922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48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3851" y="271463"/>
            <a:ext cx="3460749" cy="303094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48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4800" y="2286000"/>
            <a:ext cx="3251200" cy="328530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304800" y="304800"/>
            <a:ext cx="3225800" cy="56015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The key players:</a:t>
            </a:r>
            <a:endParaRPr lang="en-US" dirty="0">
              <a:latin typeface="Geneva"/>
              <a:cs typeface="Geneva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104742" y="1143000"/>
            <a:ext cx="3632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77000" y="3581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neva"/>
                <a:cs typeface="Geneva"/>
              </a:rPr>
              <a:t>Predator</a:t>
            </a:r>
            <a:endParaRPr lang="en-US" dirty="0">
              <a:latin typeface="Geneva"/>
              <a:cs typeface="Genev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48869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Geneva"/>
                <a:cs typeface="Geneva"/>
              </a:rPr>
              <a:t>Prey</a:t>
            </a:r>
            <a:endParaRPr lang="en-US" dirty="0">
              <a:latin typeface="Geneva"/>
              <a:cs typeface="Genev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62585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Geneva"/>
                <a:cs typeface="Geneva"/>
              </a:rPr>
              <a:t>Resource</a:t>
            </a:r>
            <a:endParaRPr lang="en-US" dirty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80675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3829050"/>
            <a:ext cx="1828800" cy="2743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48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2" y="454468"/>
            <a:ext cx="1422399" cy="124574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48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9200" y="1943101"/>
            <a:ext cx="1625600" cy="164265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355600" y="381000"/>
            <a:ext cx="5130800" cy="56015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l"/>
            <a:r>
              <a:rPr lang="en-US" dirty="0" smtClean="0">
                <a:latin typeface="Geneva"/>
                <a:cs typeface="Geneva"/>
              </a:rPr>
              <a:t>Three treatments (3 years):</a:t>
            </a:r>
            <a:endParaRPr lang="en-US" dirty="0">
              <a:latin typeface="Geneva"/>
              <a:cs typeface="Geneva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0" y="1371600"/>
            <a:ext cx="568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pPr algn="l"/>
            <a:endParaRPr lang="en-US">
              <a:latin typeface="Geneva"/>
              <a:cs typeface="Geneva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29050"/>
            <a:ext cx="1828800" cy="2743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7200" y="3829050"/>
            <a:ext cx="1828800" cy="2743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8800" y="1943101"/>
            <a:ext cx="1625600" cy="164265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TextBox 16"/>
          <p:cNvSpPr txBox="1"/>
          <p:nvPr/>
        </p:nvSpPr>
        <p:spPr>
          <a:xfrm>
            <a:off x="0" y="1714501"/>
            <a:ext cx="3860800" cy="185281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l"/>
            <a:r>
              <a:rPr lang="en-US" dirty="0" smtClean="0">
                <a:latin typeface="Geneva"/>
                <a:cs typeface="Geneva"/>
              </a:rPr>
              <a:t>Predictions?</a:t>
            </a:r>
          </a:p>
          <a:p>
            <a:pPr algn="l"/>
            <a:r>
              <a:rPr lang="en-US" dirty="0" smtClean="0">
                <a:latin typeface="Geneva"/>
                <a:cs typeface="Geneva"/>
              </a:rPr>
              <a:t>--plant abundance</a:t>
            </a:r>
          </a:p>
          <a:p>
            <a:pPr algn="l"/>
            <a:r>
              <a:rPr lang="en-US" dirty="0" smtClean="0">
                <a:latin typeface="Geneva"/>
                <a:cs typeface="Geneva"/>
              </a:rPr>
              <a:t>--plant diversity</a:t>
            </a:r>
            <a:endParaRPr lang="en-US" dirty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15981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70" y="1257300"/>
            <a:ext cx="8123031" cy="53721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9601" y="876300"/>
            <a:ext cx="607580" cy="91137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1" name="Group 20"/>
          <p:cNvGrpSpPr/>
          <p:nvPr/>
        </p:nvGrpSpPr>
        <p:grpSpPr>
          <a:xfrm>
            <a:off x="3016250" y="414338"/>
            <a:ext cx="607580" cy="1368570"/>
            <a:chOff x="2266950" y="276225"/>
            <a:chExt cx="455685" cy="91238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6950" y="581025"/>
              <a:ext cx="455685" cy="60758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04292" y="276225"/>
              <a:ext cx="381000" cy="34222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0" name="Group 19"/>
          <p:cNvGrpSpPr/>
          <p:nvPr/>
        </p:nvGrpSpPr>
        <p:grpSpPr>
          <a:xfrm>
            <a:off x="4152901" y="28575"/>
            <a:ext cx="607580" cy="1740045"/>
            <a:chOff x="3114675" y="19050"/>
            <a:chExt cx="455685" cy="116003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14675" y="571500"/>
              <a:ext cx="455685" cy="60758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2017" y="266700"/>
              <a:ext cx="381000" cy="34222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82240" y="19050"/>
              <a:ext cx="320555" cy="24955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171330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901" y="1185863"/>
            <a:ext cx="6315343" cy="572928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701" y="885825"/>
            <a:ext cx="607580" cy="91137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0" name="Group 9"/>
          <p:cNvGrpSpPr/>
          <p:nvPr/>
        </p:nvGrpSpPr>
        <p:grpSpPr>
          <a:xfrm>
            <a:off x="4641850" y="428625"/>
            <a:ext cx="607580" cy="1368570"/>
            <a:chOff x="2266950" y="276225"/>
            <a:chExt cx="455685" cy="91238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6950" y="581025"/>
              <a:ext cx="455685" cy="60758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4292" y="276225"/>
              <a:ext cx="381000" cy="34222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3" name="Group 12"/>
          <p:cNvGrpSpPr/>
          <p:nvPr/>
        </p:nvGrpSpPr>
        <p:grpSpPr>
          <a:xfrm>
            <a:off x="6223001" y="57150"/>
            <a:ext cx="607580" cy="1740045"/>
            <a:chOff x="3114675" y="19050"/>
            <a:chExt cx="455685" cy="116003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4675" y="571500"/>
              <a:ext cx="455685" cy="60758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2017" y="266700"/>
              <a:ext cx="381000" cy="34222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82240" y="19050"/>
              <a:ext cx="320555" cy="24955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422658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800" y="296214"/>
            <a:ext cx="4572000" cy="644748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3200" y="342900"/>
            <a:ext cx="3352800" cy="637713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dirty="0"/>
              <a:t>Richness: No. species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Evenness: a measure of equitability (1=equal abundances; 0=one dominant)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6910" y="2695793"/>
            <a:ext cx="607580" cy="91137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5" name="Group 4"/>
          <p:cNvGrpSpPr/>
          <p:nvPr/>
        </p:nvGrpSpPr>
        <p:grpSpPr>
          <a:xfrm>
            <a:off x="5716010" y="2238593"/>
            <a:ext cx="607580" cy="1368570"/>
            <a:chOff x="2266950" y="276225"/>
            <a:chExt cx="455685" cy="91238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6950" y="581025"/>
              <a:ext cx="455685" cy="60758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04292" y="276225"/>
              <a:ext cx="381000" cy="34222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9" name="Group 8"/>
          <p:cNvGrpSpPr/>
          <p:nvPr/>
        </p:nvGrpSpPr>
        <p:grpSpPr>
          <a:xfrm>
            <a:off x="4838701" y="1867118"/>
            <a:ext cx="607580" cy="1740045"/>
            <a:chOff x="3114675" y="19050"/>
            <a:chExt cx="455685" cy="116003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14675" y="571500"/>
              <a:ext cx="455685" cy="60758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2017" y="266700"/>
              <a:ext cx="381000" cy="34222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82240" y="19050"/>
              <a:ext cx="320555" cy="249550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5867400" y="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eneva"/>
                <a:cs typeface="Geneva"/>
              </a:rPr>
              <a:t>Symbols are different years</a:t>
            </a:r>
            <a:endParaRPr lang="en-US" sz="1600" dirty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50912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2" y="0"/>
            <a:ext cx="504824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9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3485" y="2638425"/>
            <a:ext cx="4980516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92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038350"/>
            <a:ext cx="46101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79237" name="Group 5"/>
          <p:cNvGrpSpPr>
            <a:grpSpLocks/>
          </p:cNvGrpSpPr>
          <p:nvPr/>
        </p:nvGrpSpPr>
        <p:grpSpPr bwMode="auto">
          <a:xfrm>
            <a:off x="1295400" y="228600"/>
            <a:ext cx="3733800" cy="533400"/>
            <a:chOff x="816" y="144"/>
            <a:chExt cx="2352" cy="336"/>
          </a:xfrm>
        </p:grpSpPr>
        <p:sp>
          <p:nvSpPr>
            <p:cNvPr id="479238" name="Text Box 6"/>
            <p:cNvSpPr txBox="1">
              <a:spLocks noChangeArrowheads="1"/>
            </p:cNvSpPr>
            <p:nvPr/>
          </p:nvSpPr>
          <p:spPr bwMode="auto">
            <a:xfrm>
              <a:off x="816" y="144"/>
              <a:ext cx="1584" cy="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2400" i="1">
                  <a:latin typeface="Times New Roman" pitchFamily="18" charset="0"/>
                </a:rPr>
                <a:t>Solidago rugosa</a:t>
              </a:r>
            </a:p>
          </p:txBody>
        </p:sp>
        <p:sp>
          <p:nvSpPr>
            <p:cNvPr id="479239" name="Line 7"/>
            <p:cNvSpPr>
              <a:spLocks noChangeShapeType="1"/>
            </p:cNvSpPr>
            <p:nvPr/>
          </p:nvSpPr>
          <p:spPr bwMode="auto">
            <a:xfrm>
              <a:off x="2256" y="336"/>
              <a:ext cx="91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ight Arrow 3"/>
          <p:cNvSpPr/>
          <p:nvPr/>
        </p:nvSpPr>
        <p:spPr>
          <a:xfrm rot="5708678">
            <a:off x="3868579" y="4100861"/>
            <a:ext cx="2135940" cy="539742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3776497">
            <a:off x="893252" y="3244528"/>
            <a:ext cx="942872" cy="539742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0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362200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B4B7F"/>
                </a:solidFill>
              </a:rPr>
              <a:t>Indirect effect</a:t>
            </a:r>
          </a:p>
          <a:p>
            <a:endParaRPr lang="en-US" dirty="0">
              <a:solidFill>
                <a:srgbClr val="2B4B7F"/>
              </a:solidFill>
            </a:endParaRPr>
          </a:p>
          <a:p>
            <a:r>
              <a:rPr lang="en-US" dirty="0" smtClean="0">
                <a:solidFill>
                  <a:srgbClr val="2B4B7F"/>
                </a:solidFill>
              </a:rPr>
              <a:t>Higher order interaction</a:t>
            </a:r>
          </a:p>
        </p:txBody>
      </p:sp>
    </p:spTree>
    <p:extLst>
      <p:ext uri="{BB962C8B-B14F-4D97-AF65-F5344CB8AC3E}">
        <p14:creationId xmlns:p14="http://schemas.microsoft.com/office/powerpoint/2010/main" val="1912307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362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B4B7F"/>
                </a:solidFill>
                <a:latin typeface="Geneva"/>
                <a:cs typeface="Geneva"/>
              </a:rPr>
              <a:t>Non-lethal effects of predator on prey can influence prey's resource assemblage</a:t>
            </a:r>
          </a:p>
        </p:txBody>
      </p:sp>
    </p:spTree>
    <p:extLst>
      <p:ext uri="{BB962C8B-B14F-4D97-AF65-F5344CB8AC3E}">
        <p14:creationId xmlns:p14="http://schemas.microsoft.com/office/powerpoint/2010/main" val="168547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1536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9144000" cy="3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47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595" y="1219200"/>
            <a:ext cx="7052005" cy="5257800"/>
          </a:xfrm>
          <a:prstGeom prst="rect">
            <a:avLst/>
          </a:prstGeom>
        </p:spPr>
      </p:pic>
      <p:pic>
        <p:nvPicPr>
          <p:cNvPr id="3" name="Picture 2" descr="bullfr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24090"/>
            <a:ext cx="2667000" cy="1996082"/>
          </a:xfrm>
          <a:prstGeom prst="rect">
            <a:avLst/>
          </a:prstGeom>
        </p:spPr>
      </p:pic>
      <p:pic>
        <p:nvPicPr>
          <p:cNvPr id="4" name="Picture 3" descr="bullfr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732569" cy="548282"/>
          </a:xfrm>
          <a:prstGeom prst="rect">
            <a:avLst/>
          </a:prstGeom>
        </p:spPr>
      </p:pic>
      <p:pic>
        <p:nvPicPr>
          <p:cNvPr id="5" name="Picture 4" descr="anaxjuni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1000"/>
            <a:ext cx="1905000" cy="1228725"/>
          </a:xfrm>
          <a:prstGeom prst="rect">
            <a:avLst/>
          </a:prstGeom>
        </p:spPr>
      </p:pic>
      <p:pic>
        <p:nvPicPr>
          <p:cNvPr id="6" name="Picture 5" descr="periphyt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2572"/>
            <a:ext cx="1371600" cy="10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7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tle_tan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"/>
            <a:ext cx="5715000" cy="388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720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400" dirty="0" smtClean="0">
                <a:latin typeface="Geneva"/>
                <a:cs typeface="Geneva"/>
              </a:rPr>
              <a:t>3 mortality levels (removed 9, 4, 25% per 2.5 d)</a:t>
            </a:r>
            <a:br>
              <a:rPr lang="en-US" sz="2400" dirty="0" smtClean="0">
                <a:latin typeface="Geneva"/>
                <a:cs typeface="Geneva"/>
              </a:rPr>
            </a:br>
            <a:r>
              <a:rPr lang="en-US" sz="2400" dirty="0" smtClean="0">
                <a:latin typeface="Geneva"/>
                <a:cs typeface="Geneva"/>
              </a:rPr>
              <a:t>X</a:t>
            </a:r>
            <a:br>
              <a:rPr lang="en-US" sz="2400" dirty="0" smtClean="0">
                <a:latin typeface="Geneva"/>
                <a:cs typeface="Geneva"/>
              </a:rPr>
            </a:br>
            <a:r>
              <a:rPr lang="en-US" sz="2400" dirty="0" smtClean="0">
                <a:latin typeface="Geneva"/>
                <a:cs typeface="Geneva"/>
              </a:rPr>
              <a:t> 4 non-lethal levels (0, 1, 2, 4 caged </a:t>
            </a:r>
            <a:r>
              <a:rPr lang="en-US" sz="2400" i="1" dirty="0" err="1" smtClean="0">
                <a:latin typeface="Geneva"/>
                <a:cs typeface="Geneva"/>
              </a:rPr>
              <a:t>Anax</a:t>
            </a:r>
            <a:r>
              <a:rPr lang="en-US" sz="2400" dirty="0" smtClean="0">
                <a:latin typeface="Geneva"/>
                <a:cs typeface="Geneva"/>
              </a:rPr>
              <a:t>)</a:t>
            </a:r>
            <a:br>
              <a:rPr lang="en-US" sz="2400" dirty="0" smtClean="0">
                <a:latin typeface="Geneva"/>
                <a:cs typeface="Geneva"/>
              </a:rPr>
            </a:br>
            <a:endParaRPr lang="en-US" sz="2400" dirty="0" smtClean="0">
              <a:latin typeface="Geneva"/>
              <a:cs typeface="Geneva"/>
            </a:endParaRPr>
          </a:p>
          <a:p>
            <a:pPr marL="514350" indent="-514350">
              <a:buAutoNum type="arabicParenR"/>
            </a:pPr>
            <a:r>
              <a:rPr lang="en-US" sz="2400" dirty="0" smtClean="0">
                <a:latin typeface="Geneva"/>
                <a:cs typeface="Geneva"/>
              </a:rPr>
              <a:t>Effect of 2 lethal </a:t>
            </a:r>
            <a:r>
              <a:rPr lang="en-US" sz="2400" i="1" dirty="0" err="1" smtClean="0">
                <a:latin typeface="Geneva"/>
                <a:cs typeface="Geneva"/>
              </a:rPr>
              <a:t>Anax</a:t>
            </a:r>
            <a:endParaRPr lang="en-US" sz="2400" i="1" dirty="0" smtClean="0">
              <a:latin typeface="Geneva"/>
              <a:cs typeface="Geneva"/>
            </a:endParaRPr>
          </a:p>
          <a:p>
            <a:pPr marL="514350" indent="-514350">
              <a:buAutoNum type="arabicParenR"/>
            </a:pPr>
            <a:endParaRPr lang="en-US" sz="2400" dirty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9939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80455"/>
            <a:ext cx="6616700" cy="60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7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0"/>
            <a:ext cx="6324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79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2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B4B7F"/>
                </a:solidFill>
                <a:latin typeface="Geneva"/>
                <a:cs typeface="Geneva"/>
              </a:rPr>
              <a:t>Use these data to partition lethal and non-lethal effects</a:t>
            </a:r>
          </a:p>
        </p:txBody>
      </p:sp>
    </p:spTree>
    <p:extLst>
      <p:ext uri="{BB962C8B-B14F-4D97-AF65-F5344CB8AC3E}">
        <p14:creationId xmlns:p14="http://schemas.microsoft.com/office/powerpoint/2010/main" val="3141721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73100"/>
            <a:ext cx="6387781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74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B4B7F"/>
                </a:solidFill>
                <a:latin typeface="Geneva"/>
                <a:cs typeface="Geneva"/>
              </a:rPr>
              <a:t>Subsequent reviews have shown non-consumptive effects can be very large relative to consumptive effects.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0354"/>
            <a:ext cx="9144000" cy="1998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6583616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err="1" smtClean="0">
                <a:latin typeface="Geneva"/>
                <a:cs typeface="Geneva"/>
              </a:rPr>
              <a:t>Preisser</a:t>
            </a:r>
            <a:r>
              <a:rPr lang="en-US" sz="1400" dirty="0" smtClean="0">
                <a:latin typeface="Geneva"/>
                <a:cs typeface="Geneva"/>
              </a:rPr>
              <a:t> et al. 2005</a:t>
            </a:r>
            <a:endParaRPr lang="en-US" sz="1400" dirty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29198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203200" y="1423786"/>
            <a:ext cx="863600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900">
                <a:latin typeface="Geneva"/>
                <a:cs typeface="Geneva"/>
              </a:rPr>
              <a:t>Indirect Effect</a:t>
            </a:r>
          </a:p>
        </p:txBody>
      </p:sp>
      <p:sp>
        <p:nvSpPr>
          <p:cNvPr id="456718" name="Text Box 14"/>
          <p:cNvSpPr txBox="1">
            <a:spLocks noChangeArrowheads="1"/>
          </p:cNvSpPr>
          <p:nvPr/>
        </p:nvSpPr>
        <p:spPr bwMode="auto">
          <a:xfrm>
            <a:off x="-101600" y="2795385"/>
            <a:ext cx="9144000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 marL="640080"/>
            <a:r>
              <a:rPr lang="en-US" b="1" i="1" dirty="0">
                <a:solidFill>
                  <a:schemeClr val="accent2"/>
                </a:solidFill>
                <a:latin typeface="Geneva"/>
                <a:cs typeface="Geneva"/>
              </a:rPr>
              <a:t>Indirect effect</a:t>
            </a:r>
            <a:r>
              <a:rPr lang="en-US" i="1" dirty="0">
                <a:latin typeface="Geneva"/>
                <a:cs typeface="Geneva"/>
              </a:rPr>
              <a:t>:</a:t>
            </a:r>
            <a:r>
              <a:rPr lang="en-US" dirty="0">
                <a:latin typeface="Geneva"/>
                <a:cs typeface="Geneva"/>
              </a:rPr>
              <a:t> An effect of one species on </a:t>
            </a:r>
            <a:r>
              <a:rPr lang="en-US" dirty="0" smtClean="0">
                <a:latin typeface="Geneva"/>
                <a:cs typeface="Geneva"/>
              </a:rPr>
              <a:t>another</a:t>
            </a:r>
            <a:r>
              <a:rPr lang="en-US" dirty="0">
                <a:latin typeface="Geneva"/>
                <a:cs typeface="Geneva"/>
              </a:rPr>
              <a:t>, mediated by a change in the density of an “intermediate” </a:t>
            </a:r>
            <a:r>
              <a:rPr lang="en-US" dirty="0" smtClean="0">
                <a:latin typeface="Geneva"/>
                <a:cs typeface="Geneva"/>
              </a:rPr>
              <a:t>species</a:t>
            </a:r>
            <a:br>
              <a:rPr lang="en-US" dirty="0" smtClean="0">
                <a:latin typeface="Geneva"/>
                <a:cs typeface="Geneva"/>
              </a:rPr>
            </a:br>
            <a:r>
              <a:rPr lang="en-US" dirty="0" smtClean="0">
                <a:latin typeface="Geneva"/>
                <a:cs typeface="Geneva"/>
              </a:rPr>
              <a:t>(</a:t>
            </a:r>
            <a:r>
              <a:rPr lang="en-US" i="1" dirty="0" smtClean="0">
                <a:latin typeface="Geneva"/>
                <a:cs typeface="Geneva"/>
              </a:rPr>
              <a:t>a series of &gt;2 direct effects</a:t>
            </a:r>
            <a:r>
              <a:rPr lang="en-US" dirty="0" smtClean="0">
                <a:latin typeface="Geneva"/>
                <a:cs typeface="Geneva"/>
              </a:rPr>
              <a:t>)</a:t>
            </a:r>
            <a:endParaRPr lang="en-US" dirty="0">
              <a:latin typeface="Geneva"/>
              <a:cs typeface="Geneva"/>
            </a:endParaRPr>
          </a:p>
        </p:txBody>
      </p:sp>
      <p:sp>
        <p:nvSpPr>
          <p:cNvPr id="456719" name="Line 15"/>
          <p:cNvSpPr>
            <a:spLocks noChangeShapeType="1"/>
          </p:cNvSpPr>
          <p:nvPr/>
        </p:nvSpPr>
        <p:spPr bwMode="auto">
          <a:xfrm>
            <a:off x="711200" y="2223885"/>
            <a:ext cx="7518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1517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295079" y="176275"/>
            <a:ext cx="742709" cy="738691"/>
            <a:chOff x="1752279" y="838200"/>
            <a:chExt cx="742709" cy="738691"/>
          </a:xfrm>
        </p:grpSpPr>
        <p:sp>
          <p:nvSpPr>
            <p:cNvPr id="43" name="Oval 18"/>
            <p:cNvSpPr>
              <a:spLocks noChangeAspect="1" noChangeArrowheads="1"/>
            </p:cNvSpPr>
            <p:nvPr/>
          </p:nvSpPr>
          <p:spPr bwMode="auto">
            <a:xfrm>
              <a:off x="1752279" y="838200"/>
              <a:ext cx="723211" cy="7386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44" name="Text Box 19"/>
            <p:cNvSpPr txBox="1">
              <a:spLocks noChangeAspect="1" noChangeArrowheads="1"/>
            </p:cNvSpPr>
            <p:nvPr/>
          </p:nvSpPr>
          <p:spPr bwMode="auto">
            <a:xfrm>
              <a:off x="1752279" y="973989"/>
              <a:ext cx="742709" cy="40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Geneva"/>
                  <a:cs typeface="Geneva"/>
                </a:rPr>
                <a:t>P</a:t>
              </a:r>
              <a:endParaRPr lang="en-US" sz="2000" dirty="0">
                <a:latin typeface="Geneva"/>
                <a:cs typeface="Geneva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400" y="1928309"/>
            <a:ext cx="789129" cy="738691"/>
            <a:chOff x="762000" y="1980634"/>
            <a:chExt cx="789129" cy="738691"/>
          </a:xfrm>
        </p:grpSpPr>
        <p:sp>
          <p:nvSpPr>
            <p:cNvPr id="41" name="Oval 22"/>
            <p:cNvSpPr>
              <a:spLocks noChangeAspect="1" noChangeArrowheads="1"/>
            </p:cNvSpPr>
            <p:nvPr/>
          </p:nvSpPr>
          <p:spPr bwMode="auto">
            <a:xfrm>
              <a:off x="762000" y="1980634"/>
              <a:ext cx="721894" cy="7386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42" name="Text Box 23"/>
            <p:cNvSpPr txBox="1">
              <a:spLocks noChangeAspect="1" noChangeArrowheads="1"/>
            </p:cNvSpPr>
            <p:nvPr/>
          </p:nvSpPr>
          <p:spPr bwMode="auto">
            <a:xfrm>
              <a:off x="809772" y="2124570"/>
              <a:ext cx="741357" cy="40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Geneva"/>
                  <a:cs typeface="Geneva"/>
                </a:rPr>
                <a:t>N</a:t>
              </a:r>
              <a:r>
                <a:rPr lang="en-US" sz="2000" baseline="-25000" dirty="0" smtClean="0">
                  <a:latin typeface="Geneva"/>
                  <a:cs typeface="Geneva"/>
                </a:rPr>
                <a:t>1</a:t>
              </a:r>
              <a:endParaRPr lang="en-US" sz="2000" baseline="-25000" dirty="0">
                <a:latin typeface="Geneva"/>
                <a:cs typeface="Geneva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5358" y="1928309"/>
            <a:ext cx="774761" cy="738691"/>
            <a:chOff x="2742558" y="1903945"/>
            <a:chExt cx="774761" cy="738691"/>
          </a:xfrm>
        </p:grpSpPr>
        <p:sp>
          <p:nvSpPr>
            <p:cNvPr id="39" name="Oval 26"/>
            <p:cNvSpPr>
              <a:spLocks noChangeAspect="1" noChangeArrowheads="1"/>
            </p:cNvSpPr>
            <p:nvPr/>
          </p:nvSpPr>
          <p:spPr bwMode="auto">
            <a:xfrm>
              <a:off x="2742558" y="1903945"/>
              <a:ext cx="722520" cy="7386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40" name="Text Box 27"/>
            <p:cNvSpPr txBox="1">
              <a:spLocks noChangeAspect="1" noChangeArrowheads="1"/>
            </p:cNvSpPr>
            <p:nvPr/>
          </p:nvSpPr>
          <p:spPr bwMode="auto">
            <a:xfrm>
              <a:off x="2775319" y="2056028"/>
              <a:ext cx="742000" cy="40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Geneva"/>
                  <a:cs typeface="Geneva"/>
                </a:rPr>
                <a:t>N</a:t>
              </a:r>
              <a:r>
                <a:rPr lang="en-US" sz="2000" baseline="-25000" dirty="0" smtClean="0">
                  <a:latin typeface="Geneva"/>
                  <a:cs typeface="Geneva"/>
                </a:rPr>
                <a:t>2</a:t>
              </a:r>
              <a:endParaRPr lang="en-US" sz="2000" baseline="-25000" dirty="0">
                <a:latin typeface="Geneva"/>
                <a:cs typeface="Geneva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-152400" y="2750403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neva"/>
                <a:cs typeface="Geneva"/>
              </a:rPr>
              <a:t>Keystone predation</a:t>
            </a:r>
            <a:endParaRPr lang="en-US" sz="2000" dirty="0">
              <a:latin typeface="Geneva"/>
              <a:cs typeface="Geneva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0" y="645789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neva"/>
                <a:cs typeface="Geneva"/>
              </a:rPr>
              <a:t>Exploitation competition</a:t>
            </a:r>
            <a:endParaRPr lang="en-US" sz="2000" dirty="0">
              <a:latin typeface="Geneva"/>
              <a:cs typeface="Genev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20000" y="53119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neva"/>
                <a:cs typeface="Geneva"/>
              </a:rPr>
              <a:t>Trophic</a:t>
            </a:r>
            <a:br>
              <a:rPr lang="en-US" sz="2000" dirty="0" smtClean="0">
                <a:latin typeface="Geneva"/>
                <a:cs typeface="Geneva"/>
              </a:rPr>
            </a:br>
            <a:r>
              <a:rPr lang="en-US" sz="2000" dirty="0" smtClean="0">
                <a:latin typeface="Geneva"/>
                <a:cs typeface="Geneva"/>
              </a:rPr>
              <a:t>cascade</a:t>
            </a:r>
            <a:endParaRPr lang="en-US" sz="2000" dirty="0">
              <a:latin typeface="Geneva"/>
              <a:cs typeface="Geneva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276600" y="645789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neva"/>
                <a:cs typeface="Geneva"/>
              </a:rPr>
              <a:t>Apparent competition</a:t>
            </a:r>
            <a:endParaRPr lang="en-US" sz="2000" dirty="0">
              <a:latin typeface="Geneva"/>
              <a:cs typeface="Genev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38600" y="2743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neva"/>
                <a:cs typeface="Geneva"/>
              </a:rPr>
              <a:t>Indirect mutualism</a:t>
            </a:r>
            <a:endParaRPr lang="en-US" sz="2000" dirty="0">
              <a:latin typeface="Geneva"/>
              <a:cs typeface="Geneva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7993772" y="1066800"/>
            <a:ext cx="742709" cy="738691"/>
            <a:chOff x="1752279" y="838200"/>
            <a:chExt cx="742709" cy="738691"/>
          </a:xfrm>
        </p:grpSpPr>
        <p:sp>
          <p:nvSpPr>
            <p:cNvPr id="108" name="Oval 18"/>
            <p:cNvSpPr>
              <a:spLocks noChangeAspect="1" noChangeArrowheads="1"/>
            </p:cNvSpPr>
            <p:nvPr/>
          </p:nvSpPr>
          <p:spPr bwMode="auto">
            <a:xfrm>
              <a:off x="1752279" y="838200"/>
              <a:ext cx="723211" cy="7386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109" name="Text Box 19"/>
            <p:cNvSpPr txBox="1">
              <a:spLocks noChangeAspect="1" noChangeArrowheads="1"/>
            </p:cNvSpPr>
            <p:nvPr/>
          </p:nvSpPr>
          <p:spPr bwMode="auto">
            <a:xfrm>
              <a:off x="1752279" y="973989"/>
              <a:ext cx="742709" cy="40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Geneva"/>
                  <a:cs typeface="Geneva"/>
                </a:rPr>
                <a:t>P</a:t>
              </a:r>
              <a:endParaRPr lang="en-US" sz="2000" dirty="0">
                <a:latin typeface="Geneva"/>
                <a:cs typeface="Geneva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990411" y="2766509"/>
            <a:ext cx="774761" cy="738691"/>
            <a:chOff x="2742558" y="1903945"/>
            <a:chExt cx="774761" cy="738691"/>
          </a:xfrm>
        </p:grpSpPr>
        <p:sp>
          <p:nvSpPr>
            <p:cNvPr id="114" name="Oval 26"/>
            <p:cNvSpPr>
              <a:spLocks noChangeAspect="1" noChangeArrowheads="1"/>
            </p:cNvSpPr>
            <p:nvPr/>
          </p:nvSpPr>
          <p:spPr bwMode="auto">
            <a:xfrm>
              <a:off x="2742558" y="1903945"/>
              <a:ext cx="722520" cy="7386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115" name="Text Box 27"/>
            <p:cNvSpPr txBox="1">
              <a:spLocks noChangeAspect="1" noChangeArrowheads="1"/>
            </p:cNvSpPr>
            <p:nvPr/>
          </p:nvSpPr>
          <p:spPr bwMode="auto">
            <a:xfrm>
              <a:off x="2775319" y="2056028"/>
              <a:ext cx="742000" cy="40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Geneva"/>
                  <a:cs typeface="Geneva"/>
                </a:rPr>
                <a:t>N</a:t>
              </a:r>
              <a:r>
                <a:rPr lang="en-US" sz="2000" baseline="-25000" dirty="0" smtClean="0">
                  <a:latin typeface="Geneva"/>
                  <a:cs typeface="Geneva"/>
                </a:rPr>
                <a:t>2</a:t>
              </a:r>
              <a:endParaRPr lang="en-US" sz="2000" baseline="-25000" dirty="0">
                <a:latin typeface="Geneva"/>
                <a:cs typeface="Geneva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8060221" y="4519109"/>
            <a:ext cx="743209" cy="738691"/>
            <a:chOff x="3124200" y="2133149"/>
            <a:chExt cx="743209" cy="738691"/>
          </a:xfrm>
        </p:grpSpPr>
        <p:sp>
          <p:nvSpPr>
            <p:cNvPr id="127" name="Oval 26"/>
            <p:cNvSpPr>
              <a:spLocks noChangeAspect="1" noChangeArrowheads="1"/>
            </p:cNvSpPr>
            <p:nvPr/>
          </p:nvSpPr>
          <p:spPr bwMode="auto">
            <a:xfrm>
              <a:off x="3124200" y="2133149"/>
              <a:ext cx="722520" cy="7386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128" name="Text Box 27"/>
            <p:cNvSpPr txBox="1">
              <a:spLocks noChangeAspect="1" noChangeArrowheads="1"/>
            </p:cNvSpPr>
            <p:nvPr/>
          </p:nvSpPr>
          <p:spPr bwMode="auto">
            <a:xfrm>
              <a:off x="3125409" y="2285232"/>
              <a:ext cx="742000" cy="40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Geneva"/>
                  <a:cs typeface="Geneva"/>
                </a:rPr>
                <a:t>R</a:t>
              </a:r>
              <a:endParaRPr lang="en-US" sz="2000" baseline="-25000" dirty="0">
                <a:latin typeface="Geneva"/>
                <a:cs typeface="Geneva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 flipV="1">
            <a:off x="8406824" y="1859422"/>
            <a:ext cx="584776" cy="2636378"/>
            <a:chOff x="5089794" y="4330124"/>
            <a:chExt cx="584776" cy="1143000"/>
          </a:xfrm>
        </p:grpSpPr>
        <p:cxnSp>
          <p:nvCxnSpPr>
            <p:cNvPr id="146" name="Straight Arrow Connector 145"/>
            <p:cNvCxnSpPr/>
            <p:nvPr/>
          </p:nvCxnSpPr>
          <p:spPr bwMode="auto">
            <a:xfrm rot="5400000" flipH="1">
              <a:off x="4572000" y="4901624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33CC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 rot="5400000">
              <a:off x="5077382" y="4614276"/>
              <a:ext cx="609600" cy="584776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 rot="17974471" flipH="1" flipV="1">
            <a:off x="7337645" y="2012260"/>
            <a:ext cx="1143000" cy="609600"/>
            <a:chOff x="4419600" y="626303"/>
            <a:chExt cx="1143000" cy="609600"/>
          </a:xfrm>
        </p:grpSpPr>
        <p:cxnSp>
          <p:nvCxnSpPr>
            <p:cNvPr id="150" name="Straight Arrow Connector 149"/>
            <p:cNvCxnSpPr/>
            <p:nvPr/>
          </p:nvCxnSpPr>
          <p:spPr bwMode="auto">
            <a:xfrm>
              <a:off x="4419600" y="10668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2" name="TextBox 151"/>
            <p:cNvSpPr txBox="1"/>
            <p:nvPr/>
          </p:nvSpPr>
          <p:spPr>
            <a:xfrm rot="14425529">
              <a:off x="4567250" y="546382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-</a:t>
              </a:r>
              <a:endParaRPr lang="en-US" sz="4400" dirty="0"/>
            </a:p>
          </p:txBody>
        </p:sp>
      </p:grpSp>
      <p:grpSp>
        <p:nvGrpSpPr>
          <p:cNvPr id="154" name="Group 153"/>
          <p:cNvGrpSpPr/>
          <p:nvPr/>
        </p:nvGrpSpPr>
        <p:grpSpPr>
          <a:xfrm rot="3693580">
            <a:off x="7498912" y="3619513"/>
            <a:ext cx="1143000" cy="609600"/>
            <a:chOff x="4419600" y="550686"/>
            <a:chExt cx="1143000" cy="609600"/>
          </a:xfrm>
        </p:grpSpPr>
        <p:cxnSp>
          <p:nvCxnSpPr>
            <p:cNvPr id="155" name="Straight Arrow Connector 154"/>
            <p:cNvCxnSpPr/>
            <p:nvPr/>
          </p:nvCxnSpPr>
          <p:spPr bwMode="auto">
            <a:xfrm>
              <a:off x="4419600" y="10668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7" name="TextBox 156"/>
            <p:cNvSpPr txBox="1"/>
            <p:nvPr/>
          </p:nvSpPr>
          <p:spPr>
            <a:xfrm rot="17906420">
              <a:off x="4599448" y="470765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-</a:t>
              </a:r>
              <a:endParaRPr lang="en-US" sz="4400" dirty="0"/>
            </a:p>
          </p:txBody>
        </p:sp>
      </p:grpSp>
      <p:grpSp>
        <p:nvGrpSpPr>
          <p:cNvPr id="159" name="Group 158"/>
          <p:cNvGrpSpPr/>
          <p:nvPr/>
        </p:nvGrpSpPr>
        <p:grpSpPr>
          <a:xfrm rot="7444324">
            <a:off x="611429" y="1217103"/>
            <a:ext cx="1143000" cy="609600"/>
            <a:chOff x="4419600" y="620357"/>
            <a:chExt cx="1143000" cy="609600"/>
          </a:xfrm>
        </p:grpSpPr>
        <p:cxnSp>
          <p:nvCxnSpPr>
            <p:cNvPr id="160" name="Straight Arrow Connector 159"/>
            <p:cNvCxnSpPr/>
            <p:nvPr/>
          </p:nvCxnSpPr>
          <p:spPr bwMode="auto">
            <a:xfrm>
              <a:off x="4419600" y="10668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2" name="TextBox 161"/>
            <p:cNvSpPr txBox="1"/>
            <p:nvPr/>
          </p:nvSpPr>
          <p:spPr>
            <a:xfrm rot="14155676">
              <a:off x="4601332" y="540436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-</a:t>
              </a:r>
              <a:endParaRPr lang="en-US" sz="44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990600" y="1676400"/>
            <a:ext cx="1143000" cy="769441"/>
            <a:chOff x="4419600" y="457200"/>
            <a:chExt cx="1143000" cy="769441"/>
          </a:xfrm>
        </p:grpSpPr>
        <p:cxnSp>
          <p:nvCxnSpPr>
            <p:cNvPr id="165" name="Straight Arrow Connector 164"/>
            <p:cNvCxnSpPr/>
            <p:nvPr/>
          </p:nvCxnSpPr>
          <p:spPr bwMode="auto">
            <a:xfrm>
              <a:off x="4419600" y="10668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7" name="TextBox 166"/>
            <p:cNvSpPr txBox="1"/>
            <p:nvPr/>
          </p:nvSpPr>
          <p:spPr>
            <a:xfrm>
              <a:off x="4724400" y="457200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-</a:t>
              </a:r>
              <a:endParaRPr lang="en-US" sz="4400" dirty="0"/>
            </a:p>
          </p:txBody>
        </p:sp>
      </p:grpSp>
      <p:grpSp>
        <p:nvGrpSpPr>
          <p:cNvPr id="169" name="Group 168"/>
          <p:cNvGrpSpPr/>
          <p:nvPr/>
        </p:nvGrpSpPr>
        <p:grpSpPr>
          <a:xfrm rot="14403088">
            <a:off x="1774177" y="1043482"/>
            <a:ext cx="1143000" cy="584776"/>
            <a:chOff x="4419600" y="1143000"/>
            <a:chExt cx="1143000" cy="584776"/>
          </a:xfrm>
        </p:grpSpPr>
        <p:cxnSp>
          <p:nvCxnSpPr>
            <p:cNvPr id="171" name="Straight Arrow Connector 170"/>
            <p:cNvCxnSpPr/>
            <p:nvPr/>
          </p:nvCxnSpPr>
          <p:spPr bwMode="auto">
            <a:xfrm flipH="1">
              <a:off x="4419600" y="12192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33CC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173" name="TextBox 172"/>
            <p:cNvSpPr txBox="1"/>
            <p:nvPr/>
          </p:nvSpPr>
          <p:spPr>
            <a:xfrm>
              <a:off x="4738671" y="11430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042881" y="152400"/>
            <a:ext cx="742709" cy="738691"/>
            <a:chOff x="1752279" y="838200"/>
            <a:chExt cx="742709" cy="738691"/>
          </a:xfrm>
        </p:grpSpPr>
        <p:sp>
          <p:nvSpPr>
            <p:cNvPr id="175" name="Oval 18"/>
            <p:cNvSpPr>
              <a:spLocks noChangeAspect="1" noChangeArrowheads="1"/>
            </p:cNvSpPr>
            <p:nvPr/>
          </p:nvSpPr>
          <p:spPr bwMode="auto">
            <a:xfrm>
              <a:off x="1752279" y="838200"/>
              <a:ext cx="723211" cy="7386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176" name="Text Box 19"/>
            <p:cNvSpPr txBox="1">
              <a:spLocks noChangeAspect="1" noChangeArrowheads="1"/>
            </p:cNvSpPr>
            <p:nvPr/>
          </p:nvSpPr>
          <p:spPr bwMode="auto">
            <a:xfrm>
              <a:off x="1752279" y="973989"/>
              <a:ext cx="742709" cy="40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Geneva"/>
                  <a:cs typeface="Geneva"/>
                </a:rPr>
                <a:t>P</a:t>
              </a:r>
              <a:r>
                <a:rPr lang="en-US" sz="2000" baseline="-25000" dirty="0" smtClean="0">
                  <a:latin typeface="Geneva"/>
                  <a:cs typeface="Geneva"/>
                </a:rPr>
                <a:t>1</a:t>
              </a:r>
              <a:endParaRPr lang="en-US" sz="2000" baseline="-25000" dirty="0">
                <a:latin typeface="Geneva"/>
                <a:cs typeface="Geneva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5638800" y="152400"/>
            <a:ext cx="742709" cy="738691"/>
            <a:chOff x="1752279" y="838200"/>
            <a:chExt cx="742709" cy="738691"/>
          </a:xfrm>
        </p:grpSpPr>
        <p:sp>
          <p:nvSpPr>
            <p:cNvPr id="194" name="Oval 18"/>
            <p:cNvSpPr>
              <a:spLocks noChangeAspect="1" noChangeArrowheads="1"/>
            </p:cNvSpPr>
            <p:nvPr/>
          </p:nvSpPr>
          <p:spPr bwMode="auto">
            <a:xfrm>
              <a:off x="1752279" y="838200"/>
              <a:ext cx="723211" cy="7386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195" name="Text Box 19"/>
            <p:cNvSpPr txBox="1">
              <a:spLocks noChangeAspect="1" noChangeArrowheads="1"/>
            </p:cNvSpPr>
            <p:nvPr/>
          </p:nvSpPr>
          <p:spPr bwMode="auto">
            <a:xfrm>
              <a:off x="1752279" y="973989"/>
              <a:ext cx="742709" cy="40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>
                  <a:latin typeface="Geneva"/>
                  <a:cs typeface="Geneva"/>
                </a:rPr>
                <a:t>P</a:t>
              </a:r>
              <a:r>
                <a:rPr lang="en-US" sz="2000" baseline="-25000" dirty="0" smtClean="0">
                  <a:latin typeface="Geneva"/>
                  <a:cs typeface="Geneva"/>
                </a:rPr>
                <a:t>2</a:t>
              </a:r>
              <a:endParaRPr lang="en-US" sz="2000" dirty="0">
                <a:latin typeface="Geneva"/>
                <a:cs typeface="Geneva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4044858" y="1942578"/>
            <a:ext cx="789129" cy="738691"/>
            <a:chOff x="762000" y="1980634"/>
            <a:chExt cx="789129" cy="738691"/>
          </a:xfrm>
        </p:grpSpPr>
        <p:sp>
          <p:nvSpPr>
            <p:cNvPr id="202" name="Oval 22"/>
            <p:cNvSpPr>
              <a:spLocks noChangeAspect="1" noChangeArrowheads="1"/>
            </p:cNvSpPr>
            <p:nvPr/>
          </p:nvSpPr>
          <p:spPr bwMode="auto">
            <a:xfrm>
              <a:off x="762000" y="1980634"/>
              <a:ext cx="721894" cy="7386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203" name="Text Box 23"/>
            <p:cNvSpPr txBox="1">
              <a:spLocks noChangeAspect="1" noChangeArrowheads="1"/>
            </p:cNvSpPr>
            <p:nvPr/>
          </p:nvSpPr>
          <p:spPr bwMode="auto">
            <a:xfrm>
              <a:off x="809772" y="2124570"/>
              <a:ext cx="741357" cy="40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Geneva"/>
                  <a:cs typeface="Geneva"/>
                </a:rPr>
                <a:t>N</a:t>
              </a:r>
              <a:r>
                <a:rPr lang="en-US" sz="2000" baseline="-25000" dirty="0" smtClean="0">
                  <a:latin typeface="Geneva"/>
                  <a:cs typeface="Geneva"/>
                </a:rPr>
                <a:t>1</a:t>
              </a:r>
              <a:endParaRPr lang="en-US" sz="2000" baseline="-25000" dirty="0">
                <a:latin typeface="Geneva"/>
                <a:cs typeface="Geneva"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5653071" y="1942578"/>
            <a:ext cx="774761" cy="738691"/>
            <a:chOff x="2742558" y="1903945"/>
            <a:chExt cx="774761" cy="738691"/>
          </a:xfrm>
        </p:grpSpPr>
        <p:sp>
          <p:nvSpPr>
            <p:cNvPr id="205" name="Oval 26"/>
            <p:cNvSpPr>
              <a:spLocks noChangeAspect="1" noChangeArrowheads="1"/>
            </p:cNvSpPr>
            <p:nvPr/>
          </p:nvSpPr>
          <p:spPr bwMode="auto">
            <a:xfrm>
              <a:off x="2742558" y="1903945"/>
              <a:ext cx="722520" cy="7386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206" name="Text Box 27"/>
            <p:cNvSpPr txBox="1">
              <a:spLocks noChangeAspect="1" noChangeArrowheads="1"/>
            </p:cNvSpPr>
            <p:nvPr/>
          </p:nvSpPr>
          <p:spPr bwMode="auto">
            <a:xfrm>
              <a:off x="2775319" y="2056028"/>
              <a:ext cx="742000" cy="40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Geneva"/>
                  <a:cs typeface="Geneva"/>
                </a:rPr>
                <a:t>N</a:t>
              </a:r>
              <a:r>
                <a:rPr lang="en-US" sz="2000" baseline="-25000" dirty="0" smtClean="0">
                  <a:latin typeface="Geneva"/>
                  <a:cs typeface="Geneva"/>
                </a:rPr>
                <a:t>2</a:t>
              </a:r>
              <a:endParaRPr lang="en-US" sz="2000" baseline="-25000" dirty="0">
                <a:latin typeface="Geneva"/>
                <a:cs typeface="Geneva"/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3824271" y="914400"/>
            <a:ext cx="1251460" cy="990600"/>
            <a:chOff x="4644482" y="4330124"/>
            <a:chExt cx="1251460" cy="1156276"/>
          </a:xfrm>
        </p:grpSpPr>
        <p:cxnSp>
          <p:nvCxnSpPr>
            <p:cNvPr id="208" name="Straight Arrow Connector 207"/>
            <p:cNvCxnSpPr/>
            <p:nvPr/>
          </p:nvCxnSpPr>
          <p:spPr bwMode="auto">
            <a:xfrm rot="5400000">
              <a:off x="4748229" y="49149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9" name="Straight Arrow Connector 208"/>
            <p:cNvCxnSpPr/>
            <p:nvPr/>
          </p:nvCxnSpPr>
          <p:spPr bwMode="auto">
            <a:xfrm rot="5400000" flipH="1">
              <a:off x="4572000" y="4901624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0" name="TextBox 209"/>
            <p:cNvSpPr txBox="1"/>
            <p:nvPr/>
          </p:nvSpPr>
          <p:spPr>
            <a:xfrm>
              <a:off x="5286342" y="4412159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-</a:t>
              </a:r>
              <a:endParaRPr lang="en-US" sz="4400" dirty="0"/>
            </a:p>
          </p:txBody>
        </p:sp>
        <p:sp>
          <p:nvSpPr>
            <p:cNvPr id="211" name="TextBox 210"/>
            <p:cNvSpPr txBox="1"/>
            <p:nvPr/>
          </p:nvSpPr>
          <p:spPr>
            <a:xfrm rot="5400000">
              <a:off x="4632070" y="4584412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5410200" y="914400"/>
            <a:ext cx="1251460" cy="990600"/>
            <a:chOff x="4644482" y="4330124"/>
            <a:chExt cx="1251460" cy="1156276"/>
          </a:xfrm>
        </p:grpSpPr>
        <p:cxnSp>
          <p:nvCxnSpPr>
            <p:cNvPr id="213" name="Straight Arrow Connector 212"/>
            <p:cNvCxnSpPr/>
            <p:nvPr/>
          </p:nvCxnSpPr>
          <p:spPr bwMode="auto">
            <a:xfrm rot="5400000">
              <a:off x="4748229" y="49149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4" name="Straight Arrow Connector 213"/>
            <p:cNvCxnSpPr/>
            <p:nvPr/>
          </p:nvCxnSpPr>
          <p:spPr bwMode="auto">
            <a:xfrm rot="5400000" flipH="1">
              <a:off x="4572000" y="4901624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5" name="TextBox 214"/>
            <p:cNvSpPr txBox="1"/>
            <p:nvPr/>
          </p:nvSpPr>
          <p:spPr>
            <a:xfrm>
              <a:off x="5286342" y="4412159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-</a:t>
              </a:r>
              <a:endParaRPr lang="en-US" sz="4400" dirty="0"/>
            </a:p>
          </p:txBody>
        </p:sp>
        <p:sp>
          <p:nvSpPr>
            <p:cNvPr id="216" name="TextBox 215"/>
            <p:cNvSpPr txBox="1"/>
            <p:nvPr/>
          </p:nvSpPr>
          <p:spPr>
            <a:xfrm rot="5400000">
              <a:off x="4632070" y="4584412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4833987" y="1647862"/>
            <a:ext cx="762000" cy="1283717"/>
            <a:chOff x="4419600" y="457200"/>
            <a:chExt cx="1143000" cy="1283717"/>
          </a:xfrm>
        </p:grpSpPr>
        <p:cxnSp>
          <p:nvCxnSpPr>
            <p:cNvPr id="218" name="Straight Arrow Connector 217"/>
            <p:cNvCxnSpPr/>
            <p:nvPr/>
          </p:nvCxnSpPr>
          <p:spPr bwMode="auto">
            <a:xfrm>
              <a:off x="4419600" y="10668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9" name="Straight Arrow Connector 218"/>
            <p:cNvCxnSpPr/>
            <p:nvPr/>
          </p:nvCxnSpPr>
          <p:spPr bwMode="auto">
            <a:xfrm flipH="1">
              <a:off x="4419600" y="12192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0" name="TextBox 219"/>
            <p:cNvSpPr txBox="1"/>
            <p:nvPr/>
          </p:nvSpPr>
          <p:spPr>
            <a:xfrm>
              <a:off x="4724400" y="457200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-</a:t>
              </a:r>
              <a:endParaRPr lang="en-US" sz="4400" dirty="0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4738671" y="971476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-</a:t>
              </a:r>
              <a:endParaRPr lang="en-US" sz="4400" dirty="0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4833987" y="457200"/>
            <a:ext cx="762000" cy="609600"/>
            <a:chOff x="4419600" y="1066800"/>
            <a:chExt cx="1143000" cy="609600"/>
          </a:xfrm>
        </p:grpSpPr>
        <p:cxnSp>
          <p:nvCxnSpPr>
            <p:cNvPr id="223" name="Straight Arrow Connector 222"/>
            <p:cNvCxnSpPr/>
            <p:nvPr/>
          </p:nvCxnSpPr>
          <p:spPr bwMode="auto">
            <a:xfrm>
              <a:off x="4419600" y="10668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4" name="Straight Arrow Connector 223"/>
            <p:cNvCxnSpPr/>
            <p:nvPr/>
          </p:nvCxnSpPr>
          <p:spPr bwMode="auto">
            <a:xfrm flipH="1">
              <a:off x="4419600" y="12192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226" name="TextBox 225"/>
            <p:cNvSpPr txBox="1"/>
            <p:nvPr/>
          </p:nvSpPr>
          <p:spPr>
            <a:xfrm>
              <a:off x="4738671" y="10916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</p:grpSp>
      <p:sp>
        <p:nvSpPr>
          <p:cNvPr id="227" name="TextBox 226"/>
          <p:cNvSpPr txBox="1"/>
          <p:nvPr/>
        </p:nvSpPr>
        <p:spPr>
          <a:xfrm>
            <a:off x="5048316" y="-47662"/>
            <a:ext cx="40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grpSp>
        <p:nvGrpSpPr>
          <p:cNvPr id="228" name="Group 227"/>
          <p:cNvGrpSpPr/>
          <p:nvPr/>
        </p:nvGrpSpPr>
        <p:grpSpPr>
          <a:xfrm>
            <a:off x="5016760" y="3578099"/>
            <a:ext cx="742709" cy="738691"/>
            <a:chOff x="1752279" y="838200"/>
            <a:chExt cx="742709" cy="738691"/>
          </a:xfrm>
        </p:grpSpPr>
        <p:sp>
          <p:nvSpPr>
            <p:cNvPr id="229" name="Oval 18"/>
            <p:cNvSpPr>
              <a:spLocks noChangeAspect="1" noChangeArrowheads="1"/>
            </p:cNvSpPr>
            <p:nvPr/>
          </p:nvSpPr>
          <p:spPr bwMode="auto">
            <a:xfrm>
              <a:off x="1752279" y="838200"/>
              <a:ext cx="723211" cy="7386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230" name="Text Box 19"/>
            <p:cNvSpPr txBox="1">
              <a:spLocks noChangeAspect="1" noChangeArrowheads="1"/>
            </p:cNvSpPr>
            <p:nvPr/>
          </p:nvSpPr>
          <p:spPr bwMode="auto">
            <a:xfrm>
              <a:off x="1752279" y="973989"/>
              <a:ext cx="742709" cy="40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Geneva"/>
                  <a:cs typeface="Geneva"/>
                </a:rPr>
                <a:t>P</a:t>
              </a:r>
              <a:endParaRPr lang="en-US" sz="2000" dirty="0">
                <a:latin typeface="Geneva"/>
                <a:cs typeface="Geneva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3874081" y="5433509"/>
            <a:ext cx="789129" cy="738691"/>
            <a:chOff x="762000" y="1980634"/>
            <a:chExt cx="789129" cy="738691"/>
          </a:xfrm>
        </p:grpSpPr>
        <p:sp>
          <p:nvSpPr>
            <p:cNvPr id="232" name="Oval 22"/>
            <p:cNvSpPr>
              <a:spLocks noChangeAspect="1" noChangeArrowheads="1"/>
            </p:cNvSpPr>
            <p:nvPr/>
          </p:nvSpPr>
          <p:spPr bwMode="auto">
            <a:xfrm>
              <a:off x="762000" y="1980634"/>
              <a:ext cx="721894" cy="7386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233" name="Text Box 23"/>
            <p:cNvSpPr txBox="1">
              <a:spLocks noChangeAspect="1" noChangeArrowheads="1"/>
            </p:cNvSpPr>
            <p:nvPr/>
          </p:nvSpPr>
          <p:spPr bwMode="auto">
            <a:xfrm>
              <a:off x="809772" y="2124570"/>
              <a:ext cx="741357" cy="40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Geneva"/>
                  <a:cs typeface="Geneva"/>
                </a:rPr>
                <a:t>N</a:t>
              </a:r>
              <a:r>
                <a:rPr lang="en-US" sz="2000" baseline="-25000" dirty="0" smtClean="0">
                  <a:latin typeface="Geneva"/>
                  <a:cs typeface="Geneva"/>
                </a:rPr>
                <a:t>1</a:t>
              </a:r>
              <a:endParaRPr lang="en-US" sz="2000" baseline="-25000" dirty="0">
                <a:latin typeface="Geneva"/>
                <a:cs typeface="Geneva"/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6007039" y="5433509"/>
            <a:ext cx="774761" cy="738691"/>
            <a:chOff x="2742558" y="1903945"/>
            <a:chExt cx="774761" cy="738691"/>
          </a:xfrm>
        </p:grpSpPr>
        <p:sp>
          <p:nvSpPr>
            <p:cNvPr id="235" name="Oval 26"/>
            <p:cNvSpPr>
              <a:spLocks noChangeAspect="1" noChangeArrowheads="1"/>
            </p:cNvSpPr>
            <p:nvPr/>
          </p:nvSpPr>
          <p:spPr bwMode="auto">
            <a:xfrm>
              <a:off x="2742558" y="1903945"/>
              <a:ext cx="722520" cy="7386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236" name="Text Box 27"/>
            <p:cNvSpPr txBox="1">
              <a:spLocks noChangeAspect="1" noChangeArrowheads="1"/>
            </p:cNvSpPr>
            <p:nvPr/>
          </p:nvSpPr>
          <p:spPr bwMode="auto">
            <a:xfrm>
              <a:off x="2775319" y="2056028"/>
              <a:ext cx="742000" cy="40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Geneva"/>
                  <a:cs typeface="Geneva"/>
                </a:rPr>
                <a:t>N</a:t>
              </a:r>
              <a:r>
                <a:rPr lang="en-US" sz="2000" baseline="-25000" dirty="0" smtClean="0">
                  <a:latin typeface="Geneva"/>
                  <a:cs typeface="Geneva"/>
                </a:rPr>
                <a:t>2</a:t>
              </a:r>
              <a:endParaRPr lang="en-US" sz="2000" baseline="-25000" dirty="0">
                <a:latin typeface="Geneva"/>
                <a:cs typeface="Geneva"/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4712281" y="5196368"/>
            <a:ext cx="1143000" cy="769441"/>
            <a:chOff x="4419600" y="471968"/>
            <a:chExt cx="1143000" cy="769441"/>
          </a:xfrm>
        </p:grpSpPr>
        <p:cxnSp>
          <p:nvCxnSpPr>
            <p:cNvPr id="241" name="Straight Arrow Connector 240"/>
            <p:cNvCxnSpPr/>
            <p:nvPr/>
          </p:nvCxnSpPr>
          <p:spPr bwMode="auto">
            <a:xfrm>
              <a:off x="4419600" y="10668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242" name="TextBox 241"/>
            <p:cNvSpPr txBox="1"/>
            <p:nvPr/>
          </p:nvSpPr>
          <p:spPr>
            <a:xfrm>
              <a:off x="4724400" y="471968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-</a:t>
              </a:r>
              <a:endParaRPr lang="en-US" sz="4400" dirty="0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228600" y="3638490"/>
            <a:ext cx="742709" cy="738691"/>
            <a:chOff x="1752279" y="838200"/>
            <a:chExt cx="742709" cy="738691"/>
          </a:xfrm>
        </p:grpSpPr>
        <p:sp>
          <p:nvSpPr>
            <p:cNvPr id="248" name="Oval 18"/>
            <p:cNvSpPr>
              <a:spLocks noChangeAspect="1" noChangeArrowheads="1"/>
            </p:cNvSpPr>
            <p:nvPr/>
          </p:nvSpPr>
          <p:spPr bwMode="auto">
            <a:xfrm>
              <a:off x="1752279" y="838200"/>
              <a:ext cx="723211" cy="7386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249" name="Text Box 19"/>
            <p:cNvSpPr txBox="1">
              <a:spLocks noChangeAspect="1" noChangeArrowheads="1"/>
            </p:cNvSpPr>
            <p:nvPr/>
          </p:nvSpPr>
          <p:spPr bwMode="auto">
            <a:xfrm>
              <a:off x="1752279" y="973989"/>
              <a:ext cx="742709" cy="40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Geneva"/>
                  <a:cs typeface="Geneva"/>
                </a:rPr>
                <a:t>P</a:t>
              </a:r>
              <a:r>
                <a:rPr lang="en-US" sz="2000" baseline="-25000" dirty="0" smtClean="0">
                  <a:latin typeface="Geneva"/>
                  <a:cs typeface="Geneva"/>
                </a:rPr>
                <a:t>1</a:t>
              </a:r>
              <a:endParaRPr lang="en-US" sz="2000" baseline="-25000" dirty="0">
                <a:latin typeface="Geneva"/>
                <a:cs typeface="Geneva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2305291" y="3638490"/>
            <a:ext cx="742709" cy="738691"/>
            <a:chOff x="1752279" y="838200"/>
            <a:chExt cx="742709" cy="738691"/>
          </a:xfrm>
        </p:grpSpPr>
        <p:sp>
          <p:nvSpPr>
            <p:cNvPr id="251" name="Oval 18"/>
            <p:cNvSpPr>
              <a:spLocks noChangeAspect="1" noChangeArrowheads="1"/>
            </p:cNvSpPr>
            <p:nvPr/>
          </p:nvSpPr>
          <p:spPr bwMode="auto">
            <a:xfrm>
              <a:off x="1752279" y="838200"/>
              <a:ext cx="723211" cy="7386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252" name="Text Box 19"/>
            <p:cNvSpPr txBox="1">
              <a:spLocks noChangeAspect="1" noChangeArrowheads="1"/>
            </p:cNvSpPr>
            <p:nvPr/>
          </p:nvSpPr>
          <p:spPr bwMode="auto">
            <a:xfrm>
              <a:off x="1752279" y="973989"/>
              <a:ext cx="742709" cy="40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 smtClean="0">
                  <a:latin typeface="Geneva"/>
                  <a:cs typeface="Geneva"/>
                </a:rPr>
                <a:t>P</a:t>
              </a:r>
              <a:r>
                <a:rPr lang="en-US" sz="2000" baseline="-25000" dirty="0" smtClean="0">
                  <a:latin typeface="Geneva"/>
                  <a:cs typeface="Geneva"/>
                </a:rPr>
                <a:t>2</a:t>
              </a:r>
              <a:endParaRPr lang="en-US" sz="2000" dirty="0">
                <a:latin typeface="Geneva"/>
                <a:cs typeface="Geneva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1464969" y="5585909"/>
            <a:ext cx="744831" cy="738691"/>
            <a:chOff x="762000" y="1980634"/>
            <a:chExt cx="744831" cy="738691"/>
          </a:xfrm>
        </p:grpSpPr>
        <p:sp>
          <p:nvSpPr>
            <p:cNvPr id="254" name="Oval 22"/>
            <p:cNvSpPr>
              <a:spLocks noChangeAspect="1" noChangeArrowheads="1"/>
            </p:cNvSpPr>
            <p:nvPr/>
          </p:nvSpPr>
          <p:spPr bwMode="auto">
            <a:xfrm>
              <a:off x="762000" y="1980634"/>
              <a:ext cx="721894" cy="73869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255" name="Text Box 23"/>
            <p:cNvSpPr txBox="1">
              <a:spLocks noChangeAspect="1" noChangeArrowheads="1"/>
            </p:cNvSpPr>
            <p:nvPr/>
          </p:nvSpPr>
          <p:spPr bwMode="auto">
            <a:xfrm>
              <a:off x="765474" y="2124570"/>
              <a:ext cx="741357" cy="40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dirty="0" smtClean="0">
                  <a:latin typeface="Geneva"/>
                  <a:cs typeface="Geneva"/>
                </a:rPr>
                <a:t>N</a:t>
              </a:r>
              <a:endParaRPr lang="en-US" sz="2000" baseline="-25000" dirty="0">
                <a:latin typeface="Geneva"/>
                <a:cs typeface="Geneva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 rot="19731194">
            <a:off x="630752" y="4320595"/>
            <a:ext cx="1251460" cy="1314510"/>
            <a:chOff x="4644482" y="4330124"/>
            <a:chExt cx="1251460" cy="1156276"/>
          </a:xfrm>
        </p:grpSpPr>
        <p:cxnSp>
          <p:nvCxnSpPr>
            <p:cNvPr id="260" name="Straight Arrow Connector 259"/>
            <p:cNvCxnSpPr/>
            <p:nvPr/>
          </p:nvCxnSpPr>
          <p:spPr bwMode="auto">
            <a:xfrm rot="5400000">
              <a:off x="4748229" y="49149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1" name="Straight Arrow Connector 260"/>
            <p:cNvCxnSpPr/>
            <p:nvPr/>
          </p:nvCxnSpPr>
          <p:spPr bwMode="auto">
            <a:xfrm rot="5400000" flipH="1">
              <a:off x="4572000" y="4901624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2" name="TextBox 261"/>
            <p:cNvSpPr txBox="1"/>
            <p:nvPr/>
          </p:nvSpPr>
          <p:spPr>
            <a:xfrm>
              <a:off x="5286342" y="4412159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-</a:t>
              </a:r>
              <a:endParaRPr lang="en-US" sz="4400" dirty="0"/>
            </a:p>
          </p:txBody>
        </p:sp>
        <p:sp>
          <p:nvSpPr>
            <p:cNvPr id="263" name="TextBox 262"/>
            <p:cNvSpPr txBox="1"/>
            <p:nvPr/>
          </p:nvSpPr>
          <p:spPr>
            <a:xfrm rot="5400000">
              <a:off x="4632070" y="4584412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</p:grpSp>
      <p:grpSp>
        <p:nvGrpSpPr>
          <p:cNvPr id="264" name="Group 263"/>
          <p:cNvGrpSpPr/>
          <p:nvPr/>
        </p:nvGrpSpPr>
        <p:grpSpPr>
          <a:xfrm rot="1223093">
            <a:off x="1691371" y="4347550"/>
            <a:ext cx="1251460" cy="1266377"/>
            <a:chOff x="4644482" y="4330124"/>
            <a:chExt cx="1251460" cy="1156276"/>
          </a:xfrm>
        </p:grpSpPr>
        <p:cxnSp>
          <p:nvCxnSpPr>
            <p:cNvPr id="265" name="Straight Arrow Connector 264"/>
            <p:cNvCxnSpPr/>
            <p:nvPr/>
          </p:nvCxnSpPr>
          <p:spPr bwMode="auto">
            <a:xfrm rot="5400000">
              <a:off x="4748229" y="49149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6" name="Straight Arrow Connector 265"/>
            <p:cNvCxnSpPr/>
            <p:nvPr/>
          </p:nvCxnSpPr>
          <p:spPr bwMode="auto">
            <a:xfrm rot="5400000" flipH="1">
              <a:off x="4572000" y="4901624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7" name="TextBox 266"/>
            <p:cNvSpPr txBox="1"/>
            <p:nvPr/>
          </p:nvSpPr>
          <p:spPr>
            <a:xfrm>
              <a:off x="5286342" y="4412159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-</a:t>
              </a:r>
              <a:endParaRPr lang="en-US" sz="4400" dirty="0"/>
            </a:p>
          </p:txBody>
        </p:sp>
        <p:sp>
          <p:nvSpPr>
            <p:cNvPr id="268" name="TextBox 267"/>
            <p:cNvSpPr txBox="1"/>
            <p:nvPr/>
          </p:nvSpPr>
          <p:spPr>
            <a:xfrm rot="5400000">
              <a:off x="4632070" y="4584412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1005366" y="3867718"/>
            <a:ext cx="1238316" cy="584776"/>
            <a:chOff x="4419600" y="1047320"/>
            <a:chExt cx="1143000" cy="584776"/>
          </a:xfrm>
        </p:grpSpPr>
        <p:cxnSp>
          <p:nvCxnSpPr>
            <p:cNvPr id="275" name="Straight Arrow Connector 274"/>
            <p:cNvCxnSpPr/>
            <p:nvPr/>
          </p:nvCxnSpPr>
          <p:spPr bwMode="auto">
            <a:xfrm>
              <a:off x="4419600" y="10668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6" name="Straight Arrow Connector 275"/>
            <p:cNvCxnSpPr/>
            <p:nvPr/>
          </p:nvCxnSpPr>
          <p:spPr bwMode="auto">
            <a:xfrm flipH="1">
              <a:off x="4419600" y="12192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277" name="TextBox 276"/>
            <p:cNvSpPr txBox="1"/>
            <p:nvPr/>
          </p:nvSpPr>
          <p:spPr>
            <a:xfrm>
              <a:off x="4738671" y="104732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-</a:t>
              </a:r>
              <a:endParaRPr lang="en-US" sz="3200" dirty="0"/>
            </a:p>
          </p:txBody>
        </p:sp>
      </p:grpSp>
      <p:sp>
        <p:nvSpPr>
          <p:cNvPr id="278" name="TextBox 277"/>
          <p:cNvSpPr txBox="1"/>
          <p:nvPr/>
        </p:nvSpPr>
        <p:spPr>
          <a:xfrm>
            <a:off x="1323848" y="3382336"/>
            <a:ext cx="6604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</a:t>
            </a:r>
            <a:endParaRPr lang="en-US" sz="3200" dirty="0"/>
          </a:p>
        </p:txBody>
      </p:sp>
      <p:grpSp>
        <p:nvGrpSpPr>
          <p:cNvPr id="279" name="Group 278"/>
          <p:cNvGrpSpPr/>
          <p:nvPr/>
        </p:nvGrpSpPr>
        <p:grpSpPr>
          <a:xfrm flipH="1">
            <a:off x="4724400" y="5631359"/>
            <a:ext cx="1143000" cy="769441"/>
            <a:chOff x="4419600" y="754559"/>
            <a:chExt cx="1143000" cy="769441"/>
          </a:xfrm>
        </p:grpSpPr>
        <p:cxnSp>
          <p:nvCxnSpPr>
            <p:cNvPr id="280" name="Straight Arrow Connector 279"/>
            <p:cNvCxnSpPr/>
            <p:nvPr/>
          </p:nvCxnSpPr>
          <p:spPr bwMode="auto">
            <a:xfrm>
              <a:off x="4419600" y="10668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281" name="TextBox 280"/>
            <p:cNvSpPr txBox="1"/>
            <p:nvPr/>
          </p:nvSpPr>
          <p:spPr>
            <a:xfrm>
              <a:off x="4662966" y="754559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-</a:t>
              </a:r>
              <a:endParaRPr lang="en-US" sz="4400" dirty="0"/>
            </a:p>
          </p:txBody>
        </p:sp>
      </p:grpSp>
      <p:grpSp>
        <p:nvGrpSpPr>
          <p:cNvPr id="282" name="Group 281"/>
          <p:cNvGrpSpPr/>
          <p:nvPr/>
        </p:nvGrpSpPr>
        <p:grpSpPr>
          <a:xfrm rot="19860099">
            <a:off x="5313680" y="4191302"/>
            <a:ext cx="1251460" cy="1314510"/>
            <a:chOff x="4644482" y="4330124"/>
            <a:chExt cx="1251460" cy="1156276"/>
          </a:xfrm>
        </p:grpSpPr>
        <p:cxnSp>
          <p:nvCxnSpPr>
            <p:cNvPr id="283" name="Straight Arrow Connector 282"/>
            <p:cNvCxnSpPr/>
            <p:nvPr/>
          </p:nvCxnSpPr>
          <p:spPr bwMode="auto">
            <a:xfrm rot="5400000">
              <a:off x="4748229" y="49149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4" name="Straight Arrow Connector 283"/>
            <p:cNvCxnSpPr/>
            <p:nvPr/>
          </p:nvCxnSpPr>
          <p:spPr bwMode="auto">
            <a:xfrm rot="5400000" flipH="1">
              <a:off x="4572000" y="4901624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5" name="TextBox 284"/>
            <p:cNvSpPr txBox="1"/>
            <p:nvPr/>
          </p:nvSpPr>
          <p:spPr>
            <a:xfrm>
              <a:off x="5286342" y="4412159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-</a:t>
              </a:r>
              <a:endParaRPr lang="en-US" sz="4400" dirty="0"/>
            </a:p>
          </p:txBody>
        </p:sp>
        <p:sp>
          <p:nvSpPr>
            <p:cNvPr id="286" name="TextBox 285"/>
            <p:cNvSpPr txBox="1"/>
            <p:nvPr/>
          </p:nvSpPr>
          <p:spPr>
            <a:xfrm rot="5400000">
              <a:off x="4632070" y="4584412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</p:grpSp>
      <p:grpSp>
        <p:nvGrpSpPr>
          <p:cNvPr id="287" name="Group 286"/>
          <p:cNvGrpSpPr/>
          <p:nvPr/>
        </p:nvGrpSpPr>
        <p:grpSpPr>
          <a:xfrm rot="1694925">
            <a:off x="4191205" y="4278336"/>
            <a:ext cx="1251460" cy="1266377"/>
            <a:chOff x="4644482" y="4330124"/>
            <a:chExt cx="1251460" cy="1156276"/>
          </a:xfrm>
        </p:grpSpPr>
        <p:cxnSp>
          <p:nvCxnSpPr>
            <p:cNvPr id="288" name="Straight Arrow Connector 287"/>
            <p:cNvCxnSpPr/>
            <p:nvPr/>
          </p:nvCxnSpPr>
          <p:spPr bwMode="auto">
            <a:xfrm rot="5400000">
              <a:off x="4748229" y="4914900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9" name="Straight Arrow Connector 288"/>
            <p:cNvCxnSpPr/>
            <p:nvPr/>
          </p:nvCxnSpPr>
          <p:spPr bwMode="auto">
            <a:xfrm rot="5400000" flipH="1">
              <a:off x="4572000" y="4901624"/>
              <a:ext cx="1143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0" name="TextBox 289"/>
            <p:cNvSpPr txBox="1"/>
            <p:nvPr/>
          </p:nvSpPr>
          <p:spPr>
            <a:xfrm>
              <a:off x="5286342" y="4412159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-</a:t>
              </a:r>
              <a:endParaRPr lang="en-US" sz="4400" dirty="0"/>
            </a:p>
          </p:txBody>
        </p:sp>
        <p:sp>
          <p:nvSpPr>
            <p:cNvPr id="291" name="TextBox 290"/>
            <p:cNvSpPr txBox="1"/>
            <p:nvPr/>
          </p:nvSpPr>
          <p:spPr>
            <a:xfrm rot="5400000">
              <a:off x="4632070" y="4584412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74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0" y="2857500"/>
            <a:ext cx="89408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6392" name="Text Box 88"/>
          <p:cNvSpPr txBox="1">
            <a:spLocks noChangeArrowheads="1"/>
          </p:cNvSpPr>
          <p:nvPr/>
        </p:nvSpPr>
        <p:spPr bwMode="auto">
          <a:xfrm>
            <a:off x="-203200" y="342900"/>
            <a:ext cx="7416800" cy="9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8016" tIns="64008" rIns="128016" bIns="640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Geneva"/>
                <a:cs typeface="Geneva"/>
              </a:rPr>
              <a:t>Classic experimental study: </a:t>
            </a:r>
            <a:br>
              <a:rPr lang="en-US" dirty="0" smtClean="0">
                <a:latin typeface="Geneva"/>
                <a:cs typeface="Geneva"/>
              </a:rPr>
            </a:br>
            <a:r>
              <a:rPr lang="en-US" dirty="0" err="1" smtClean="0">
                <a:latin typeface="Geneva"/>
                <a:cs typeface="Geneva"/>
              </a:rPr>
              <a:t>Wootton</a:t>
            </a:r>
            <a:r>
              <a:rPr lang="en-US" dirty="0" smtClean="0">
                <a:latin typeface="Geneva"/>
                <a:cs typeface="Geneva"/>
              </a:rPr>
              <a:t> (1994)</a:t>
            </a:r>
            <a:endParaRPr lang="en-US" dirty="0">
              <a:latin typeface="Geneva"/>
              <a:cs typeface="Geneva"/>
            </a:endParaRPr>
          </a:p>
        </p:txBody>
      </p:sp>
      <p:pic>
        <p:nvPicPr>
          <p:cNvPr id="226394" name="Picture 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2759870"/>
            <a:ext cx="9558867" cy="32980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226395" name="Line 91"/>
          <p:cNvSpPr>
            <a:spLocks noChangeShapeType="1"/>
          </p:cNvSpPr>
          <p:nvPr/>
        </p:nvSpPr>
        <p:spPr bwMode="auto">
          <a:xfrm>
            <a:off x="406400" y="1752600"/>
            <a:ext cx="7518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128016" tIns="64008" rIns="128016" bIns="64008"/>
          <a:lstStyle/>
          <a:p>
            <a:endParaRPr lang="en-US"/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33" y="352902"/>
            <a:ext cx="1972067" cy="296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54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Text Box 2"/>
          <p:cNvSpPr txBox="1">
            <a:spLocks noChangeArrowheads="1"/>
          </p:cNvSpPr>
          <p:nvPr/>
        </p:nvSpPr>
        <p:spPr bwMode="auto">
          <a:xfrm>
            <a:off x="1100667" y="152400"/>
            <a:ext cx="5096933" cy="5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defTabSz="873443"/>
            <a:r>
              <a:rPr lang="en-US" b="1">
                <a:latin typeface="Geneva"/>
                <a:cs typeface="Geneva"/>
              </a:rPr>
              <a:t>Intertidal food web</a:t>
            </a:r>
          </a:p>
        </p:txBody>
      </p:sp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5467351" y="1009650"/>
            <a:ext cx="1301749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Birds</a:t>
            </a:r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6582834" y="4274345"/>
            <a:ext cx="1951567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Mussels</a:t>
            </a:r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3702051" y="4019551"/>
            <a:ext cx="1488016" cy="9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Goose Barn.</a:t>
            </a:r>
          </a:p>
        </p:txBody>
      </p:sp>
      <p:sp>
        <p:nvSpPr>
          <p:cNvPr id="427014" name="Text Box 6"/>
          <p:cNvSpPr txBox="1">
            <a:spLocks noChangeArrowheads="1"/>
          </p:cNvSpPr>
          <p:nvPr/>
        </p:nvSpPr>
        <p:spPr bwMode="auto">
          <a:xfrm>
            <a:off x="914401" y="4179095"/>
            <a:ext cx="1485900" cy="9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Acorn Barn.</a:t>
            </a:r>
          </a:p>
        </p:txBody>
      </p:sp>
      <p:sp>
        <p:nvSpPr>
          <p:cNvPr id="427015" name="Text Box 7"/>
          <p:cNvSpPr txBox="1">
            <a:spLocks noChangeArrowheads="1"/>
          </p:cNvSpPr>
          <p:nvPr/>
        </p:nvSpPr>
        <p:spPr bwMode="auto">
          <a:xfrm>
            <a:off x="2925234" y="2386013"/>
            <a:ext cx="1316567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Snail</a:t>
            </a:r>
          </a:p>
        </p:txBody>
      </p:sp>
      <p:sp>
        <p:nvSpPr>
          <p:cNvPr id="427016" name="Text Box 8"/>
          <p:cNvSpPr txBox="1">
            <a:spLocks noChangeArrowheads="1"/>
          </p:cNvSpPr>
          <p:nvPr/>
        </p:nvSpPr>
        <p:spPr bwMode="auto">
          <a:xfrm>
            <a:off x="812801" y="1585913"/>
            <a:ext cx="1960033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Starfish</a:t>
            </a:r>
          </a:p>
        </p:txBody>
      </p:sp>
      <p:sp>
        <p:nvSpPr>
          <p:cNvPr id="427017" name="Line 9"/>
          <p:cNvSpPr>
            <a:spLocks noChangeShapeType="1"/>
          </p:cNvSpPr>
          <p:nvPr/>
        </p:nvSpPr>
        <p:spPr bwMode="auto">
          <a:xfrm>
            <a:off x="6379633" y="1585912"/>
            <a:ext cx="859367" cy="2528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18" name="Line 10"/>
          <p:cNvSpPr>
            <a:spLocks noChangeShapeType="1"/>
          </p:cNvSpPr>
          <p:nvPr/>
        </p:nvSpPr>
        <p:spPr bwMode="auto">
          <a:xfrm flipH="1" flipV="1">
            <a:off x="6582834" y="1585913"/>
            <a:ext cx="836084" cy="24979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19" name="Line 11"/>
          <p:cNvSpPr>
            <a:spLocks noChangeShapeType="1"/>
          </p:cNvSpPr>
          <p:nvPr/>
        </p:nvSpPr>
        <p:spPr bwMode="auto">
          <a:xfrm flipV="1">
            <a:off x="2772834" y="1271587"/>
            <a:ext cx="2694517" cy="48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20" name="Line 12"/>
          <p:cNvSpPr>
            <a:spLocks noChangeShapeType="1"/>
          </p:cNvSpPr>
          <p:nvPr/>
        </p:nvSpPr>
        <p:spPr bwMode="auto">
          <a:xfrm flipH="1">
            <a:off x="2772834" y="1395413"/>
            <a:ext cx="2694517" cy="478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 flipV="1">
            <a:off x="3702051" y="1585913"/>
            <a:ext cx="1951567" cy="8643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 flipH="1">
            <a:off x="3981451" y="1676400"/>
            <a:ext cx="1765300" cy="766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23" name="Line 15"/>
          <p:cNvSpPr>
            <a:spLocks noChangeShapeType="1"/>
          </p:cNvSpPr>
          <p:nvPr/>
        </p:nvSpPr>
        <p:spPr bwMode="auto">
          <a:xfrm flipV="1">
            <a:off x="4648200" y="2066926"/>
            <a:ext cx="912285" cy="1895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24" name="Line 16"/>
          <p:cNvSpPr>
            <a:spLocks noChangeShapeType="1"/>
          </p:cNvSpPr>
          <p:nvPr/>
        </p:nvSpPr>
        <p:spPr bwMode="auto">
          <a:xfrm flipH="1">
            <a:off x="4724401" y="1971676"/>
            <a:ext cx="1022351" cy="21121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25" name="Line 17"/>
          <p:cNvSpPr>
            <a:spLocks noChangeShapeType="1"/>
          </p:cNvSpPr>
          <p:nvPr/>
        </p:nvSpPr>
        <p:spPr bwMode="auto">
          <a:xfrm>
            <a:off x="5143500" y="4467225"/>
            <a:ext cx="148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26" name="Line 18"/>
          <p:cNvSpPr>
            <a:spLocks noChangeShapeType="1"/>
          </p:cNvSpPr>
          <p:nvPr/>
        </p:nvSpPr>
        <p:spPr bwMode="auto">
          <a:xfrm flipH="1" flipV="1">
            <a:off x="5050367" y="4572000"/>
            <a:ext cx="15790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27" name="Line 19"/>
          <p:cNvSpPr>
            <a:spLocks noChangeShapeType="1"/>
          </p:cNvSpPr>
          <p:nvPr/>
        </p:nvSpPr>
        <p:spPr bwMode="auto">
          <a:xfrm>
            <a:off x="2323556" y="4595831"/>
            <a:ext cx="12996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28" name="Line 20"/>
          <p:cNvSpPr>
            <a:spLocks noChangeShapeType="1"/>
          </p:cNvSpPr>
          <p:nvPr/>
        </p:nvSpPr>
        <p:spPr bwMode="auto">
          <a:xfrm flipV="1">
            <a:off x="1305983" y="2162176"/>
            <a:ext cx="370417" cy="19216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29" name="Line 21"/>
          <p:cNvSpPr>
            <a:spLocks noChangeShapeType="1"/>
          </p:cNvSpPr>
          <p:nvPr/>
        </p:nvSpPr>
        <p:spPr bwMode="auto">
          <a:xfrm flipH="1">
            <a:off x="1471084" y="2162176"/>
            <a:ext cx="372533" cy="20169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30" name="Line 22"/>
          <p:cNvSpPr>
            <a:spLocks noChangeShapeType="1"/>
          </p:cNvSpPr>
          <p:nvPr/>
        </p:nvSpPr>
        <p:spPr bwMode="auto">
          <a:xfrm flipV="1">
            <a:off x="1843616" y="2895600"/>
            <a:ext cx="1356783" cy="11882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31" name="Line 23"/>
          <p:cNvSpPr>
            <a:spLocks noChangeShapeType="1"/>
          </p:cNvSpPr>
          <p:nvPr/>
        </p:nvSpPr>
        <p:spPr bwMode="auto">
          <a:xfrm flipH="1">
            <a:off x="1936751" y="3026570"/>
            <a:ext cx="139276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33" name="Text Box 25"/>
          <p:cNvSpPr txBox="1">
            <a:spLocks noChangeArrowheads="1"/>
          </p:cNvSpPr>
          <p:nvPr/>
        </p:nvSpPr>
        <p:spPr bwMode="auto">
          <a:xfrm>
            <a:off x="3422651" y="914400"/>
            <a:ext cx="46566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7034" name="Text Box 26"/>
          <p:cNvSpPr txBox="1">
            <a:spLocks noChangeArrowheads="1"/>
          </p:cNvSpPr>
          <p:nvPr/>
        </p:nvSpPr>
        <p:spPr bwMode="auto">
          <a:xfrm>
            <a:off x="4538133" y="2738438"/>
            <a:ext cx="46566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7035" name="Text Box 27"/>
          <p:cNvSpPr txBox="1">
            <a:spLocks noChangeArrowheads="1"/>
          </p:cNvSpPr>
          <p:nvPr/>
        </p:nvSpPr>
        <p:spPr bwMode="auto">
          <a:xfrm>
            <a:off x="2123018" y="2895600"/>
            <a:ext cx="463549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7036" name="Text Box 28"/>
          <p:cNvSpPr txBox="1">
            <a:spLocks noChangeArrowheads="1"/>
          </p:cNvSpPr>
          <p:nvPr/>
        </p:nvSpPr>
        <p:spPr bwMode="auto">
          <a:xfrm>
            <a:off x="4258733" y="1447800"/>
            <a:ext cx="46566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 dirty="0">
                <a:latin typeface="Geneva"/>
                <a:cs typeface="Geneva"/>
              </a:rPr>
              <a:t>+</a:t>
            </a:r>
          </a:p>
        </p:txBody>
      </p:sp>
      <p:sp>
        <p:nvSpPr>
          <p:cNvPr id="427037" name="Text Box 29"/>
          <p:cNvSpPr txBox="1">
            <a:spLocks noChangeArrowheads="1"/>
          </p:cNvSpPr>
          <p:nvPr/>
        </p:nvSpPr>
        <p:spPr bwMode="auto">
          <a:xfrm>
            <a:off x="1022351" y="2643188"/>
            <a:ext cx="46566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7038" name="Text Box 30"/>
          <p:cNvSpPr txBox="1">
            <a:spLocks noChangeArrowheads="1"/>
          </p:cNvSpPr>
          <p:nvPr/>
        </p:nvSpPr>
        <p:spPr bwMode="auto">
          <a:xfrm>
            <a:off x="6970184" y="2355057"/>
            <a:ext cx="463549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7039" name="Text Box 31"/>
          <p:cNvSpPr txBox="1">
            <a:spLocks noChangeArrowheads="1"/>
          </p:cNvSpPr>
          <p:nvPr/>
        </p:nvSpPr>
        <p:spPr bwMode="auto">
          <a:xfrm>
            <a:off x="6392333" y="2545557"/>
            <a:ext cx="46566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 dirty="0">
                <a:latin typeface="Geneva"/>
                <a:cs typeface="Geneva"/>
              </a:rPr>
              <a:t>-</a:t>
            </a:r>
          </a:p>
        </p:txBody>
      </p:sp>
      <p:sp>
        <p:nvSpPr>
          <p:cNvPr id="427040" name="Text Box 32"/>
          <p:cNvSpPr txBox="1">
            <a:spLocks noChangeArrowheads="1"/>
          </p:cNvSpPr>
          <p:nvPr/>
        </p:nvSpPr>
        <p:spPr bwMode="auto">
          <a:xfrm>
            <a:off x="5219700" y="2786063"/>
            <a:ext cx="46566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7041" name="Text Box 33"/>
          <p:cNvSpPr txBox="1">
            <a:spLocks noChangeArrowheads="1"/>
          </p:cNvSpPr>
          <p:nvPr/>
        </p:nvSpPr>
        <p:spPr bwMode="auto">
          <a:xfrm>
            <a:off x="2772833" y="4274345"/>
            <a:ext cx="46566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 dirty="0">
                <a:latin typeface="Geneva"/>
                <a:cs typeface="Geneva"/>
              </a:rPr>
              <a:t>-</a:t>
            </a:r>
          </a:p>
        </p:txBody>
      </p:sp>
      <p:sp>
        <p:nvSpPr>
          <p:cNvPr id="427042" name="Text Box 34"/>
          <p:cNvSpPr txBox="1">
            <a:spLocks noChangeArrowheads="1"/>
          </p:cNvSpPr>
          <p:nvPr/>
        </p:nvSpPr>
        <p:spPr bwMode="auto">
          <a:xfrm>
            <a:off x="5560484" y="4191000"/>
            <a:ext cx="46566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7044" name="Text Box 36"/>
          <p:cNvSpPr txBox="1">
            <a:spLocks noChangeArrowheads="1"/>
          </p:cNvSpPr>
          <p:nvPr/>
        </p:nvSpPr>
        <p:spPr bwMode="auto">
          <a:xfrm>
            <a:off x="5560484" y="3870197"/>
            <a:ext cx="465667" cy="53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 dirty="0">
                <a:latin typeface="Geneva"/>
                <a:cs typeface="Geneva"/>
              </a:rPr>
              <a:t>-</a:t>
            </a:r>
          </a:p>
        </p:txBody>
      </p:sp>
      <p:sp>
        <p:nvSpPr>
          <p:cNvPr id="427045" name="Text Box 37"/>
          <p:cNvSpPr txBox="1">
            <a:spLocks noChangeArrowheads="1"/>
          </p:cNvSpPr>
          <p:nvPr/>
        </p:nvSpPr>
        <p:spPr bwMode="auto">
          <a:xfrm>
            <a:off x="1703917" y="2674145"/>
            <a:ext cx="46566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7046" name="Text Box 38"/>
          <p:cNvSpPr txBox="1">
            <a:spLocks noChangeArrowheads="1"/>
          </p:cNvSpPr>
          <p:nvPr/>
        </p:nvSpPr>
        <p:spPr bwMode="auto">
          <a:xfrm>
            <a:off x="3716867" y="1395413"/>
            <a:ext cx="46566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7047" name="Text Box 39"/>
          <p:cNvSpPr txBox="1">
            <a:spLocks noChangeArrowheads="1"/>
          </p:cNvSpPr>
          <p:nvPr/>
        </p:nvSpPr>
        <p:spPr bwMode="auto">
          <a:xfrm>
            <a:off x="4631267" y="1971675"/>
            <a:ext cx="46566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7048" name="Text Box 40"/>
          <p:cNvSpPr txBox="1">
            <a:spLocks noChangeArrowheads="1"/>
          </p:cNvSpPr>
          <p:nvPr/>
        </p:nvSpPr>
        <p:spPr bwMode="auto">
          <a:xfrm>
            <a:off x="2667000" y="3124200"/>
            <a:ext cx="46566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 dirty="0">
                <a:latin typeface="Geneva"/>
                <a:cs typeface="Geneva"/>
              </a:rPr>
              <a:t>-</a:t>
            </a:r>
          </a:p>
        </p:txBody>
      </p:sp>
      <p:sp>
        <p:nvSpPr>
          <p:cNvPr id="427049" name="Line 41"/>
          <p:cNvSpPr>
            <a:spLocks noChangeShapeType="1"/>
          </p:cNvSpPr>
          <p:nvPr/>
        </p:nvSpPr>
        <p:spPr bwMode="auto">
          <a:xfrm flipH="1" flipV="1">
            <a:off x="2230967" y="4450557"/>
            <a:ext cx="15790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50" name="Text Box 42"/>
          <p:cNvSpPr txBox="1">
            <a:spLocks noChangeArrowheads="1"/>
          </p:cNvSpPr>
          <p:nvPr/>
        </p:nvSpPr>
        <p:spPr bwMode="auto">
          <a:xfrm>
            <a:off x="2772833" y="3857625"/>
            <a:ext cx="46566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 dirty="0">
                <a:latin typeface="Geneva"/>
                <a:cs typeface="Geneva"/>
              </a:rPr>
              <a:t>-</a:t>
            </a:r>
          </a:p>
        </p:txBody>
      </p:sp>
      <p:sp>
        <p:nvSpPr>
          <p:cNvPr id="427051" name="Line 43"/>
          <p:cNvSpPr>
            <a:spLocks noChangeShapeType="1"/>
          </p:cNvSpPr>
          <p:nvPr/>
        </p:nvSpPr>
        <p:spPr bwMode="auto">
          <a:xfrm>
            <a:off x="2590800" y="2066925"/>
            <a:ext cx="558800" cy="383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52" name="Line 44"/>
          <p:cNvSpPr>
            <a:spLocks noChangeShapeType="1"/>
          </p:cNvSpPr>
          <p:nvPr/>
        </p:nvSpPr>
        <p:spPr bwMode="auto">
          <a:xfrm flipH="1" flipV="1">
            <a:off x="2493433" y="2162175"/>
            <a:ext cx="558800" cy="383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53" name="Text Box 45"/>
          <p:cNvSpPr txBox="1">
            <a:spLocks noChangeArrowheads="1"/>
          </p:cNvSpPr>
          <p:nvPr/>
        </p:nvSpPr>
        <p:spPr bwMode="auto">
          <a:xfrm>
            <a:off x="2959100" y="1809750"/>
            <a:ext cx="463551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7054" name="Text Box 46"/>
          <p:cNvSpPr txBox="1">
            <a:spLocks noChangeArrowheads="1"/>
          </p:cNvSpPr>
          <p:nvPr/>
        </p:nvSpPr>
        <p:spPr bwMode="auto">
          <a:xfrm>
            <a:off x="2493433" y="2097882"/>
            <a:ext cx="46566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 dirty="0">
                <a:latin typeface="Geneva"/>
                <a:cs typeface="Geneva"/>
              </a:rPr>
              <a:t>+</a:t>
            </a:r>
          </a:p>
        </p:txBody>
      </p:sp>
      <p:sp>
        <p:nvSpPr>
          <p:cNvPr id="427055" name="Line 47"/>
          <p:cNvSpPr>
            <a:spLocks noChangeShapeType="1"/>
          </p:cNvSpPr>
          <p:nvPr/>
        </p:nvSpPr>
        <p:spPr bwMode="auto">
          <a:xfrm>
            <a:off x="3888317" y="2931319"/>
            <a:ext cx="2794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56" name="Line 48"/>
          <p:cNvSpPr>
            <a:spLocks noChangeShapeType="1"/>
          </p:cNvSpPr>
          <p:nvPr/>
        </p:nvSpPr>
        <p:spPr bwMode="auto">
          <a:xfrm flipH="1" flipV="1">
            <a:off x="3778251" y="2931318"/>
            <a:ext cx="260349" cy="1183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57" name="Text Box 49"/>
          <p:cNvSpPr txBox="1">
            <a:spLocks noChangeArrowheads="1"/>
          </p:cNvSpPr>
          <p:nvPr/>
        </p:nvSpPr>
        <p:spPr bwMode="auto">
          <a:xfrm>
            <a:off x="3469217" y="3171825"/>
            <a:ext cx="465667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7058" name="Text Box 50"/>
          <p:cNvSpPr txBox="1">
            <a:spLocks noChangeArrowheads="1"/>
          </p:cNvSpPr>
          <p:nvPr/>
        </p:nvSpPr>
        <p:spPr bwMode="auto">
          <a:xfrm>
            <a:off x="3981451" y="3074195"/>
            <a:ext cx="463549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7063" name="Freeform 55"/>
          <p:cNvSpPr>
            <a:spLocks/>
          </p:cNvSpPr>
          <p:nvPr/>
        </p:nvSpPr>
        <p:spPr bwMode="auto">
          <a:xfrm>
            <a:off x="2032000" y="4945857"/>
            <a:ext cx="5293784" cy="311943"/>
          </a:xfrm>
          <a:custGeom>
            <a:avLst/>
            <a:gdLst/>
            <a:ahLst/>
            <a:cxnLst>
              <a:cxn ang="0">
                <a:pos x="3072" y="0"/>
              </a:cxn>
              <a:cxn ang="0">
                <a:pos x="1392" y="432"/>
              </a:cxn>
              <a:cxn ang="0">
                <a:pos x="0" y="96"/>
              </a:cxn>
            </a:cxnLst>
            <a:rect l="0" t="0" r="r" b="b"/>
            <a:pathLst>
              <a:path w="3072" h="448">
                <a:moveTo>
                  <a:pt x="3072" y="0"/>
                </a:moveTo>
                <a:cubicBezTo>
                  <a:pt x="2488" y="208"/>
                  <a:pt x="1904" y="416"/>
                  <a:pt x="1392" y="432"/>
                </a:cubicBezTo>
                <a:cubicBezTo>
                  <a:pt x="880" y="448"/>
                  <a:pt x="440" y="272"/>
                  <a:pt x="0" y="9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7064" name="Text Box 56"/>
          <p:cNvSpPr txBox="1">
            <a:spLocks noChangeArrowheads="1"/>
          </p:cNvSpPr>
          <p:nvPr/>
        </p:nvSpPr>
        <p:spPr bwMode="auto">
          <a:xfrm>
            <a:off x="5844118" y="4724400"/>
            <a:ext cx="463549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 dirty="0">
                <a:latin typeface="Geneva"/>
                <a:cs typeface="Geneva"/>
              </a:rPr>
              <a:t>-</a:t>
            </a:r>
          </a:p>
        </p:txBody>
      </p:sp>
      <p:grpSp>
        <p:nvGrpSpPr>
          <p:cNvPr id="427078" name="Group 70"/>
          <p:cNvGrpSpPr>
            <a:grpSpLocks/>
          </p:cNvGrpSpPr>
          <p:nvPr/>
        </p:nvGrpSpPr>
        <p:grpSpPr bwMode="auto">
          <a:xfrm>
            <a:off x="0" y="0"/>
            <a:ext cx="1524000" cy="1600200"/>
            <a:chOff x="0" y="0"/>
            <a:chExt cx="720" cy="6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27067" name="Picture 5" descr="http://elib.cs.berkeley.edu/imgs/512x768/0091_3183/0937/0096.jpeg"/>
            <p:cNvPicPr>
              <a:picLocks noChangeAspect="1" noChangeArrowheads="1"/>
            </p:cNvPicPr>
            <p:nvPr/>
          </p:nvPicPr>
          <p:blipFill>
            <a:blip r:embed="rId2" cstate="print"/>
            <a:srcRect l="12146" r="22363"/>
            <a:stretch>
              <a:fillRect/>
            </a:stretch>
          </p:blipFill>
          <p:spPr bwMode="auto">
            <a:xfrm>
              <a:off x="0" y="0"/>
              <a:ext cx="720" cy="65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27068" name="Rectangle 6"/>
            <p:cNvSpPr>
              <a:spLocks noChangeArrowheads="1"/>
            </p:cNvSpPr>
            <p:nvPr/>
          </p:nvSpPr>
          <p:spPr bwMode="auto">
            <a:xfrm>
              <a:off x="144" y="576"/>
              <a:ext cx="480" cy="96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65306" tIns="32653" rIns="65306" bIns="32653" anchor="ctr"/>
            <a:lstStyle/>
            <a:p>
              <a:pPr defTabSz="913448"/>
              <a:r>
                <a:rPr lang="en-US" sz="1000" b="1">
                  <a:solidFill>
                    <a:schemeClr val="bg1"/>
                  </a:solidFill>
                  <a:latin typeface="Geneva"/>
                  <a:cs typeface="Geneva"/>
                </a:rPr>
                <a:t>GW Robinson</a:t>
              </a:r>
              <a:endParaRPr lang="en-US" sz="1000">
                <a:solidFill>
                  <a:schemeClr val="bg1"/>
                </a:solidFill>
                <a:latin typeface="Geneva"/>
                <a:cs typeface="Geneva"/>
              </a:endParaRPr>
            </a:p>
          </p:txBody>
        </p:sp>
      </p:grpSp>
      <p:pic>
        <p:nvPicPr>
          <p:cNvPr id="427069" name="Picture 61"/>
          <p:cNvPicPr>
            <a:picLocks noChangeAspect="1" noChangeArrowheads="1"/>
          </p:cNvPicPr>
          <p:nvPr/>
        </p:nvPicPr>
        <p:blipFill>
          <a:blip r:embed="rId3" cstate="print"/>
          <a:srcRect l="8205" t="27696" r="10255"/>
          <a:stretch>
            <a:fillRect/>
          </a:stretch>
        </p:blipFill>
        <p:spPr bwMode="auto">
          <a:xfrm>
            <a:off x="6807200" y="1"/>
            <a:ext cx="2355851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427073" name="Group 65"/>
          <p:cNvGrpSpPr>
            <a:grpSpLocks noChangeAspect="1"/>
          </p:cNvGrpSpPr>
          <p:nvPr/>
        </p:nvGrpSpPr>
        <p:grpSpPr bwMode="auto">
          <a:xfrm>
            <a:off x="3416301" y="5484020"/>
            <a:ext cx="2070100" cy="1526381"/>
            <a:chOff x="3444" y="2075"/>
            <a:chExt cx="840" cy="6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27072" name="Picture 9" descr="http://elib.cs.berkeley.edu/imgs/512x768/0091_3183/0987/0004.jpeg"/>
            <p:cNvPicPr>
              <a:picLocks noChangeAspect="1" noChangeArrowheads="1"/>
            </p:cNvPicPr>
            <p:nvPr/>
          </p:nvPicPr>
          <p:blipFill>
            <a:blip r:embed="rId4" cstate="print"/>
            <a:srcRect l="22490" t="33347" r="26527"/>
            <a:stretch>
              <a:fillRect/>
            </a:stretch>
          </p:blipFill>
          <p:spPr bwMode="auto">
            <a:xfrm>
              <a:off x="3444" y="2075"/>
              <a:ext cx="765" cy="59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27071" name="Rectangle 8"/>
            <p:cNvSpPr>
              <a:spLocks noChangeAspect="1" noChangeArrowheads="1"/>
            </p:cNvSpPr>
            <p:nvPr/>
          </p:nvSpPr>
          <p:spPr bwMode="auto">
            <a:xfrm>
              <a:off x="3456" y="2544"/>
              <a:ext cx="828" cy="192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65306" tIns="32653" rIns="65306" bIns="32653" anchor="ctr"/>
            <a:lstStyle/>
            <a:p>
              <a:pPr defTabSz="913448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Gerald and Buff Corsi</a:t>
              </a:r>
              <a:endParaRPr lang="en-US" sz="1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27077" name="Group 69"/>
          <p:cNvGrpSpPr>
            <a:grpSpLocks/>
          </p:cNvGrpSpPr>
          <p:nvPr/>
        </p:nvGrpSpPr>
        <p:grpSpPr bwMode="auto">
          <a:xfrm>
            <a:off x="0" y="5257801"/>
            <a:ext cx="1117600" cy="1612679"/>
            <a:chOff x="0" y="2016"/>
            <a:chExt cx="672" cy="8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27075" name="Picture 11" descr="http://elib.cs.berkeley.edu/imgs/512x768/9092_3191/3541/0054.jpeg"/>
            <p:cNvPicPr>
              <a:picLocks noChangeAspect="1" noChangeArrowheads="1"/>
            </p:cNvPicPr>
            <p:nvPr/>
          </p:nvPicPr>
          <p:blipFill>
            <a:blip r:embed="rId5" cstate="print"/>
            <a:srcRect l="18182" t="16060" r="18182" b="14243"/>
            <a:stretch>
              <a:fillRect/>
            </a:stretch>
          </p:blipFill>
          <p:spPr bwMode="auto">
            <a:xfrm>
              <a:off x="0" y="2016"/>
              <a:ext cx="606" cy="88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27076" name="Rectangle 12"/>
            <p:cNvSpPr>
              <a:spLocks noChangeArrowheads="1"/>
            </p:cNvSpPr>
            <p:nvPr/>
          </p:nvSpPr>
          <p:spPr bwMode="auto">
            <a:xfrm>
              <a:off x="0" y="2784"/>
              <a:ext cx="672" cy="121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65306" tIns="32653" rIns="65306" bIns="32653">
              <a:spAutoFit/>
            </a:bodyPr>
            <a:lstStyle/>
            <a:p>
              <a:pPr defTabSz="913448"/>
              <a:r>
                <a:rPr lang="en-US" sz="1000" b="1">
                  <a:solidFill>
                    <a:schemeClr val="bg1"/>
                  </a:solidFill>
                  <a:latin typeface="Times New Roman" pitchFamily="18" charset="0"/>
                </a:rPr>
                <a:t>G&amp;B Corsi</a:t>
              </a:r>
              <a:endParaRPr lang="en-US" sz="10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578573" name="Picture 13" descr="A:\Bay_mus.jpg"/>
          <p:cNvPicPr>
            <a:picLocks noChangeAspect="1" noChangeArrowheads="1"/>
          </p:cNvPicPr>
          <p:nvPr/>
        </p:nvPicPr>
        <p:blipFill>
          <a:blip r:embed="rId6" cstate="print"/>
          <a:srcRect l="41624" t="3600" r="14626" b="3600"/>
          <a:stretch>
            <a:fillRect/>
          </a:stretch>
        </p:blipFill>
        <p:spPr bwMode="auto">
          <a:xfrm>
            <a:off x="7719484" y="4914900"/>
            <a:ext cx="1464733" cy="19431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27082" name="Picture 74"/>
          <p:cNvPicPr>
            <a:picLocks noChangeAspect="1" noChangeArrowheads="1"/>
          </p:cNvPicPr>
          <p:nvPr/>
        </p:nvPicPr>
        <p:blipFill>
          <a:blip r:embed="rId7" cstate="print"/>
          <a:srcRect l="21651" t="24004" r="21651" b="21603"/>
          <a:stretch>
            <a:fillRect/>
          </a:stretch>
        </p:blipFill>
        <p:spPr bwMode="auto">
          <a:xfrm>
            <a:off x="7721601" y="1943101"/>
            <a:ext cx="1420284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424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3" descr="A:\Bay_mus.jpg"/>
          <p:cNvPicPr>
            <a:picLocks noChangeAspect="1" noChangeArrowheads="1"/>
          </p:cNvPicPr>
          <p:nvPr/>
        </p:nvPicPr>
        <p:blipFill>
          <a:blip r:embed="rId2" cstate="print"/>
          <a:srcRect l="41624" t="3600" r="14626" b="3600"/>
          <a:stretch>
            <a:fillRect/>
          </a:stretch>
        </p:blipFill>
        <p:spPr bwMode="auto">
          <a:xfrm>
            <a:off x="7269692" y="2586038"/>
            <a:ext cx="1464733" cy="19431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31106" name="Text Box 2"/>
          <p:cNvSpPr txBox="1">
            <a:spLocks noChangeArrowheads="1"/>
          </p:cNvSpPr>
          <p:nvPr/>
        </p:nvSpPr>
        <p:spPr bwMode="auto">
          <a:xfrm>
            <a:off x="287867" y="152400"/>
            <a:ext cx="8534400" cy="5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defTabSz="873443"/>
            <a:r>
              <a:rPr lang="en-US" b="1" dirty="0">
                <a:latin typeface="Geneva"/>
                <a:cs typeface="Geneva"/>
              </a:rPr>
              <a:t>Data: Response to Bird Exclusion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5080000" y="1143000"/>
            <a:ext cx="14224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Birds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6502400" y="5029200"/>
            <a:ext cx="2133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Mussels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352800" y="4724401"/>
            <a:ext cx="1625600" cy="9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Goose Barn.</a:t>
            </a:r>
          </a:p>
        </p:txBody>
      </p:sp>
      <p:sp>
        <p:nvSpPr>
          <p:cNvPr id="431110" name="Text Box 6"/>
          <p:cNvSpPr txBox="1">
            <a:spLocks noChangeArrowheads="1"/>
          </p:cNvSpPr>
          <p:nvPr/>
        </p:nvSpPr>
        <p:spPr bwMode="auto">
          <a:xfrm>
            <a:off x="304800" y="4914901"/>
            <a:ext cx="1625600" cy="9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Acorn Barn.</a:t>
            </a:r>
          </a:p>
        </p:txBody>
      </p:sp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2641600" y="2857500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Snail</a:t>
            </a:r>
          </a:p>
        </p:txBody>
      </p:sp>
      <p:sp>
        <p:nvSpPr>
          <p:cNvPr id="431112" name="Text Box 8"/>
          <p:cNvSpPr txBox="1">
            <a:spLocks noChangeArrowheads="1"/>
          </p:cNvSpPr>
          <p:nvPr/>
        </p:nvSpPr>
        <p:spPr bwMode="auto">
          <a:xfrm>
            <a:off x="508000" y="1828800"/>
            <a:ext cx="2235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neva"/>
                <a:cs typeface="Geneva"/>
              </a:rPr>
              <a:t>Starfish</a:t>
            </a:r>
          </a:p>
        </p:txBody>
      </p:sp>
      <p:sp>
        <p:nvSpPr>
          <p:cNvPr id="431155" name="Line 51"/>
          <p:cNvSpPr>
            <a:spLocks noChangeShapeType="1"/>
          </p:cNvSpPr>
          <p:nvPr/>
        </p:nvSpPr>
        <p:spPr bwMode="auto">
          <a:xfrm>
            <a:off x="6604000" y="1028700"/>
            <a:ext cx="0" cy="800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1156" name="Line 52"/>
          <p:cNvSpPr>
            <a:spLocks noChangeShapeType="1"/>
          </p:cNvSpPr>
          <p:nvPr/>
        </p:nvSpPr>
        <p:spPr bwMode="auto">
          <a:xfrm>
            <a:off x="3962400" y="2857500"/>
            <a:ext cx="0" cy="800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1157" name="Line 53"/>
          <p:cNvSpPr>
            <a:spLocks noChangeShapeType="1"/>
          </p:cNvSpPr>
          <p:nvPr/>
        </p:nvSpPr>
        <p:spPr bwMode="auto">
          <a:xfrm>
            <a:off x="8331200" y="5029200"/>
            <a:ext cx="0" cy="800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1158" name="Line 54"/>
          <p:cNvSpPr>
            <a:spLocks noChangeShapeType="1"/>
          </p:cNvSpPr>
          <p:nvPr/>
        </p:nvSpPr>
        <p:spPr bwMode="auto">
          <a:xfrm rot="10800000">
            <a:off x="4978400" y="4914900"/>
            <a:ext cx="0" cy="800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1159" name="Line 55"/>
          <p:cNvSpPr>
            <a:spLocks noChangeShapeType="1"/>
          </p:cNvSpPr>
          <p:nvPr/>
        </p:nvSpPr>
        <p:spPr bwMode="auto">
          <a:xfrm>
            <a:off x="1727200" y="5143500"/>
            <a:ext cx="0" cy="800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31160" name="Text Box 56"/>
          <p:cNvSpPr txBox="1">
            <a:spLocks noChangeArrowheads="1"/>
          </p:cNvSpPr>
          <p:nvPr/>
        </p:nvSpPr>
        <p:spPr bwMode="auto">
          <a:xfrm>
            <a:off x="2252133" y="1885951"/>
            <a:ext cx="1930400" cy="51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>
                <a:latin typeface="Geneva"/>
                <a:cs typeface="Geneva"/>
              </a:rPr>
              <a:t>(no data)</a:t>
            </a:r>
          </a:p>
        </p:txBody>
      </p:sp>
      <p:pic>
        <p:nvPicPr>
          <p:cNvPr id="15" name="Picture 61"/>
          <p:cNvPicPr>
            <a:picLocks noChangeAspect="1" noChangeArrowheads="1"/>
          </p:cNvPicPr>
          <p:nvPr/>
        </p:nvPicPr>
        <p:blipFill>
          <a:blip r:embed="rId3" cstate="print"/>
          <a:srcRect l="8205" t="27696" r="10255"/>
          <a:stretch>
            <a:fillRect/>
          </a:stretch>
        </p:blipFill>
        <p:spPr bwMode="auto">
          <a:xfrm>
            <a:off x="6807200" y="833438"/>
            <a:ext cx="2355851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1" name="Group 10"/>
          <p:cNvGrpSpPr/>
          <p:nvPr/>
        </p:nvGrpSpPr>
        <p:grpSpPr>
          <a:xfrm>
            <a:off x="6994525" y="2543176"/>
            <a:ext cx="1981200" cy="1957388"/>
            <a:chOff x="7239000" y="2428875"/>
            <a:chExt cx="1485900" cy="1304925"/>
          </a:xfrm>
        </p:grpSpPr>
        <p:grpSp>
          <p:nvGrpSpPr>
            <p:cNvPr id="10" name="Group 9"/>
            <p:cNvGrpSpPr/>
            <p:nvPr/>
          </p:nvGrpSpPr>
          <p:grpSpPr>
            <a:xfrm>
              <a:off x="7251700" y="2438400"/>
              <a:ext cx="1473200" cy="1295400"/>
              <a:chOff x="7251700" y="2438400"/>
              <a:chExt cx="1473200" cy="1295400"/>
            </a:xfrm>
          </p:grpSpPr>
          <p:cxnSp>
            <p:nvCxnSpPr>
              <p:cNvPr id="4" name="Straight Connector 3"/>
              <p:cNvCxnSpPr/>
              <p:nvPr/>
            </p:nvCxnSpPr>
            <p:spPr bwMode="auto">
              <a:xfrm>
                <a:off x="7251700" y="2438400"/>
                <a:ext cx="1435100" cy="838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7251700" y="2590800"/>
                <a:ext cx="1435100" cy="838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7251700" y="2743200"/>
                <a:ext cx="1435100" cy="838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7251700" y="2895600"/>
                <a:ext cx="1435100" cy="838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7251700" y="3048000"/>
                <a:ext cx="1130300" cy="6477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7251700" y="3200400"/>
                <a:ext cx="825500" cy="4873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7251700" y="3352800"/>
                <a:ext cx="444500" cy="2667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7251700" y="3505200"/>
                <a:ext cx="222250" cy="1143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7594600" y="2463006"/>
                <a:ext cx="1130300" cy="6477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7899400" y="2447925"/>
                <a:ext cx="825500" cy="4873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8280400" y="2465388"/>
                <a:ext cx="444500" cy="2667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8502650" y="2495550"/>
                <a:ext cx="222250" cy="1031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7" name="Group 46"/>
            <p:cNvGrpSpPr/>
            <p:nvPr/>
          </p:nvGrpSpPr>
          <p:grpSpPr>
            <a:xfrm flipH="1">
              <a:off x="7239000" y="2428875"/>
              <a:ext cx="1473200" cy="1295400"/>
              <a:chOff x="7251700" y="2438400"/>
              <a:chExt cx="1473200" cy="1295400"/>
            </a:xfrm>
          </p:grpSpPr>
          <p:cxnSp>
            <p:nvCxnSpPr>
              <p:cNvPr id="48" name="Straight Connector 47"/>
              <p:cNvCxnSpPr/>
              <p:nvPr/>
            </p:nvCxnSpPr>
            <p:spPr bwMode="auto">
              <a:xfrm>
                <a:off x="7251700" y="2438400"/>
                <a:ext cx="1435100" cy="838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7251700" y="2590800"/>
                <a:ext cx="1435100" cy="838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7251700" y="2743200"/>
                <a:ext cx="1435100" cy="838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7251700" y="2895600"/>
                <a:ext cx="1435100" cy="838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>
                <a:off x="7251700" y="3048000"/>
                <a:ext cx="1130300" cy="6477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7251700" y="3200400"/>
                <a:ext cx="825500" cy="4873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7251700" y="3352800"/>
                <a:ext cx="444500" cy="2667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7251700" y="3505200"/>
                <a:ext cx="222250" cy="1143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7594600" y="2463006"/>
                <a:ext cx="1130300" cy="6477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7899400" y="2447925"/>
                <a:ext cx="825500" cy="4873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8280400" y="2465388"/>
                <a:ext cx="444500" cy="2667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8502650" y="2495550"/>
                <a:ext cx="222250" cy="1031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330200" y="6191251"/>
            <a:ext cx="8534400" cy="5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defTabSz="873443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Geneva"/>
                <a:cs typeface="Geneva"/>
              </a:rPr>
              <a:t>What hypotheses might explain these patterns?</a:t>
            </a:r>
          </a:p>
        </p:txBody>
      </p:sp>
    </p:spTree>
    <p:extLst>
      <p:ext uri="{BB962C8B-B14F-4D97-AF65-F5344CB8AC3E}">
        <p14:creationId xmlns:p14="http://schemas.microsoft.com/office/powerpoint/2010/main" val="297584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/>
      <p:bldP spid="431108" grpId="0"/>
      <p:bldP spid="431109" grpId="0"/>
      <p:bldP spid="431110" grpId="0"/>
      <p:bldP spid="431111" grpId="0"/>
      <p:bldP spid="431112" grpId="0"/>
      <p:bldP spid="431155" grpId="0" animBg="1"/>
      <p:bldP spid="431156" grpId="0" animBg="1"/>
      <p:bldP spid="431157" grpId="0" animBg="1"/>
      <p:bldP spid="431158" grpId="0" animBg="1"/>
      <p:bldP spid="431159" grpId="0" animBg="1"/>
      <p:bldP spid="431160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16"/>
          <p:cNvSpPr>
            <a:spLocks noChangeShapeType="1"/>
          </p:cNvSpPr>
          <p:nvPr/>
        </p:nvSpPr>
        <p:spPr bwMode="auto">
          <a:xfrm flipH="1">
            <a:off x="4470400" y="2286000"/>
            <a:ext cx="11176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4775200" y="5257800"/>
            <a:ext cx="162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 flipV="1">
            <a:off x="1320800" y="3429000"/>
            <a:ext cx="1498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61" name="Line 41"/>
          <p:cNvSpPr>
            <a:spLocks noChangeShapeType="1"/>
          </p:cNvSpPr>
          <p:nvPr/>
        </p:nvSpPr>
        <p:spPr bwMode="auto">
          <a:xfrm flipH="1" flipV="1">
            <a:off x="1625600" y="523875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34" name="Text Box 2"/>
          <p:cNvSpPr txBox="1">
            <a:spLocks noChangeArrowheads="1"/>
          </p:cNvSpPr>
          <p:nvPr/>
        </p:nvSpPr>
        <p:spPr bwMode="auto">
          <a:xfrm>
            <a:off x="287867" y="152400"/>
            <a:ext cx="8534400" cy="5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94" tIns="43646" rIns="87294" bIns="43646">
            <a:spAutoFit/>
          </a:bodyPr>
          <a:lstStyle/>
          <a:p>
            <a:pPr defTabSz="873443"/>
            <a:r>
              <a:rPr lang="en-US" b="1" dirty="0">
                <a:latin typeface="Geneva"/>
                <a:cs typeface="Geneva"/>
              </a:rPr>
              <a:t>Hypothesis 1</a:t>
            </a:r>
          </a:p>
        </p:txBody>
      </p:sp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5283200" y="1143000"/>
            <a:ext cx="1625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Birds</a:t>
            </a:r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6324600" y="5029200"/>
            <a:ext cx="21336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neva"/>
                <a:cs typeface="Geneva"/>
              </a:rPr>
              <a:t>Mussels</a:t>
            </a:r>
          </a:p>
        </p:txBody>
      </p:sp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3200400" y="4800160"/>
            <a:ext cx="1625600" cy="9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neva"/>
                <a:cs typeface="Geneva"/>
              </a:rPr>
              <a:t>Goose Barn.</a:t>
            </a:r>
          </a:p>
        </p:txBody>
      </p:sp>
      <p:sp>
        <p:nvSpPr>
          <p:cNvPr id="428038" name="Text Box 6"/>
          <p:cNvSpPr txBox="1">
            <a:spLocks noChangeArrowheads="1"/>
          </p:cNvSpPr>
          <p:nvPr/>
        </p:nvSpPr>
        <p:spPr bwMode="auto">
          <a:xfrm>
            <a:off x="152400" y="4800600"/>
            <a:ext cx="1625600" cy="99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eneva"/>
                <a:cs typeface="Geneva"/>
              </a:rPr>
              <a:t>Acorn Barn.</a:t>
            </a:r>
          </a:p>
        </p:txBody>
      </p:sp>
      <p:sp>
        <p:nvSpPr>
          <p:cNvPr id="428039" name="Text Box 7"/>
          <p:cNvSpPr txBox="1">
            <a:spLocks noChangeArrowheads="1"/>
          </p:cNvSpPr>
          <p:nvPr/>
        </p:nvSpPr>
        <p:spPr bwMode="auto">
          <a:xfrm>
            <a:off x="2641600" y="2857500"/>
            <a:ext cx="12192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Snail</a:t>
            </a:r>
          </a:p>
        </p:txBody>
      </p:sp>
      <p:sp>
        <p:nvSpPr>
          <p:cNvPr id="428040" name="Text Box 8"/>
          <p:cNvSpPr txBox="1">
            <a:spLocks noChangeArrowheads="1"/>
          </p:cNvSpPr>
          <p:nvPr/>
        </p:nvSpPr>
        <p:spPr bwMode="auto">
          <a:xfrm>
            <a:off x="406400" y="1828800"/>
            <a:ext cx="1930400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neva"/>
                <a:cs typeface="Geneva"/>
              </a:rPr>
              <a:t>Starfish</a:t>
            </a:r>
          </a:p>
        </p:txBody>
      </p:sp>
      <p:sp>
        <p:nvSpPr>
          <p:cNvPr id="428041" name="Line 9"/>
          <p:cNvSpPr>
            <a:spLocks noChangeShapeType="1"/>
          </p:cNvSpPr>
          <p:nvPr/>
        </p:nvSpPr>
        <p:spPr bwMode="auto">
          <a:xfrm>
            <a:off x="6197600" y="1828800"/>
            <a:ext cx="8128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42" name="Line 10"/>
          <p:cNvSpPr>
            <a:spLocks noChangeShapeType="1"/>
          </p:cNvSpPr>
          <p:nvPr/>
        </p:nvSpPr>
        <p:spPr bwMode="auto">
          <a:xfrm flipH="1" flipV="1">
            <a:off x="6502400" y="1828800"/>
            <a:ext cx="9144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43" name="Line 11"/>
          <p:cNvSpPr>
            <a:spLocks noChangeShapeType="1"/>
          </p:cNvSpPr>
          <p:nvPr/>
        </p:nvSpPr>
        <p:spPr bwMode="auto">
          <a:xfrm flipV="1">
            <a:off x="2336800" y="1371600"/>
            <a:ext cx="29464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44" name="Line 12"/>
          <p:cNvSpPr>
            <a:spLocks noChangeShapeType="1"/>
          </p:cNvSpPr>
          <p:nvPr/>
        </p:nvSpPr>
        <p:spPr bwMode="auto">
          <a:xfrm flipH="1">
            <a:off x="2336800" y="1600200"/>
            <a:ext cx="29464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45" name="Line 13"/>
          <p:cNvSpPr>
            <a:spLocks noChangeShapeType="1"/>
          </p:cNvSpPr>
          <p:nvPr/>
        </p:nvSpPr>
        <p:spPr bwMode="auto">
          <a:xfrm flipV="1">
            <a:off x="3352800" y="1828800"/>
            <a:ext cx="2133600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46" name="Line 14"/>
          <p:cNvSpPr>
            <a:spLocks noChangeShapeType="1"/>
          </p:cNvSpPr>
          <p:nvPr/>
        </p:nvSpPr>
        <p:spPr bwMode="auto">
          <a:xfrm flipH="1">
            <a:off x="3657600" y="2057400"/>
            <a:ext cx="1930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47" name="Line 15"/>
          <p:cNvSpPr>
            <a:spLocks noChangeShapeType="1"/>
          </p:cNvSpPr>
          <p:nvPr/>
        </p:nvSpPr>
        <p:spPr bwMode="auto">
          <a:xfrm flipV="1">
            <a:off x="4267200" y="2400300"/>
            <a:ext cx="11176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48" name="Line 16"/>
          <p:cNvSpPr>
            <a:spLocks noChangeShapeType="1"/>
          </p:cNvSpPr>
          <p:nvPr/>
        </p:nvSpPr>
        <p:spPr bwMode="auto">
          <a:xfrm flipH="1">
            <a:off x="4470400" y="2300288"/>
            <a:ext cx="1117600" cy="251460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49" name="Line 17"/>
          <p:cNvSpPr>
            <a:spLocks noChangeShapeType="1"/>
          </p:cNvSpPr>
          <p:nvPr/>
        </p:nvSpPr>
        <p:spPr bwMode="auto">
          <a:xfrm>
            <a:off x="4775200" y="5257800"/>
            <a:ext cx="162560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50" name="Line 18"/>
          <p:cNvSpPr>
            <a:spLocks noChangeShapeType="1"/>
          </p:cNvSpPr>
          <p:nvPr/>
        </p:nvSpPr>
        <p:spPr bwMode="auto">
          <a:xfrm flipH="1" flipV="1">
            <a:off x="4673600" y="54864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51" name="Line 19"/>
          <p:cNvSpPr>
            <a:spLocks noChangeShapeType="1"/>
          </p:cNvSpPr>
          <p:nvPr/>
        </p:nvSpPr>
        <p:spPr bwMode="auto">
          <a:xfrm>
            <a:off x="1828800" y="5429250"/>
            <a:ext cx="142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52" name="Line 20"/>
          <p:cNvSpPr>
            <a:spLocks noChangeShapeType="1"/>
          </p:cNvSpPr>
          <p:nvPr/>
        </p:nvSpPr>
        <p:spPr bwMode="auto">
          <a:xfrm flipV="1">
            <a:off x="609600" y="2514600"/>
            <a:ext cx="406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53" name="Line 21"/>
          <p:cNvSpPr>
            <a:spLocks noChangeShapeType="1"/>
          </p:cNvSpPr>
          <p:nvPr/>
        </p:nvSpPr>
        <p:spPr bwMode="auto">
          <a:xfrm flipH="1">
            <a:off x="914400" y="2514600"/>
            <a:ext cx="406400" cy="2400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54" name="Line 22"/>
          <p:cNvSpPr>
            <a:spLocks noChangeShapeType="1"/>
          </p:cNvSpPr>
          <p:nvPr/>
        </p:nvSpPr>
        <p:spPr bwMode="auto">
          <a:xfrm flipV="1">
            <a:off x="1333500" y="3429000"/>
            <a:ext cx="1485900" cy="137160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55" name="Line 23"/>
          <p:cNvSpPr>
            <a:spLocks noChangeShapeType="1"/>
          </p:cNvSpPr>
          <p:nvPr/>
        </p:nvSpPr>
        <p:spPr bwMode="auto">
          <a:xfrm flipH="1">
            <a:off x="1422400" y="3543300"/>
            <a:ext cx="1524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57" name="Text Box 25"/>
          <p:cNvSpPr txBox="1">
            <a:spLocks noChangeArrowheads="1"/>
          </p:cNvSpPr>
          <p:nvPr/>
        </p:nvSpPr>
        <p:spPr bwMode="auto">
          <a:xfrm>
            <a:off x="3048000" y="10287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8058" name="Text Box 26"/>
          <p:cNvSpPr txBox="1">
            <a:spLocks noChangeArrowheads="1"/>
          </p:cNvSpPr>
          <p:nvPr/>
        </p:nvSpPr>
        <p:spPr bwMode="auto">
          <a:xfrm>
            <a:off x="4267200" y="32004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8059" name="Text Box 27"/>
          <p:cNvSpPr txBox="1">
            <a:spLocks noChangeArrowheads="1"/>
          </p:cNvSpPr>
          <p:nvPr/>
        </p:nvSpPr>
        <p:spPr bwMode="auto">
          <a:xfrm>
            <a:off x="1625600" y="35433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8060" name="Text Box 28"/>
          <p:cNvSpPr txBox="1">
            <a:spLocks noChangeArrowheads="1"/>
          </p:cNvSpPr>
          <p:nvPr/>
        </p:nvSpPr>
        <p:spPr bwMode="auto">
          <a:xfrm>
            <a:off x="3962400" y="18288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8061" name="Text Box 29"/>
          <p:cNvSpPr txBox="1">
            <a:spLocks noChangeArrowheads="1"/>
          </p:cNvSpPr>
          <p:nvPr/>
        </p:nvSpPr>
        <p:spPr bwMode="auto">
          <a:xfrm>
            <a:off x="406400" y="30861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8062" name="Text Box 30"/>
          <p:cNvSpPr txBox="1">
            <a:spLocks noChangeArrowheads="1"/>
          </p:cNvSpPr>
          <p:nvPr/>
        </p:nvSpPr>
        <p:spPr bwMode="auto">
          <a:xfrm>
            <a:off x="6925733" y="27432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8063" name="Text Box 31"/>
          <p:cNvSpPr txBox="1">
            <a:spLocks noChangeArrowheads="1"/>
          </p:cNvSpPr>
          <p:nvPr/>
        </p:nvSpPr>
        <p:spPr bwMode="auto">
          <a:xfrm>
            <a:off x="6197600" y="29718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8064" name="Text Box 32"/>
          <p:cNvSpPr txBox="1">
            <a:spLocks noChangeArrowheads="1"/>
          </p:cNvSpPr>
          <p:nvPr/>
        </p:nvSpPr>
        <p:spPr bwMode="auto">
          <a:xfrm>
            <a:off x="5012267" y="325755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8065" name="Text Box 33"/>
          <p:cNvSpPr txBox="1">
            <a:spLocks noChangeArrowheads="1"/>
          </p:cNvSpPr>
          <p:nvPr/>
        </p:nvSpPr>
        <p:spPr bwMode="auto">
          <a:xfrm>
            <a:off x="2336800" y="50292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8066" name="Text Box 34"/>
          <p:cNvSpPr txBox="1">
            <a:spLocks noChangeArrowheads="1"/>
          </p:cNvSpPr>
          <p:nvPr/>
        </p:nvSpPr>
        <p:spPr bwMode="auto">
          <a:xfrm>
            <a:off x="5384800" y="51054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8068" name="Text Box 36"/>
          <p:cNvSpPr txBox="1">
            <a:spLocks noChangeArrowheads="1"/>
          </p:cNvSpPr>
          <p:nvPr/>
        </p:nvSpPr>
        <p:spPr bwMode="auto">
          <a:xfrm>
            <a:off x="5384800" y="46863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8069" name="Text Box 37"/>
          <p:cNvSpPr txBox="1">
            <a:spLocks noChangeArrowheads="1"/>
          </p:cNvSpPr>
          <p:nvPr/>
        </p:nvSpPr>
        <p:spPr bwMode="auto">
          <a:xfrm>
            <a:off x="1168400" y="31242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8070" name="Text Box 38"/>
          <p:cNvSpPr txBox="1">
            <a:spLocks noChangeArrowheads="1"/>
          </p:cNvSpPr>
          <p:nvPr/>
        </p:nvSpPr>
        <p:spPr bwMode="auto">
          <a:xfrm>
            <a:off x="3369733" y="16002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8071" name="Text Box 39"/>
          <p:cNvSpPr txBox="1">
            <a:spLocks noChangeArrowheads="1"/>
          </p:cNvSpPr>
          <p:nvPr/>
        </p:nvSpPr>
        <p:spPr bwMode="auto">
          <a:xfrm>
            <a:off x="4368800" y="22860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8072" name="Text Box 40"/>
          <p:cNvSpPr txBox="1">
            <a:spLocks noChangeArrowheads="1"/>
          </p:cNvSpPr>
          <p:nvPr/>
        </p:nvSpPr>
        <p:spPr bwMode="auto">
          <a:xfrm>
            <a:off x="2336800" y="38100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8073" name="Line 41"/>
          <p:cNvSpPr>
            <a:spLocks noChangeShapeType="1"/>
          </p:cNvSpPr>
          <p:nvPr/>
        </p:nvSpPr>
        <p:spPr bwMode="auto">
          <a:xfrm flipH="1" flipV="1">
            <a:off x="1625600" y="5238750"/>
            <a:ext cx="172720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74" name="Text Box 42"/>
          <p:cNvSpPr txBox="1">
            <a:spLocks noChangeArrowheads="1"/>
          </p:cNvSpPr>
          <p:nvPr/>
        </p:nvSpPr>
        <p:spPr bwMode="auto">
          <a:xfrm>
            <a:off x="2336800" y="466725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8075" name="Line 43"/>
          <p:cNvSpPr>
            <a:spLocks noChangeShapeType="1"/>
          </p:cNvSpPr>
          <p:nvPr/>
        </p:nvSpPr>
        <p:spPr bwMode="auto">
          <a:xfrm>
            <a:off x="2235200" y="24003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76" name="Line 44"/>
          <p:cNvSpPr>
            <a:spLocks noChangeShapeType="1"/>
          </p:cNvSpPr>
          <p:nvPr/>
        </p:nvSpPr>
        <p:spPr bwMode="auto">
          <a:xfrm flipH="1" flipV="1">
            <a:off x="2032000" y="25146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77" name="Text Box 45"/>
          <p:cNvSpPr txBox="1">
            <a:spLocks noChangeArrowheads="1"/>
          </p:cNvSpPr>
          <p:nvPr/>
        </p:nvSpPr>
        <p:spPr bwMode="auto">
          <a:xfrm>
            <a:off x="2540000" y="20955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sp>
        <p:nvSpPr>
          <p:cNvPr id="428078" name="Text Box 46"/>
          <p:cNvSpPr txBox="1">
            <a:spLocks noChangeArrowheads="1"/>
          </p:cNvSpPr>
          <p:nvPr/>
        </p:nvSpPr>
        <p:spPr bwMode="auto">
          <a:xfrm>
            <a:off x="2032000" y="243840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8079" name="Line 47"/>
          <p:cNvSpPr>
            <a:spLocks noChangeShapeType="1"/>
          </p:cNvSpPr>
          <p:nvPr/>
        </p:nvSpPr>
        <p:spPr bwMode="auto">
          <a:xfrm>
            <a:off x="3556000" y="3429000"/>
            <a:ext cx="304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80" name="Line 48"/>
          <p:cNvSpPr>
            <a:spLocks noChangeShapeType="1"/>
          </p:cNvSpPr>
          <p:nvPr/>
        </p:nvSpPr>
        <p:spPr bwMode="auto">
          <a:xfrm flipH="1" flipV="1">
            <a:off x="3352800" y="3429000"/>
            <a:ext cx="203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428081" name="Text Box 49"/>
          <p:cNvSpPr txBox="1">
            <a:spLocks noChangeArrowheads="1"/>
          </p:cNvSpPr>
          <p:nvPr/>
        </p:nvSpPr>
        <p:spPr bwMode="auto">
          <a:xfrm>
            <a:off x="3098800" y="371475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+</a:t>
            </a:r>
          </a:p>
        </p:txBody>
      </p:sp>
      <p:sp>
        <p:nvSpPr>
          <p:cNvPr id="428082" name="Text Box 50"/>
          <p:cNvSpPr txBox="1">
            <a:spLocks noChangeArrowheads="1"/>
          </p:cNvSpPr>
          <p:nvPr/>
        </p:nvSpPr>
        <p:spPr bwMode="auto">
          <a:xfrm>
            <a:off x="3657600" y="3600450"/>
            <a:ext cx="5080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aseline="-25000">
                <a:latin typeface="Geneva"/>
                <a:cs typeface="Geneva"/>
              </a:rPr>
              <a:t>-</a:t>
            </a:r>
          </a:p>
        </p:txBody>
      </p:sp>
      <p:grpSp>
        <p:nvGrpSpPr>
          <p:cNvPr id="428088" name="Group 56"/>
          <p:cNvGrpSpPr>
            <a:grpSpLocks/>
          </p:cNvGrpSpPr>
          <p:nvPr/>
        </p:nvGrpSpPr>
        <p:grpSpPr bwMode="auto">
          <a:xfrm>
            <a:off x="1066800" y="5715000"/>
            <a:ext cx="6248400" cy="914400"/>
            <a:chOff x="384" y="2448"/>
            <a:chExt cx="3072" cy="384"/>
          </a:xfrm>
        </p:grpSpPr>
        <p:sp>
          <p:nvSpPr>
            <p:cNvPr id="428086" name="Freeform 54"/>
            <p:cNvSpPr>
              <a:spLocks/>
            </p:cNvSpPr>
            <p:nvPr/>
          </p:nvSpPr>
          <p:spPr bwMode="auto">
            <a:xfrm>
              <a:off x="384" y="2448"/>
              <a:ext cx="3072" cy="384"/>
            </a:xfrm>
            <a:custGeom>
              <a:avLst/>
              <a:gdLst/>
              <a:ahLst/>
              <a:cxnLst>
                <a:cxn ang="0">
                  <a:pos x="3072" y="0"/>
                </a:cxn>
                <a:cxn ang="0">
                  <a:pos x="1392" y="432"/>
                </a:cxn>
                <a:cxn ang="0">
                  <a:pos x="0" y="96"/>
                </a:cxn>
              </a:cxnLst>
              <a:rect l="0" t="0" r="r" b="b"/>
              <a:pathLst>
                <a:path w="3072" h="448">
                  <a:moveTo>
                    <a:pt x="3072" y="0"/>
                  </a:moveTo>
                  <a:cubicBezTo>
                    <a:pt x="2488" y="208"/>
                    <a:pt x="1904" y="416"/>
                    <a:pt x="1392" y="432"/>
                  </a:cubicBezTo>
                  <a:cubicBezTo>
                    <a:pt x="880" y="448"/>
                    <a:pt x="440" y="272"/>
                    <a:pt x="0" y="9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Geneva"/>
                <a:cs typeface="Geneva"/>
              </a:endParaRPr>
            </a:p>
          </p:txBody>
        </p:sp>
        <p:sp>
          <p:nvSpPr>
            <p:cNvPr id="428087" name="Text Box 55"/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500" baseline="-25000">
                  <a:latin typeface="Geneva"/>
                  <a:cs typeface="Geneva"/>
                </a:rPr>
                <a:t>-</a:t>
              </a:r>
            </a:p>
          </p:txBody>
        </p:sp>
      </p:grp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6629400" y="1028700"/>
            <a:ext cx="0" cy="800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3860800" y="2819400"/>
            <a:ext cx="0" cy="800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>
            <a:off x="8229600" y="4953000"/>
            <a:ext cx="0" cy="800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rot="10800000">
            <a:off x="4632358" y="4876800"/>
            <a:ext cx="0" cy="800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1524000" y="4953000"/>
            <a:ext cx="0" cy="800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128016" tIns="64008" rIns="128016" bIns="64008"/>
          <a:lstStyle/>
          <a:p>
            <a:endParaRPr lang="en-US">
              <a:latin typeface="Geneva"/>
              <a:cs typeface="Genev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8800" y="342901"/>
            <a:ext cx="2235200" cy="132959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US" sz="3900" dirty="0">
                <a:solidFill>
                  <a:schemeClr val="accent1">
                    <a:lumMod val="50000"/>
                  </a:schemeClr>
                </a:solidFill>
                <a:latin typeface="Geneva"/>
                <a:cs typeface="Geneva"/>
              </a:rPr>
              <a:t>Another option?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0920" y="98078"/>
            <a:ext cx="5435806" cy="560153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Geneva"/>
                <a:cs typeface="Geneva"/>
              </a:rPr>
              <a:t>How can we explain the data?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29971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8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/>
      <p:bldP spid="428048" grpId="0" animBg="1"/>
      <p:bldP spid="428049" grpId="0" animBg="1"/>
      <p:bldP spid="428054" grpId="0" animBg="1"/>
      <p:bldP spid="428073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00FF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5235</TotalTime>
  <Words>950</Words>
  <Application>Microsoft Macintosh PowerPoint</Application>
  <PresentationFormat>On-screen Show (4:3)</PresentationFormat>
  <Paragraphs>327</Paragraphs>
  <Slides>38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Ecology 8310 Population (and Community) Ecology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Georgia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Osenberg</dc:creator>
  <cp:keywords/>
  <dc:description/>
  <cp:lastModifiedBy>Craig Osenberg</cp:lastModifiedBy>
  <cp:revision>180</cp:revision>
  <dcterms:created xsi:type="dcterms:W3CDTF">2004-02-10T17:04:18Z</dcterms:created>
  <dcterms:modified xsi:type="dcterms:W3CDTF">2016-10-27T13:26:01Z</dcterms:modified>
  <cp:category/>
</cp:coreProperties>
</file>