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m" ContentType="application/vnd.ms-excel.sheet.macroEnabled.12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7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embeddings/oleObject2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90" r:id="rId2"/>
    <p:sldId id="494" r:id="rId3"/>
    <p:sldId id="422" r:id="rId4"/>
    <p:sldId id="495" r:id="rId5"/>
    <p:sldId id="492" r:id="rId6"/>
    <p:sldId id="491" r:id="rId7"/>
    <p:sldId id="493" r:id="rId8"/>
    <p:sldId id="445" r:id="rId9"/>
    <p:sldId id="446" r:id="rId10"/>
    <p:sldId id="429" r:id="rId11"/>
    <p:sldId id="425" r:id="rId12"/>
    <p:sldId id="430" r:id="rId13"/>
    <p:sldId id="431" r:id="rId14"/>
    <p:sldId id="433" r:id="rId15"/>
    <p:sldId id="434" r:id="rId16"/>
    <p:sldId id="496" r:id="rId17"/>
    <p:sldId id="435" r:id="rId18"/>
    <p:sldId id="439" r:id="rId19"/>
    <p:sldId id="503" r:id="rId20"/>
    <p:sldId id="432" r:id="rId21"/>
    <p:sldId id="436" r:id="rId22"/>
    <p:sldId id="497" r:id="rId23"/>
    <p:sldId id="442" r:id="rId24"/>
    <p:sldId id="500" r:id="rId25"/>
    <p:sldId id="440" r:id="rId26"/>
    <p:sldId id="441" r:id="rId27"/>
    <p:sldId id="427" r:id="rId28"/>
    <p:sldId id="499" r:id="rId29"/>
    <p:sldId id="501" r:id="rId30"/>
    <p:sldId id="504" r:id="rId31"/>
    <p:sldId id="498" r:id="rId32"/>
    <p:sldId id="509" r:id="rId33"/>
    <p:sldId id="510" r:id="rId34"/>
    <p:sldId id="511" r:id="rId35"/>
    <p:sldId id="505" r:id="rId36"/>
    <p:sldId id="513" r:id="rId37"/>
    <p:sldId id="474" r:id="rId38"/>
    <p:sldId id="514" r:id="rId39"/>
    <p:sldId id="477" r:id="rId40"/>
    <p:sldId id="515" r:id="rId41"/>
    <p:sldId id="478" r:id="rId42"/>
    <p:sldId id="480" r:id="rId43"/>
    <p:sldId id="516" r:id="rId44"/>
    <p:sldId id="482" r:id="rId45"/>
    <p:sldId id="519" r:id="rId46"/>
    <p:sldId id="484" r:id="rId47"/>
    <p:sldId id="485" r:id="rId48"/>
    <p:sldId id="518" r:id="rId4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1DC"/>
    <a:srgbClr val="3F639D"/>
    <a:srgbClr val="0D131E"/>
    <a:srgbClr val="3964AA"/>
    <a:srgbClr val="0080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0844" autoAdjust="0"/>
  </p:normalViewPr>
  <p:slideViewPr>
    <p:cSldViewPr>
      <p:cViewPr>
        <p:scale>
          <a:sx n="68" d="100"/>
          <a:sy n="68" d="100"/>
        </p:scale>
        <p:origin x="-1152" y="-248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48275862069"/>
          <c:y val="0.0490566037735849"/>
          <c:w val="0.749425287356322"/>
          <c:h val="0.754716981132075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Sheet2!$D$1</c:f>
              <c:strCache>
                <c:ptCount val="1"/>
                <c:pt idx="0">
                  <c:v>R</c:v>
                </c:pt>
              </c:strCache>
            </c:strRef>
          </c:tx>
          <c:spPr>
            <a:ln w="56070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Sheet2!$O$2:$O$100</c:f>
              <c:numCache>
                <c:formatCode>General</c:formatCode>
                <c:ptCount val="99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  <c:pt idx="11">
                  <c:v>1.1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2.0</c:v>
                </c:pt>
                <c:pt idx="21">
                  <c:v>2.1</c:v>
                </c:pt>
                <c:pt idx="22">
                  <c:v>2.2</c:v>
                </c:pt>
                <c:pt idx="23">
                  <c:v>2.3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3.0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4.0</c:v>
                </c:pt>
                <c:pt idx="41">
                  <c:v>4.1</c:v>
                </c:pt>
                <c:pt idx="42">
                  <c:v>4.2</c:v>
                </c:pt>
                <c:pt idx="43">
                  <c:v>4.3</c:v>
                </c:pt>
                <c:pt idx="44">
                  <c:v>4.4</c:v>
                </c:pt>
                <c:pt idx="45">
                  <c:v>4.5</c:v>
                </c:pt>
                <c:pt idx="46">
                  <c:v>4.6</c:v>
                </c:pt>
                <c:pt idx="47">
                  <c:v>4.7</c:v>
                </c:pt>
                <c:pt idx="48">
                  <c:v>4.8</c:v>
                </c:pt>
                <c:pt idx="49">
                  <c:v>4.9</c:v>
                </c:pt>
                <c:pt idx="50">
                  <c:v>5.0</c:v>
                </c:pt>
                <c:pt idx="51">
                  <c:v>5.1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6.0</c:v>
                </c:pt>
                <c:pt idx="61">
                  <c:v>6.1</c:v>
                </c:pt>
              </c:numCache>
            </c:numRef>
          </c:xVal>
          <c:yVal>
            <c:numRef>
              <c:f>Sheet2!$P$2:$P$100</c:f>
              <c:numCache>
                <c:formatCode>General</c:formatCode>
                <c:ptCount val="9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0.0951625819640405</c:v>
                </c:pt>
                <c:pt idx="12">
                  <c:v>0.181269246922018</c:v>
                </c:pt>
                <c:pt idx="13">
                  <c:v>0.259181779318282</c:v>
                </c:pt>
                <c:pt idx="14">
                  <c:v>0.329679953964361</c:v>
                </c:pt>
                <c:pt idx="15">
                  <c:v>0.393469340287367</c:v>
                </c:pt>
                <c:pt idx="16">
                  <c:v>0.451188363905974</c:v>
                </c:pt>
                <c:pt idx="17">
                  <c:v>0.50341469620859</c:v>
                </c:pt>
                <c:pt idx="18">
                  <c:v>0.550671035882778</c:v>
                </c:pt>
                <c:pt idx="19">
                  <c:v>0.593430340259401</c:v>
                </c:pt>
                <c:pt idx="20">
                  <c:v>0.632120558828558</c:v>
                </c:pt>
                <c:pt idx="21">
                  <c:v>0.66712891630192</c:v>
                </c:pt>
                <c:pt idx="22">
                  <c:v>0.698805788087798</c:v>
                </c:pt>
                <c:pt idx="23">
                  <c:v>0.727468206965987</c:v>
                </c:pt>
                <c:pt idx="24">
                  <c:v>0.753403036058393</c:v>
                </c:pt>
                <c:pt idx="25">
                  <c:v>0.77686983985157</c:v>
                </c:pt>
                <c:pt idx="26">
                  <c:v>0.798103482005345</c:v>
                </c:pt>
                <c:pt idx="27">
                  <c:v>0.817316475947265</c:v>
                </c:pt>
                <c:pt idx="28">
                  <c:v>0.834701111778413</c:v>
                </c:pt>
                <c:pt idx="29">
                  <c:v>0.850431380777365</c:v>
                </c:pt>
                <c:pt idx="30">
                  <c:v>0.864664716763387</c:v>
                </c:pt>
                <c:pt idx="31">
                  <c:v>0.877543571747018</c:v>
                </c:pt>
                <c:pt idx="32">
                  <c:v>0.889196841637666</c:v>
                </c:pt>
                <c:pt idx="33">
                  <c:v>0.899741156277196</c:v>
                </c:pt>
                <c:pt idx="34">
                  <c:v>0.909282046710588</c:v>
                </c:pt>
                <c:pt idx="35">
                  <c:v>0.917915001376101</c:v>
                </c:pt>
                <c:pt idx="36">
                  <c:v>0.925726421785666</c:v>
                </c:pt>
                <c:pt idx="37">
                  <c:v>0.93279448726025</c:v>
                </c:pt>
                <c:pt idx="38">
                  <c:v>0.939189937374782</c:v>
                </c:pt>
                <c:pt idx="39">
                  <c:v>0.944976779943593</c:v>
                </c:pt>
                <c:pt idx="40">
                  <c:v>0.950212931632136</c:v>
                </c:pt>
                <c:pt idx="41">
                  <c:v>0.954950797606442</c:v>
                </c:pt>
                <c:pt idx="42">
                  <c:v>0.959237796021634</c:v>
                </c:pt>
                <c:pt idx="43">
                  <c:v>0.96311683259876</c:v>
                </c:pt>
                <c:pt idx="44">
                  <c:v>0.966626730039674</c:v>
                </c:pt>
                <c:pt idx="45">
                  <c:v>0.969802616577681</c:v>
                </c:pt>
                <c:pt idx="46">
                  <c:v>0.972676277552707</c:v>
                </c:pt>
                <c:pt idx="47">
                  <c:v>0.975276473529661</c:v>
                </c:pt>
                <c:pt idx="48">
                  <c:v>0.977629228143834</c:v>
                </c:pt>
                <c:pt idx="49">
                  <c:v>0.979758088554196</c:v>
                </c:pt>
                <c:pt idx="50">
                  <c:v>0.981684361111266</c:v>
                </c:pt>
                <c:pt idx="51">
                  <c:v>0.983427324598239</c:v>
                </c:pt>
                <c:pt idx="52">
                  <c:v>0.985004423179522</c:v>
                </c:pt>
                <c:pt idx="53">
                  <c:v>0.986431440987799</c:v>
                </c:pt>
                <c:pt idx="54">
                  <c:v>0.987722660096932</c:v>
                </c:pt>
                <c:pt idx="55">
                  <c:v>0.988891003461758</c:v>
                </c:pt>
                <c:pt idx="56">
                  <c:v>0.989948164255366</c:v>
                </c:pt>
                <c:pt idx="57">
                  <c:v>0.990904722898304</c:v>
                </c:pt>
                <c:pt idx="58">
                  <c:v>0.99177025295098</c:v>
                </c:pt>
                <c:pt idx="59">
                  <c:v>0.992553416929076</c:v>
                </c:pt>
                <c:pt idx="60">
                  <c:v>0.993262053000914</c:v>
                </c:pt>
                <c:pt idx="61">
                  <c:v>0.993903253434484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Sheet2!$E$1</c:f>
              <c:strCache>
                <c:ptCount val="1"/>
              </c:strCache>
            </c:strRef>
          </c:tx>
          <c:spPr>
            <a:ln w="56070">
              <a:solidFill>
                <a:srgbClr val="000090"/>
              </a:solidFill>
              <a:prstDash val="solid"/>
            </a:ln>
          </c:spPr>
          <c:marker>
            <c:symbol val="circle"/>
            <c:size val="13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Sheet2!$A$2:$A$27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Sheet2!$E$2:$E$27</c:f>
              <c:numCache>
                <c:formatCode>General</c:formatCode>
                <c:ptCount val="2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855592"/>
        <c:axId val="-2002107912"/>
      </c:scatterChart>
      <c:valAx>
        <c:axId val="2123855592"/>
        <c:scaling>
          <c:orientation val="minMax"/>
          <c:max val="6.2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4673">
            <a:solidFill>
              <a:srgbClr val="000000"/>
            </a:solidFill>
            <a:prstDash val="solid"/>
          </a:ln>
        </c:spPr>
        <c:crossAx val="-2002107912"/>
        <c:crosses val="autoZero"/>
        <c:crossBetween val="midCat"/>
        <c:majorUnit val="1.0"/>
        <c:minorUnit val="1.0"/>
      </c:valAx>
      <c:valAx>
        <c:axId val="-2002107912"/>
        <c:scaling>
          <c:orientation val="minMax"/>
          <c:max val="1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281" b="1" i="0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en-US" dirty="0">
                    <a:latin typeface="Avenir Book"/>
                    <a:ea typeface="Avenir Book"/>
                    <a:cs typeface="Avenir Book"/>
                  </a:rPr>
                  <a:t>Proportion that get infection</a:t>
                </a:r>
              </a:p>
            </c:rich>
          </c:tx>
          <c:layout>
            <c:manualLayout>
              <c:xMode val="edge"/>
              <c:yMode val="edge"/>
              <c:x val="0.0697196900072033"/>
              <c:y val="0.0519655656543264"/>
            </c:manualLayout>
          </c:layout>
          <c:overlay val="0"/>
          <c:spPr>
            <a:noFill/>
            <a:ln w="3738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3855592"/>
        <c:crosses val="autoZero"/>
        <c:crossBetween val="midCat"/>
        <c:majorUnit val="0.2"/>
        <c:minorUnit val="0.2"/>
      </c:valAx>
      <c:spPr>
        <a:noFill/>
        <a:ln w="1869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4673">
      <a:noFill/>
      <a:prstDash val="solid"/>
    </a:ln>
  </c:spPr>
  <c:txPr>
    <a:bodyPr/>
    <a:lstStyle/>
    <a:p>
      <a:pPr>
        <a:defRPr sz="16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48623853211"/>
          <c:y val="0.0488721804511278"/>
          <c:w val="0.731651376146789"/>
          <c:h val="0.691729323308271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Sheet2!$D$1</c:f>
              <c:strCache>
                <c:ptCount val="1"/>
                <c:pt idx="0">
                  <c:v>R</c:v>
                </c:pt>
              </c:strCache>
            </c:strRef>
          </c:tx>
          <c:spPr>
            <a:ln w="53087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Sheet2!$R$2:$R$100</c:f>
              <c:numCache>
                <c:formatCode>General</c:formatCode>
                <c:ptCount val="99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  <c:pt idx="7">
                  <c:v>3.5</c:v>
                </c:pt>
                <c:pt idx="8">
                  <c:v>4.0</c:v>
                </c:pt>
                <c:pt idx="9">
                  <c:v>4.5</c:v>
                </c:pt>
                <c:pt idx="10">
                  <c:v>5.0</c:v>
                </c:pt>
                <c:pt idx="11">
                  <c:v>5.5</c:v>
                </c:pt>
                <c:pt idx="12">
                  <c:v>6.0</c:v>
                </c:pt>
                <c:pt idx="13">
                  <c:v>6.5</c:v>
                </c:pt>
                <c:pt idx="14">
                  <c:v>7.0</c:v>
                </c:pt>
                <c:pt idx="15">
                  <c:v>7.5</c:v>
                </c:pt>
                <c:pt idx="16">
                  <c:v>8.0</c:v>
                </c:pt>
                <c:pt idx="17">
                  <c:v>8.5</c:v>
                </c:pt>
                <c:pt idx="18">
                  <c:v>9.0</c:v>
                </c:pt>
                <c:pt idx="19">
                  <c:v>9.5</c:v>
                </c:pt>
                <c:pt idx="20">
                  <c:v>10.0</c:v>
                </c:pt>
                <c:pt idx="21">
                  <c:v>10.5</c:v>
                </c:pt>
                <c:pt idx="22">
                  <c:v>11.0</c:v>
                </c:pt>
                <c:pt idx="23">
                  <c:v>11.5</c:v>
                </c:pt>
                <c:pt idx="24">
                  <c:v>12.0</c:v>
                </c:pt>
                <c:pt idx="25">
                  <c:v>12.5</c:v>
                </c:pt>
                <c:pt idx="26">
                  <c:v>13.0</c:v>
                </c:pt>
                <c:pt idx="27">
                  <c:v>13.5</c:v>
                </c:pt>
                <c:pt idx="28">
                  <c:v>14.0</c:v>
                </c:pt>
                <c:pt idx="29">
                  <c:v>14.5</c:v>
                </c:pt>
                <c:pt idx="30">
                  <c:v>15.0</c:v>
                </c:pt>
                <c:pt idx="31">
                  <c:v>15.5</c:v>
                </c:pt>
                <c:pt idx="32">
                  <c:v>16.0</c:v>
                </c:pt>
                <c:pt idx="33">
                  <c:v>16.5</c:v>
                </c:pt>
                <c:pt idx="34">
                  <c:v>17.0</c:v>
                </c:pt>
                <c:pt idx="35">
                  <c:v>17.5</c:v>
                </c:pt>
                <c:pt idx="36">
                  <c:v>18.0</c:v>
                </c:pt>
                <c:pt idx="37">
                  <c:v>18.5</c:v>
                </c:pt>
                <c:pt idx="38">
                  <c:v>19.0</c:v>
                </c:pt>
                <c:pt idx="39">
                  <c:v>19.5</c:v>
                </c:pt>
                <c:pt idx="40">
                  <c:v>20.0</c:v>
                </c:pt>
                <c:pt idx="41">
                  <c:v>20.5</c:v>
                </c:pt>
                <c:pt idx="42">
                  <c:v>21.0</c:v>
                </c:pt>
                <c:pt idx="43">
                  <c:v>21.5</c:v>
                </c:pt>
                <c:pt idx="44">
                  <c:v>22.0</c:v>
                </c:pt>
                <c:pt idx="45">
                  <c:v>22.5</c:v>
                </c:pt>
                <c:pt idx="46">
                  <c:v>23.0</c:v>
                </c:pt>
                <c:pt idx="47">
                  <c:v>23.5</c:v>
                </c:pt>
                <c:pt idx="48">
                  <c:v>24.0</c:v>
                </c:pt>
                <c:pt idx="49">
                  <c:v>24.5</c:v>
                </c:pt>
                <c:pt idx="50">
                  <c:v>25.0</c:v>
                </c:pt>
                <c:pt idx="51">
                  <c:v>25.5</c:v>
                </c:pt>
                <c:pt idx="52">
                  <c:v>26.0</c:v>
                </c:pt>
                <c:pt idx="53">
                  <c:v>26.5</c:v>
                </c:pt>
                <c:pt idx="54">
                  <c:v>27.0</c:v>
                </c:pt>
                <c:pt idx="55">
                  <c:v>27.5</c:v>
                </c:pt>
                <c:pt idx="56">
                  <c:v>28.0</c:v>
                </c:pt>
                <c:pt idx="57">
                  <c:v>28.5</c:v>
                </c:pt>
                <c:pt idx="58">
                  <c:v>29.0</c:v>
                </c:pt>
                <c:pt idx="59">
                  <c:v>29.5</c:v>
                </c:pt>
                <c:pt idx="60">
                  <c:v>30.0</c:v>
                </c:pt>
                <c:pt idx="61">
                  <c:v>30.5</c:v>
                </c:pt>
                <c:pt idx="62">
                  <c:v>31.0</c:v>
                </c:pt>
                <c:pt idx="63">
                  <c:v>31.5</c:v>
                </c:pt>
                <c:pt idx="64">
                  <c:v>32.0</c:v>
                </c:pt>
                <c:pt idx="65">
                  <c:v>32.5</c:v>
                </c:pt>
                <c:pt idx="66">
                  <c:v>33.0</c:v>
                </c:pt>
                <c:pt idx="67">
                  <c:v>33.5</c:v>
                </c:pt>
                <c:pt idx="68">
                  <c:v>34.0</c:v>
                </c:pt>
                <c:pt idx="69">
                  <c:v>34.5</c:v>
                </c:pt>
                <c:pt idx="70">
                  <c:v>35.0</c:v>
                </c:pt>
                <c:pt idx="71">
                  <c:v>35.5</c:v>
                </c:pt>
                <c:pt idx="72">
                  <c:v>36.0</c:v>
                </c:pt>
                <c:pt idx="73">
                  <c:v>36.5</c:v>
                </c:pt>
                <c:pt idx="74">
                  <c:v>37.0</c:v>
                </c:pt>
                <c:pt idx="75">
                  <c:v>37.5</c:v>
                </c:pt>
                <c:pt idx="76">
                  <c:v>38.0</c:v>
                </c:pt>
                <c:pt idx="77">
                  <c:v>38.5</c:v>
                </c:pt>
                <c:pt idx="78">
                  <c:v>39.0</c:v>
                </c:pt>
                <c:pt idx="79">
                  <c:v>39.5</c:v>
                </c:pt>
                <c:pt idx="80">
                  <c:v>40.0</c:v>
                </c:pt>
              </c:numCache>
            </c:numRef>
          </c:xVal>
          <c:yVal>
            <c:numRef>
              <c:f>Sheet2!$S$2:$S$100</c:f>
              <c:numCache>
                <c:formatCode>General</c:formatCode>
                <c:ptCount val="9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0.333333333333333</c:v>
                </c:pt>
                <c:pt idx="4">
                  <c:v>0.5</c:v>
                </c:pt>
                <c:pt idx="5">
                  <c:v>0.6</c:v>
                </c:pt>
                <c:pt idx="6">
                  <c:v>0.666666666666667</c:v>
                </c:pt>
                <c:pt idx="7">
                  <c:v>0.714285714285714</c:v>
                </c:pt>
                <c:pt idx="8">
                  <c:v>0.75</c:v>
                </c:pt>
                <c:pt idx="9">
                  <c:v>0.777777777777778</c:v>
                </c:pt>
                <c:pt idx="10">
                  <c:v>0.8</c:v>
                </c:pt>
                <c:pt idx="11">
                  <c:v>0.818181818181818</c:v>
                </c:pt>
                <c:pt idx="12">
                  <c:v>0.833333333333333</c:v>
                </c:pt>
                <c:pt idx="13">
                  <c:v>0.846153846153846</c:v>
                </c:pt>
                <c:pt idx="14">
                  <c:v>0.857142857142857</c:v>
                </c:pt>
                <c:pt idx="15">
                  <c:v>0.866666666666667</c:v>
                </c:pt>
                <c:pt idx="16">
                  <c:v>0.875</c:v>
                </c:pt>
                <c:pt idx="17">
                  <c:v>0.882352941176471</c:v>
                </c:pt>
                <c:pt idx="18">
                  <c:v>0.888888888888889</c:v>
                </c:pt>
                <c:pt idx="19">
                  <c:v>0.894736842105263</c:v>
                </c:pt>
                <c:pt idx="20">
                  <c:v>0.9</c:v>
                </c:pt>
                <c:pt idx="21">
                  <c:v>0.904761904761905</c:v>
                </c:pt>
                <c:pt idx="22">
                  <c:v>0.909090909090909</c:v>
                </c:pt>
                <c:pt idx="23">
                  <c:v>0.913043478260869</c:v>
                </c:pt>
                <c:pt idx="24">
                  <c:v>0.916666666666667</c:v>
                </c:pt>
                <c:pt idx="25">
                  <c:v>0.92</c:v>
                </c:pt>
                <c:pt idx="26">
                  <c:v>0.923076923076923</c:v>
                </c:pt>
                <c:pt idx="27">
                  <c:v>0.925925925925926</c:v>
                </c:pt>
                <c:pt idx="28">
                  <c:v>0.928571428571429</c:v>
                </c:pt>
                <c:pt idx="29">
                  <c:v>0.931034482758621</c:v>
                </c:pt>
                <c:pt idx="30">
                  <c:v>0.933333333333333</c:v>
                </c:pt>
                <c:pt idx="31">
                  <c:v>0.935483870967742</c:v>
                </c:pt>
                <c:pt idx="32">
                  <c:v>0.9375</c:v>
                </c:pt>
                <c:pt idx="33">
                  <c:v>0.939393939393939</c:v>
                </c:pt>
                <c:pt idx="34">
                  <c:v>0.941176470588235</c:v>
                </c:pt>
                <c:pt idx="35">
                  <c:v>0.942857142857143</c:v>
                </c:pt>
                <c:pt idx="36">
                  <c:v>0.944444444444444</c:v>
                </c:pt>
                <c:pt idx="37">
                  <c:v>0.945945945945946</c:v>
                </c:pt>
                <c:pt idx="38">
                  <c:v>0.947368421052631</c:v>
                </c:pt>
                <c:pt idx="39">
                  <c:v>0.948717948717949</c:v>
                </c:pt>
                <c:pt idx="40">
                  <c:v>0.95</c:v>
                </c:pt>
                <c:pt idx="41">
                  <c:v>0.951219512195122</c:v>
                </c:pt>
                <c:pt idx="42">
                  <c:v>0.952380952380952</c:v>
                </c:pt>
                <c:pt idx="43">
                  <c:v>0.953488372093023</c:v>
                </c:pt>
                <c:pt idx="44">
                  <c:v>0.954545454545455</c:v>
                </c:pt>
                <c:pt idx="45">
                  <c:v>0.955555555555556</c:v>
                </c:pt>
                <c:pt idx="46">
                  <c:v>0.956521739130435</c:v>
                </c:pt>
                <c:pt idx="47">
                  <c:v>0.957446808510638</c:v>
                </c:pt>
                <c:pt idx="48">
                  <c:v>0.958333333333333</c:v>
                </c:pt>
                <c:pt idx="49">
                  <c:v>0.959183673469388</c:v>
                </c:pt>
                <c:pt idx="50">
                  <c:v>0.96</c:v>
                </c:pt>
                <c:pt idx="51">
                  <c:v>0.96078431372549</c:v>
                </c:pt>
                <c:pt idx="52">
                  <c:v>0.961538461538462</c:v>
                </c:pt>
                <c:pt idx="53">
                  <c:v>0.962264150943396</c:v>
                </c:pt>
                <c:pt idx="54">
                  <c:v>0.962962962962963</c:v>
                </c:pt>
                <c:pt idx="55">
                  <c:v>0.963636363636364</c:v>
                </c:pt>
                <c:pt idx="56">
                  <c:v>0.964285714285714</c:v>
                </c:pt>
                <c:pt idx="57">
                  <c:v>0.964912280701754</c:v>
                </c:pt>
                <c:pt idx="58">
                  <c:v>0.96551724137931</c:v>
                </c:pt>
                <c:pt idx="59">
                  <c:v>0.966101694915254</c:v>
                </c:pt>
                <c:pt idx="60">
                  <c:v>0.966666666666667</c:v>
                </c:pt>
                <c:pt idx="61">
                  <c:v>0.967213114754098</c:v>
                </c:pt>
                <c:pt idx="62">
                  <c:v>0.967741935483871</c:v>
                </c:pt>
                <c:pt idx="63">
                  <c:v>0.968253968253968</c:v>
                </c:pt>
                <c:pt idx="64">
                  <c:v>0.96875</c:v>
                </c:pt>
                <c:pt idx="65">
                  <c:v>0.969230769230769</c:v>
                </c:pt>
                <c:pt idx="66">
                  <c:v>0.96969696969697</c:v>
                </c:pt>
                <c:pt idx="67">
                  <c:v>0.970149253731343</c:v>
                </c:pt>
                <c:pt idx="68">
                  <c:v>0.970588235294118</c:v>
                </c:pt>
                <c:pt idx="69">
                  <c:v>0.971014492753623</c:v>
                </c:pt>
                <c:pt idx="70">
                  <c:v>0.971428571428571</c:v>
                </c:pt>
                <c:pt idx="71">
                  <c:v>0.971830985915493</c:v>
                </c:pt>
                <c:pt idx="72">
                  <c:v>0.972222222222222</c:v>
                </c:pt>
                <c:pt idx="73">
                  <c:v>0.972602739726027</c:v>
                </c:pt>
                <c:pt idx="74">
                  <c:v>0.972972972972973</c:v>
                </c:pt>
                <c:pt idx="75">
                  <c:v>0.973333333333333</c:v>
                </c:pt>
                <c:pt idx="76">
                  <c:v>0.973684210526316</c:v>
                </c:pt>
                <c:pt idx="77">
                  <c:v>0.974025974025974</c:v>
                </c:pt>
                <c:pt idx="78">
                  <c:v>0.974358974358974</c:v>
                </c:pt>
                <c:pt idx="79">
                  <c:v>0.974683544303797</c:v>
                </c:pt>
                <c:pt idx="80">
                  <c:v>0.975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Sheet2!$E$1</c:f>
              <c:strCache>
                <c:ptCount val="1"/>
              </c:strCache>
            </c:strRef>
          </c:tx>
          <c:spPr>
            <a:ln w="53087">
              <a:solidFill>
                <a:srgbClr val="00009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Sheet2!$A$2:$A$27</c:f>
              <c:numCache>
                <c:formatCode>General</c:formatCode>
                <c:ptCount val="2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</c:numCache>
            </c:numRef>
          </c:xVal>
          <c:yVal>
            <c:numRef>
              <c:f>Sheet2!$E$2:$E$27</c:f>
              <c:numCache>
                <c:formatCode>General</c:formatCode>
                <c:ptCount val="2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2102536"/>
        <c:axId val="2071903896"/>
      </c:scatterChart>
      <c:valAx>
        <c:axId val="-2002102536"/>
        <c:scaling>
          <c:orientation val="minMax"/>
          <c:max val="1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438" b="1" i="0" u="none" strike="noStrike" baseline="0">
                    <a:solidFill>
                      <a:srgbClr val="000000"/>
                    </a:solidFill>
                    <a:latin typeface="Arial"/>
                    <a:ea typeface="Comic Sans MS"/>
                    <a:cs typeface="Arial"/>
                  </a:defRPr>
                </a:pPr>
                <a:r>
                  <a:rPr lang="en-US" sz="2438" b="1" i="0" u="none" strike="noStrike" baseline="0">
                    <a:solidFill>
                      <a:srgbClr val="000000"/>
                    </a:solidFill>
                    <a:latin typeface="Arial"/>
                    <a:ea typeface="Comic Sans MS"/>
                    <a:cs typeface="Arial"/>
                  </a:rPr>
                  <a:t>R</a:t>
                </a:r>
                <a:r>
                  <a:rPr lang="en-US" sz="2438" b="1" i="0" u="none" strike="noStrike" baseline="-25000">
                    <a:solidFill>
                      <a:srgbClr val="000000"/>
                    </a:solidFill>
                    <a:latin typeface="Arial"/>
                    <a:ea typeface="Comic Sans MS"/>
                    <a:cs typeface="Arial"/>
                  </a:rPr>
                  <a:t>0</a:t>
                </a:r>
                <a:r>
                  <a:rPr lang="en-US" sz="2438" b="1" i="0" u="none" strike="noStrike" baseline="0">
                    <a:solidFill>
                      <a:srgbClr val="000000"/>
                    </a:solidFill>
                    <a:latin typeface="Arial"/>
                    <a:ea typeface="Comic Sans MS"/>
                    <a:cs typeface="Arial"/>
                  </a:rPr>
                  <a:t> (prior to vaccination)</a:t>
                </a:r>
              </a:p>
            </c:rich>
          </c:tx>
          <c:layout>
            <c:manualLayout>
              <c:xMode val="edge"/>
              <c:yMode val="edge"/>
              <c:x val="0.302752293577982"/>
              <c:y val="0.823308270676692"/>
            </c:manualLayout>
          </c:layout>
          <c:overlay val="0"/>
          <c:spPr>
            <a:noFill/>
            <a:ln w="3539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44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1903896"/>
        <c:crosses val="autoZero"/>
        <c:crossBetween val="midCat"/>
        <c:majorUnit val="5.0"/>
        <c:minorUnit val="1.0"/>
      </c:valAx>
      <c:valAx>
        <c:axId val="2071903896"/>
        <c:scaling>
          <c:orientation val="minMax"/>
          <c:max val="1.0"/>
          <c:min val="0.0"/>
        </c:scaling>
        <c:delete val="0"/>
        <c:axPos val="l"/>
        <c:title>
          <c:tx>
            <c:rich>
              <a:bodyPr/>
              <a:lstStyle/>
              <a:p>
                <a:pPr algn="r">
                  <a:defRPr sz="2195" b="1" i="0" u="none" strike="noStrike" baseline="0">
                    <a:solidFill>
                      <a:srgbClr val="000000"/>
                    </a:solidFill>
                    <a:latin typeface="Arial"/>
                    <a:ea typeface="Comic Sans MS"/>
                    <a:cs typeface="Arial"/>
                  </a:defRPr>
                </a:pPr>
                <a:r>
                  <a:rPr lang="en-US">
                    <a:latin typeface="Arial"/>
                    <a:cs typeface="Arial"/>
                  </a:rPr>
                  <a:t>Proportion vaccinated, p</a:t>
                </a:r>
              </a:p>
            </c:rich>
          </c:tx>
          <c:layout>
            <c:manualLayout>
              <c:xMode val="edge"/>
              <c:yMode val="edge"/>
              <c:x val="0.0252293577981651"/>
              <c:y val="0.0225563909774436"/>
            </c:manualLayout>
          </c:layout>
          <c:overlay val="0"/>
          <c:spPr>
            <a:noFill/>
            <a:ln w="353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4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02102536"/>
        <c:crosses val="autoZero"/>
        <c:crossBetween val="midCat"/>
        <c:majorUnit val="0.1"/>
        <c:minorUnit val="0.1"/>
      </c:valAx>
      <c:spPr>
        <a:noFill/>
        <a:ln w="1769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4424">
      <a:solidFill>
        <a:srgbClr val="000000"/>
      </a:solidFill>
      <a:prstDash val="solid"/>
    </a:ln>
  </c:spPr>
  <c:txPr>
    <a:bodyPr/>
    <a:lstStyle/>
    <a:p>
      <a:pPr>
        <a:defRPr sz="153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venir Book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venir Book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venir Book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127FBAB-89A9-4EF3-8C50-75CACC9E25B7}" type="slidenum">
              <a:rPr lang="en-US">
                <a:latin typeface="Avenir Book"/>
              </a:rPr>
              <a:pPr>
                <a:defRPr/>
              </a:pPr>
              <a:t>‹#›</a:t>
            </a:fld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0340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Avenir Book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venir Book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Avenir Book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venir Book"/>
              </a:defRPr>
            </a:lvl1pPr>
          </a:lstStyle>
          <a:p>
            <a:pPr>
              <a:defRPr/>
            </a:pPr>
            <a:fld id="{30F57A17-2062-42F2-9A2A-A1253E349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Book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7AB1A-DB3D-4488-B210-A9A7989DC58F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the case of measles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UK,the</a:t>
            </a:r>
            <a:r>
              <a:rPr lang="en-US" baseline="0" dirty="0" smtClean="0"/>
              <a:t> birth of new hosts along, leads to persistence, but NOT cycles..   the cycles require a combination of births and seasonality of transmission (driven by kids in school), and spatial </a:t>
            </a:r>
            <a:r>
              <a:rPr lang="en-US" baseline="0" dirty="0" err="1" smtClean="0"/>
              <a:t>heteerogeneity</a:t>
            </a:r>
            <a:r>
              <a:rPr lang="en-US" baseline="0" dirty="0" smtClean="0"/>
              <a:t> (introductions of </a:t>
            </a:r>
            <a:r>
              <a:rPr lang="en-US" baseline="0" dirty="0" err="1" smtClean="0"/>
              <a:t>infecteds</a:t>
            </a:r>
            <a:r>
              <a:rPr lang="en-US" baseline="0" dirty="0" smtClean="0"/>
              <a:t> from elsewhere).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DD21B-3158-44DF-B048-0C9FB7C6EC91}" type="slidenum">
              <a:rPr lang="en-US"/>
              <a:pPr/>
              <a:t>25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CF188-3B79-4E3D-B1D6-53123172C6DE}" type="slidenum">
              <a:rPr lang="en-US"/>
              <a:pPr/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Humans (N may be higher or lower, but beta is certainly higher and gamma is much lower b/c we keep people alive, unless we quanantine them;  opportunity for more virulent diseases.</a:t>
            </a:r>
          </a:p>
          <a:p>
            <a:pPr eaLnBrk="1" hangingPunct="1"/>
            <a:r>
              <a:rPr lang="en-US" smtClean="0"/>
              <a:t>Sex: does doubling in N give rise to a double in number of partners?  STDs persist even at v. low densities.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A0121-1F61-4EDA-BA9A-3030D6C23B0A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Smallpox eradicated; measles: very few cases in US (&lt;100/</a:t>
            </a:r>
            <a:r>
              <a:rPr lang="en-US" dirty="0" err="1" smtClean="0"/>
              <a:t>yr</a:t>
            </a:r>
            <a:r>
              <a:rPr lang="en-US" dirty="0" smtClean="0"/>
              <a:t>); 30 million cases worldwide!  Note high p (.91 vs. .5 for smallpox)</a:t>
            </a:r>
          </a:p>
          <a:p>
            <a:pPr eaLnBrk="1" hangingPunct="1"/>
            <a:r>
              <a:rPr lang="en-US" dirty="0" smtClean="0"/>
              <a:t>Rubella = “</a:t>
            </a:r>
            <a:r>
              <a:rPr lang="en-US" dirty="0" err="1" smtClean="0"/>
              <a:t>german</a:t>
            </a:r>
            <a:r>
              <a:rPr lang="en-US" dirty="0" smtClean="0"/>
              <a:t> measles”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3EF98-D9C2-4983-ABC6-13F08C627D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Bjornstad</a:t>
            </a:r>
            <a:r>
              <a:rPr lang="en-US" baseline="0" dirty="0" smtClean="0"/>
              <a:t> argues that transmission occurs at school; school's are a fixed size, so the size of the city isn't relevant.  It's the school.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57A17-2062-42F2-9A2A-A1253E349D0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12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venir Book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B8B7C-B473-427F-9D6D-D08DB1C3AC04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the CCS is determined by the pathogen remaining endemic.  Births build up fast enough in a big city that the disease persists.  This isn't about CCS and an </a:t>
            </a:r>
            <a:r>
              <a:rPr lang="en-US" dirty="0" err="1" smtClean="0"/>
              <a:t>EPIdemic</a:t>
            </a:r>
            <a:r>
              <a:rPr lang="en-US" dirty="0" smtClean="0"/>
              <a:t> in our simplest SIR mode</a:t>
            </a:r>
            <a:r>
              <a:rPr lang="en-US" baseline="0" dirty="0" smtClean="0"/>
              <a:t>l (</a:t>
            </a:r>
            <a:r>
              <a:rPr lang="en-US" baseline="0" dirty="0" err="1" smtClean="0"/>
              <a:t>whtout</a:t>
            </a:r>
            <a:r>
              <a:rPr lang="en-US" baseline="0" dirty="0" smtClean="0"/>
              <a:t> host demography)</a:t>
            </a:r>
            <a:r>
              <a:rPr lang="en-US" dirty="0" smtClean="0"/>
              <a:t>; it's about endemic persistence.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57A17-2062-42F2-9A2A-A1253E349D0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3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43D2E-A753-4F49-994B-F75259CD3839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Peaks in most years in ~</a:t>
            </a:r>
            <a:r>
              <a:rPr lang="en-US" dirty="0" err="1" smtClean="0"/>
              <a:t>january</a:t>
            </a:r>
            <a:r>
              <a:rPr lang="en-US" dirty="0" smtClean="0"/>
              <a:t>, with every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very large (pre-vaccine).  6-9d from exposure to infective.  6-7 day infections; </a:t>
            </a:r>
            <a:r>
              <a:rPr lang="en-US" dirty="0" err="1" smtClean="0"/>
              <a:t>recov</a:t>
            </a:r>
            <a:r>
              <a:rPr lang="en-US" dirty="0" smtClean="0"/>
              <a:t> is permanent immunity; vaccine introduced in 1960’s; mass </a:t>
            </a:r>
            <a:r>
              <a:rPr lang="en-US" dirty="0" err="1" smtClean="0"/>
              <a:t>vaccinatin</a:t>
            </a:r>
            <a:r>
              <a:rPr lang="en-US" dirty="0" smtClean="0"/>
              <a:t> in 1966.  direct, aerosol </a:t>
            </a:r>
            <a:r>
              <a:rPr lang="en-US" dirty="0" err="1" smtClean="0"/>
              <a:t>xmission</a:t>
            </a:r>
            <a:r>
              <a:rPr lang="en-US" dirty="0" smtClean="0"/>
              <a:t>.  Single stranded RNA virus (little strain variation).</a:t>
            </a:r>
          </a:p>
          <a:p>
            <a:pPr eaLnBrk="1" hangingPunct="1"/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Fig. 1. Time series plots of reported cases corrected for temporal under-reporting for (a) London (3.3 million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inhabitants), (b) Plymouth (210 000 inhabitants), (c)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a typeface="+mn-ea"/>
                <a:cs typeface="+mn-cs"/>
              </a:rPr>
              <a:t>Teignmouth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 (10 000 inhabitants) during the pre-vaccination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from 1944 to 1966. The population sizes stated in brackets are the approximate median yearly sizes for this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a typeface="+mn-ea"/>
                <a:cs typeface="+mn-cs"/>
              </a:rPr>
              <a:t>period.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57A17-2062-42F2-9A2A-A1253E349D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5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49D1E-AA61-4376-A912-E10F5C41CF0A}" type="slidenum">
              <a:rPr lang="en-US"/>
              <a:pPr/>
              <a:t>15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At start, all individuals are </a:t>
            </a:r>
            <a:r>
              <a:rPr lang="en-US" dirty="0" smtClean="0"/>
              <a:t>un</a:t>
            </a:r>
          </a:p>
          <a:p>
            <a:pPr eaLnBrk="1" hangingPunct="1"/>
            <a:r>
              <a:rPr lang="en-US" dirty="0" smtClean="0"/>
              <a:t>infected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expected</a:t>
            </a:r>
            <a:r>
              <a:rPr lang="en-US" baseline="0" dirty="0" smtClean="0"/>
              <a:t> number of new infections that arise from an infected host.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57A17-2062-42F2-9A2A-A1253E349D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00807-2EA2-4EB0-8995-AD52327B4339}" type="slidenum">
              <a:rPr lang="en-US"/>
              <a:pPr/>
              <a:t>17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At start, all individuals are infected.  Three</a:t>
            </a:r>
            <a:r>
              <a:rPr lang="en-US" baseline="0" dirty="0" smtClean="0"/>
              <a:t> terms are important: Beta, N and gamma.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0F399-6BDA-4DA5-BCEF-181260756BB4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At start, all individuals are infected.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57A17-2062-42F2-9A2A-A1253E349D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5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C5032-3096-49A7-B747-15978974C446}" type="slidenum">
              <a:rPr lang="en-US"/>
              <a:pPr/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At start, all individuals are infected.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32E3-1BAC-448E-9B8D-EEBFA703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0C2F-B2C4-4BA8-9539-63DE7B78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690A-67E5-4F98-9622-5A9E05196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0E3F-ED56-4A2B-87BA-9BFA86F60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E0DF-AD50-48FC-B111-AC4C30D1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AA164-A4D7-4024-A98F-C214B5F2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49F23-6427-4DAA-8C5D-3EEE15FD1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81D2-30E3-4799-8F6B-83D5E14BF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0496-DE8A-4071-8C13-8058AC97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AFE6-4D9D-4249-BA17-4860DEA2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A125-B0A7-4F28-AFF6-7CBB57D5E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latin typeface="Avenir Book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Avenir Book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venir Book"/>
              </a:defRPr>
            </a:lvl1pPr>
          </a:lstStyle>
          <a:p>
            <a:pPr>
              <a:defRPr/>
            </a:pPr>
            <a:fld id="{87505603-4279-41A8-A26E-899DB4A157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venir Book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venir Book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venir Book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venir Book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venir Book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venir Book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29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chart" Target="../charts/chart1.xml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6" y="76200"/>
            <a:ext cx="9067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Ecology 8310</a:t>
            </a:r>
            <a:b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</a:br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Population (and Community) Ecology</a:t>
            </a:r>
            <a:endParaRPr lang="en-US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997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76400" y="3200400"/>
            <a:ext cx="6981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smtClean="0">
                <a:latin typeface="Avenir Book"/>
              </a:rPr>
              <a:t>Disease ecology</a:t>
            </a:r>
          </a:p>
          <a:p>
            <a:pPr algn="l">
              <a:spcBef>
                <a:spcPct val="0"/>
              </a:spcBef>
            </a:pPr>
            <a:endParaRPr lang="en-US" dirty="0">
              <a:latin typeface="Avenir Book"/>
            </a:endParaRPr>
          </a:p>
          <a:p>
            <a:pPr marL="457200" indent="-457200" algn="l">
              <a:spcBef>
                <a:spcPct val="0"/>
              </a:spcBef>
              <a:buFont typeface="Arial"/>
              <a:buChar char="•"/>
            </a:pPr>
            <a:r>
              <a:rPr lang="en-US" dirty="0" smtClean="0">
                <a:latin typeface="Avenir Book"/>
              </a:rPr>
              <a:t>Examples (e.g., measles)</a:t>
            </a:r>
            <a:endParaRPr lang="en-US" dirty="0">
              <a:latin typeface="Avenir Book"/>
            </a:endParaRPr>
          </a:p>
          <a:p>
            <a:pPr marL="457200" indent="-457200" algn="l"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Avenir Book"/>
              </a:rPr>
              <a:t>SIR </a:t>
            </a:r>
            <a:r>
              <a:rPr lang="en-US" dirty="0" smtClean="0">
                <a:latin typeface="Avenir Book"/>
              </a:rPr>
              <a:t>models</a:t>
            </a:r>
            <a:endParaRPr lang="en-US" dirty="0">
              <a:latin typeface="Avenir Book"/>
            </a:endParaRPr>
          </a:p>
          <a:p>
            <a:pPr marL="457200" indent="-457200" algn="l">
              <a:spcBef>
                <a:spcPct val="0"/>
              </a:spcBef>
              <a:buFont typeface="Arial"/>
              <a:buChar char="•"/>
            </a:pPr>
            <a:r>
              <a:rPr lang="en-US" dirty="0" smtClean="0">
                <a:latin typeface="Avenir Book"/>
              </a:rPr>
              <a:t>Epidemics</a:t>
            </a:r>
            <a:endParaRPr lang="en-US" dirty="0">
              <a:latin typeface="Avenir Book"/>
            </a:endParaRPr>
          </a:p>
          <a:p>
            <a:pPr marL="457200" indent="-457200" algn="l">
              <a:spcBef>
                <a:spcPct val="0"/>
              </a:spcBef>
              <a:buFont typeface="Arial"/>
              <a:buChar char="•"/>
            </a:pPr>
            <a:r>
              <a:rPr lang="en-US" dirty="0" smtClean="0">
                <a:latin typeface="Avenir Book"/>
              </a:rPr>
              <a:t>Vaccinations</a:t>
            </a:r>
            <a:endParaRPr lang="en-US" dirty="0">
              <a:latin typeface="Avenir Book"/>
            </a:endParaRPr>
          </a:p>
          <a:p>
            <a:pPr marL="457200" indent="-457200" algn="l">
              <a:spcBef>
                <a:spcPct val="0"/>
              </a:spcBef>
              <a:buFont typeface="Arial"/>
              <a:buChar char="•"/>
            </a:pPr>
            <a:r>
              <a:rPr lang="en-US" dirty="0">
                <a:latin typeface="Avenir Book"/>
              </a:rPr>
              <a:t>Persistence (endemics)</a:t>
            </a:r>
            <a:endParaRPr lang="en-US" b="1" dirty="0">
              <a:latin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649393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Avenir Book"/>
                <a:cs typeface="Avenir Book"/>
              </a:rPr>
              <a:t>Thanks to Drew Kramer</a:t>
            </a:r>
            <a:endParaRPr lang="en-US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977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990600" y="1820882"/>
            <a:ext cx="7162800" cy="39703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>
              <a:latin typeface="Avenir Book"/>
            </a:endParaRPr>
          </a:p>
          <a:p>
            <a:r>
              <a:rPr lang="en-US" dirty="0">
                <a:latin typeface="Avenir Book"/>
              </a:rPr>
              <a:t>What determines if there will be an epidemic?</a:t>
            </a:r>
          </a:p>
          <a:p>
            <a:r>
              <a:rPr lang="en-US" dirty="0">
                <a:latin typeface="Avenir Book"/>
              </a:rPr>
              <a:t>Why does it die out?</a:t>
            </a:r>
          </a:p>
          <a:p>
            <a:r>
              <a:rPr lang="en-US" dirty="0">
                <a:latin typeface="Avenir Book"/>
              </a:rPr>
              <a:t>Why does it recur?</a:t>
            </a:r>
          </a:p>
          <a:p>
            <a:r>
              <a:rPr lang="en-US" dirty="0">
                <a:latin typeface="Avenir Book"/>
              </a:rPr>
              <a:t/>
            </a:r>
            <a:br>
              <a:rPr lang="en-US" dirty="0">
                <a:latin typeface="Avenir Book"/>
              </a:rPr>
            </a:br>
            <a:r>
              <a:rPr lang="en-US" dirty="0">
                <a:latin typeface="Avenir Book"/>
              </a:rPr>
              <a:t>Let’s start by building a model…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304800"/>
            <a:ext cx="22098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3F639D"/>
                </a:solidFill>
                <a:latin typeface="Avenir Book"/>
              </a:rPr>
              <a:t>Issues: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0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0243" name="Text Box 21"/>
          <p:cNvSpPr txBox="1">
            <a:spLocks noChangeArrowheads="1"/>
          </p:cNvSpPr>
          <p:nvPr/>
        </p:nvSpPr>
        <p:spPr bwMode="auto">
          <a:xfrm>
            <a:off x="0" y="3048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600200" y="4052888"/>
            <a:ext cx="6019800" cy="1052512"/>
            <a:chOff x="1008" y="2553"/>
            <a:chExt cx="3792" cy="663"/>
          </a:xfrm>
        </p:grpSpPr>
        <p:grpSp>
          <p:nvGrpSpPr>
            <p:cNvPr id="10247" name="Group 24"/>
            <p:cNvGrpSpPr>
              <a:grpSpLocks noChangeAspect="1"/>
            </p:cNvGrpSpPr>
            <p:nvPr/>
          </p:nvGrpSpPr>
          <p:grpSpPr bwMode="auto">
            <a:xfrm>
              <a:off x="1008" y="2561"/>
              <a:ext cx="672" cy="655"/>
              <a:chOff x="1758" y="2400"/>
              <a:chExt cx="838" cy="816"/>
            </a:xfrm>
          </p:grpSpPr>
          <p:sp>
            <p:nvSpPr>
              <p:cNvPr id="10256" name="Oval 25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0257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S</a:t>
                </a:r>
              </a:p>
            </p:txBody>
          </p:sp>
        </p:grpSp>
        <p:sp>
          <p:nvSpPr>
            <p:cNvPr id="10248" name="Line 29"/>
            <p:cNvSpPr>
              <a:spLocks noChangeShapeType="1"/>
            </p:cNvSpPr>
            <p:nvPr/>
          </p:nvSpPr>
          <p:spPr bwMode="auto">
            <a:xfrm rot="1041702" flipV="1">
              <a:off x="3280" y="2752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10249" name="Group 30"/>
            <p:cNvGrpSpPr>
              <a:grpSpLocks noChangeAspect="1"/>
            </p:cNvGrpSpPr>
            <p:nvPr/>
          </p:nvGrpSpPr>
          <p:grpSpPr bwMode="auto">
            <a:xfrm>
              <a:off x="2592" y="2561"/>
              <a:ext cx="672" cy="655"/>
              <a:chOff x="1758" y="2400"/>
              <a:chExt cx="838" cy="816"/>
            </a:xfrm>
          </p:grpSpPr>
          <p:sp>
            <p:nvSpPr>
              <p:cNvPr id="10254" name="Oval 31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0255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I</a:t>
                </a:r>
              </a:p>
            </p:txBody>
          </p:sp>
        </p:grpSp>
        <p:sp>
          <p:nvSpPr>
            <p:cNvPr id="10250" name="Line 33"/>
            <p:cNvSpPr>
              <a:spLocks noChangeShapeType="1"/>
            </p:cNvSpPr>
            <p:nvPr/>
          </p:nvSpPr>
          <p:spPr bwMode="auto">
            <a:xfrm rot="-1041702">
              <a:off x="1710" y="2745"/>
              <a:ext cx="86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10251" name="Group 38"/>
            <p:cNvGrpSpPr>
              <a:grpSpLocks noChangeAspect="1"/>
            </p:cNvGrpSpPr>
            <p:nvPr/>
          </p:nvGrpSpPr>
          <p:grpSpPr bwMode="auto">
            <a:xfrm>
              <a:off x="4128" y="2553"/>
              <a:ext cx="672" cy="655"/>
              <a:chOff x="1758" y="2400"/>
              <a:chExt cx="838" cy="816"/>
            </a:xfrm>
          </p:grpSpPr>
          <p:sp>
            <p:nvSpPr>
              <p:cNvPr id="10252" name="Oval 3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0253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R</a:t>
                </a:r>
              </a:p>
            </p:txBody>
          </p:sp>
        </p:grpSp>
      </p:grpSp>
      <p:sp>
        <p:nvSpPr>
          <p:cNvPr id="234537" name="Text Box 41"/>
          <p:cNvSpPr txBox="1">
            <a:spLocks noChangeArrowheads="1"/>
          </p:cNvSpPr>
          <p:nvPr/>
        </p:nvSpPr>
        <p:spPr bwMode="auto">
          <a:xfrm>
            <a:off x="3352800" y="452438"/>
            <a:ext cx="6019800" cy="30845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latin typeface="Avenir Book"/>
              </a:rPr>
              <a:t>Three states of host:</a:t>
            </a:r>
          </a:p>
          <a:p>
            <a:pPr marL="457200" indent="-457200" algn="l">
              <a:buFontTx/>
              <a:buAutoNum type="arabicParenR"/>
            </a:pPr>
            <a:r>
              <a:rPr lang="en-US" dirty="0">
                <a:latin typeface="Avenir Book"/>
              </a:rPr>
              <a:t>Susceptible (S)</a:t>
            </a:r>
          </a:p>
          <a:p>
            <a:pPr marL="457200" indent="-457200" algn="l">
              <a:buFontTx/>
              <a:buAutoNum type="arabicParenR"/>
            </a:pPr>
            <a:r>
              <a:rPr lang="en-US" dirty="0">
                <a:latin typeface="Avenir Book"/>
              </a:rPr>
              <a:t>Infected (I)</a:t>
            </a:r>
          </a:p>
          <a:p>
            <a:pPr marL="457200" indent="-457200" algn="l">
              <a:buFontTx/>
              <a:buAutoNum type="arabicParenR"/>
            </a:pPr>
            <a:r>
              <a:rPr lang="en-US" dirty="0">
                <a:latin typeface="Avenir Book"/>
              </a:rPr>
              <a:t>Removed (R): dead or immune</a:t>
            </a:r>
          </a:p>
          <a:p>
            <a:pPr marL="457200" indent="-457200" algn="l"/>
            <a:r>
              <a:rPr lang="en-US" dirty="0">
                <a:latin typeface="Avenir Book"/>
              </a:rPr>
              <a:t>             [N = S+I+R]</a:t>
            </a:r>
          </a:p>
        </p:txBody>
      </p:sp>
      <p:sp>
        <p:nvSpPr>
          <p:cNvPr id="234538" name="Text Box 42"/>
          <p:cNvSpPr txBox="1">
            <a:spLocks noChangeArrowheads="1"/>
          </p:cNvSpPr>
          <p:nvPr/>
        </p:nvSpPr>
        <p:spPr bwMode="auto">
          <a:xfrm>
            <a:off x="457200" y="5576888"/>
            <a:ext cx="8077200" cy="11604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venir Book"/>
              </a:rPr>
              <a:t>No host demography (no births or deaths)</a:t>
            </a:r>
          </a:p>
          <a:p>
            <a:r>
              <a:rPr lang="en-US" dirty="0">
                <a:latin typeface="Avenir Book"/>
              </a:rPr>
              <a:t>All hosts start as “S”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37" grpId="0"/>
      <p:bldP spid="234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886200" y="452438"/>
            <a:ext cx="4343400" cy="18018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latin typeface="Avenir Book"/>
              </a:rPr>
              <a:t>Need to specify:</a:t>
            </a:r>
          </a:p>
          <a:p>
            <a:pPr marL="457200" indent="-457200" algn="l">
              <a:buFontTx/>
              <a:buAutoNum type="arabicParenR"/>
            </a:pPr>
            <a:r>
              <a:rPr lang="en-US" dirty="0">
                <a:latin typeface="Avenir Book"/>
              </a:rPr>
              <a:t>Conversion of S to I</a:t>
            </a:r>
          </a:p>
          <a:p>
            <a:pPr marL="457200" indent="-457200" algn="l">
              <a:buFontTx/>
              <a:buAutoNum type="arabicParenR"/>
            </a:pPr>
            <a:r>
              <a:rPr lang="en-US" dirty="0">
                <a:latin typeface="Avenir Book"/>
              </a:rPr>
              <a:t>Removal (I to R):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2743200"/>
            <a:ext cx="6019800" cy="1128713"/>
            <a:chOff x="1600200" y="2743200"/>
            <a:chExt cx="6019800" cy="1128713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1600200" y="2832100"/>
              <a:ext cx="1066800" cy="1039813"/>
              <a:chOff x="1758" y="2400"/>
              <a:chExt cx="838" cy="816"/>
            </a:xfrm>
          </p:grpSpPr>
          <p:sp>
            <p:nvSpPr>
              <p:cNvPr id="11281" name="Oval 5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1282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S</a:t>
                </a:r>
              </a:p>
            </p:txBody>
          </p:sp>
        </p:grpSp>
        <p:sp>
          <p:nvSpPr>
            <p:cNvPr id="252936" name="Line 8"/>
            <p:cNvSpPr>
              <a:spLocks noChangeShapeType="1"/>
            </p:cNvSpPr>
            <p:nvPr/>
          </p:nvSpPr>
          <p:spPr bwMode="auto">
            <a:xfrm rot="1041702" flipV="1">
              <a:off x="5207000" y="3135313"/>
              <a:ext cx="1346200" cy="431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3" name="Group 9"/>
            <p:cNvGrpSpPr>
              <a:grpSpLocks noChangeAspect="1"/>
            </p:cNvGrpSpPr>
            <p:nvPr/>
          </p:nvGrpSpPr>
          <p:grpSpPr bwMode="auto">
            <a:xfrm>
              <a:off x="4114800" y="2832100"/>
              <a:ext cx="1066800" cy="1039813"/>
              <a:chOff x="1758" y="2400"/>
              <a:chExt cx="838" cy="816"/>
            </a:xfrm>
          </p:grpSpPr>
          <p:sp>
            <p:nvSpPr>
              <p:cNvPr id="11279" name="Oval 10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1280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I</a:t>
                </a:r>
              </a:p>
            </p:txBody>
          </p:sp>
        </p:grpSp>
        <p:sp>
          <p:nvSpPr>
            <p:cNvPr id="252940" name="Line 12"/>
            <p:cNvSpPr>
              <a:spLocks noChangeShapeType="1"/>
            </p:cNvSpPr>
            <p:nvPr/>
          </p:nvSpPr>
          <p:spPr bwMode="auto">
            <a:xfrm rot="20558298">
              <a:off x="2714625" y="3124200"/>
              <a:ext cx="13716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  <p:grpSp>
          <p:nvGrpSpPr>
            <p:cNvPr id="4" name="Group 14"/>
            <p:cNvGrpSpPr>
              <a:grpSpLocks noChangeAspect="1"/>
            </p:cNvGrpSpPr>
            <p:nvPr/>
          </p:nvGrpSpPr>
          <p:grpSpPr bwMode="auto">
            <a:xfrm>
              <a:off x="6553200" y="2819400"/>
              <a:ext cx="1066800" cy="1039813"/>
              <a:chOff x="1758" y="2400"/>
              <a:chExt cx="838" cy="816"/>
            </a:xfrm>
          </p:grpSpPr>
          <p:sp>
            <p:nvSpPr>
              <p:cNvPr id="11277" name="Oval 15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11278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Avenir Book"/>
                  </a:rPr>
                  <a:t>R</a:t>
                </a: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4406830"/>
                </p:ext>
              </p:extLst>
            </p:nvPr>
          </p:nvGraphicFramePr>
          <p:xfrm>
            <a:off x="5605463" y="2760663"/>
            <a:ext cx="5143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9" name="Equation" r:id="rId3" imgW="190500" imgH="190500" progId="Equation.DSMT4">
                    <p:embed/>
                  </p:oleObj>
                </mc:Choice>
                <mc:Fallback>
                  <p:oleObj name="Equation" r:id="rId3" imgW="1905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05463" y="2760663"/>
                          <a:ext cx="514350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8286752"/>
                </p:ext>
              </p:extLst>
            </p:nvPr>
          </p:nvGraphicFramePr>
          <p:xfrm>
            <a:off x="3067050" y="2743200"/>
            <a:ext cx="754380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0" name="Equation" r:id="rId5" imgW="279400" imgH="203200" progId="Equation.DSMT4">
                    <p:embed/>
                  </p:oleObj>
                </mc:Choice>
                <mc:Fallback>
                  <p:oleObj name="Equation" r:id="rId5" imgW="2794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67050" y="2743200"/>
                          <a:ext cx="754380" cy="548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228600" y="4368800"/>
            <a:ext cx="8686800" cy="2246769"/>
            <a:chOff x="228600" y="4368800"/>
            <a:chExt cx="8686800" cy="2246769"/>
          </a:xfrm>
        </p:grpSpPr>
        <p:sp>
          <p:nvSpPr>
            <p:cNvPr id="252946" name="Text Box 18"/>
            <p:cNvSpPr txBox="1">
              <a:spLocks noChangeArrowheads="1"/>
            </p:cNvSpPr>
            <p:nvPr/>
          </p:nvSpPr>
          <p:spPr bwMode="auto">
            <a:xfrm>
              <a:off x="228600" y="4368800"/>
              <a:ext cx="8686800" cy="224676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Avenir Book"/>
                </a:rPr>
                <a:t> is “transmission rate”: set by contact rate and infection probability (“random encounter”)</a:t>
              </a:r>
            </a:p>
            <a:p>
              <a:r>
                <a:rPr lang="en-US" dirty="0">
                  <a:latin typeface="Avenir Book"/>
                </a:rPr>
                <a:t> is removal </a:t>
              </a:r>
              <a:r>
                <a:rPr lang="en-US" dirty="0" smtClean="0">
                  <a:latin typeface="Avenir Book"/>
                </a:rPr>
                <a:t>rate</a:t>
              </a:r>
            </a:p>
            <a:p>
              <a:r>
                <a:rPr lang="en-US" dirty="0">
                  <a:latin typeface="Avenir Book"/>
                </a:rPr>
                <a:t> </a:t>
              </a:r>
              <a:r>
                <a:rPr lang="en-US" dirty="0" smtClean="0">
                  <a:latin typeface="Avenir Book"/>
                </a:rPr>
                <a:t>  is </a:t>
              </a:r>
              <a:r>
                <a:rPr lang="en-US" dirty="0">
                  <a:latin typeface="Avenir Book"/>
                </a:rPr>
                <a:t>mean time an individual remains infective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8221941"/>
                </p:ext>
              </p:extLst>
            </p:nvPr>
          </p:nvGraphicFramePr>
          <p:xfrm>
            <a:off x="460375" y="4403725"/>
            <a:ext cx="377825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1" name="Equation" r:id="rId7" imgW="139700" imgH="203200" progId="Equation.DSMT4">
                    <p:embed/>
                  </p:oleObj>
                </mc:Choice>
                <mc:Fallback>
                  <p:oleObj name="Equation" r:id="rId7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0375" y="4403725"/>
                          <a:ext cx="377825" cy="549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081973"/>
                </p:ext>
              </p:extLst>
            </p:nvPr>
          </p:nvGraphicFramePr>
          <p:xfrm>
            <a:off x="3048000" y="5497513"/>
            <a:ext cx="377825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2" name="Equation" r:id="rId9" imgW="139700" imgH="165100" progId="Equation.DSMT4">
                    <p:embed/>
                  </p:oleObj>
                </mc:Choice>
                <mc:Fallback>
                  <p:oleObj name="Equation" r:id="rId9" imgW="1397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48000" y="5497513"/>
                          <a:ext cx="377825" cy="446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31612"/>
                </p:ext>
              </p:extLst>
            </p:nvPr>
          </p:nvGraphicFramePr>
          <p:xfrm>
            <a:off x="364067" y="6062134"/>
            <a:ext cx="858837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3" name="Equation" r:id="rId11" imgW="317500" imgH="203200" progId="Equation.DSMT4">
                    <p:embed/>
                  </p:oleObj>
                </mc:Choice>
                <mc:Fallback>
                  <p:oleObj name="Equation" r:id="rId11" imgW="317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64067" y="6062134"/>
                          <a:ext cx="858837" cy="549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grpSp>
        <p:nvGrpSpPr>
          <p:cNvPr id="1029" name="Group 4"/>
          <p:cNvGrpSpPr>
            <a:grpSpLocks noChangeAspect="1"/>
          </p:cNvGrpSpPr>
          <p:nvPr/>
        </p:nvGrpSpPr>
        <p:grpSpPr bwMode="auto">
          <a:xfrm>
            <a:off x="1600200" y="5132388"/>
            <a:ext cx="1066800" cy="1039812"/>
            <a:chOff x="1758" y="2400"/>
            <a:chExt cx="838" cy="816"/>
          </a:xfrm>
        </p:grpSpPr>
        <p:sp>
          <p:nvSpPr>
            <p:cNvPr id="1040" name="Oval 5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041" name="Text Box 6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S</a:t>
              </a:r>
            </a:p>
          </p:txBody>
        </p:sp>
      </p:grpSp>
      <p:sp>
        <p:nvSpPr>
          <p:cNvPr id="1030" name="Line 7"/>
          <p:cNvSpPr>
            <a:spLocks noChangeShapeType="1"/>
          </p:cNvSpPr>
          <p:nvPr/>
        </p:nvSpPr>
        <p:spPr bwMode="auto">
          <a:xfrm rot="1041702" flipV="1">
            <a:off x="5207000" y="5435600"/>
            <a:ext cx="13462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031" name="Group 8"/>
          <p:cNvGrpSpPr>
            <a:grpSpLocks noChangeAspect="1"/>
          </p:cNvGrpSpPr>
          <p:nvPr/>
        </p:nvGrpSpPr>
        <p:grpSpPr bwMode="auto">
          <a:xfrm>
            <a:off x="4114800" y="5132388"/>
            <a:ext cx="1066800" cy="1039812"/>
            <a:chOff x="1758" y="2400"/>
            <a:chExt cx="838" cy="816"/>
          </a:xfrm>
        </p:grpSpPr>
        <p:sp>
          <p:nvSpPr>
            <p:cNvPr id="1038" name="Oval 9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039" name="Text Box 10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I</a:t>
              </a:r>
            </a:p>
          </p:txBody>
        </p:sp>
      </p:grpSp>
      <p:sp>
        <p:nvSpPr>
          <p:cNvPr id="1032" name="Line 11"/>
          <p:cNvSpPr>
            <a:spLocks noChangeShapeType="1"/>
          </p:cNvSpPr>
          <p:nvPr/>
        </p:nvSpPr>
        <p:spPr bwMode="auto">
          <a:xfrm rot="-1041702">
            <a:off x="2714625" y="5424488"/>
            <a:ext cx="1371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033" name="Group 12"/>
          <p:cNvGrpSpPr>
            <a:grpSpLocks noChangeAspect="1"/>
          </p:cNvGrpSpPr>
          <p:nvPr/>
        </p:nvGrpSpPr>
        <p:grpSpPr bwMode="auto">
          <a:xfrm>
            <a:off x="6553200" y="5119688"/>
            <a:ext cx="1066800" cy="1039812"/>
            <a:chOff x="1758" y="2400"/>
            <a:chExt cx="838" cy="816"/>
          </a:xfrm>
        </p:grpSpPr>
        <p:sp>
          <p:nvSpPr>
            <p:cNvPr id="1036" name="Oval 13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037" name="Text Box 14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R</a:t>
              </a:r>
            </a:p>
          </p:txBody>
        </p:sp>
      </p:grpSp>
      <p:graphicFrame>
        <p:nvGraphicFramePr>
          <p:cNvPr id="102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731127"/>
              </p:ext>
            </p:extLst>
          </p:nvPr>
        </p:nvGraphicFramePr>
        <p:xfrm>
          <a:off x="3124200" y="1371600"/>
          <a:ext cx="498633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1079500" imgH="660400" progId="Equation.DSMT4">
                  <p:embed/>
                </p:oleObj>
              </mc:Choice>
              <mc:Fallback>
                <p:oleObj name="Equation" r:id="rId3" imgW="1079500" imgH="660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71600"/>
                        <a:ext cx="4986338" cy="305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13121"/>
              </p:ext>
            </p:extLst>
          </p:nvPr>
        </p:nvGraphicFramePr>
        <p:xfrm>
          <a:off x="5605463" y="5031423"/>
          <a:ext cx="514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5" imgW="190500" imgH="190500" progId="Equation.DSMT4">
                  <p:embed/>
                </p:oleObj>
              </mc:Choice>
              <mc:Fallback>
                <p:oleObj name="Equation" r:id="rId5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5463" y="5031423"/>
                        <a:ext cx="5143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09176"/>
              </p:ext>
            </p:extLst>
          </p:nvPr>
        </p:nvGraphicFramePr>
        <p:xfrm>
          <a:off x="3067050" y="5013960"/>
          <a:ext cx="7543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7" imgW="279400" imgH="203200" progId="Equation.DSMT4">
                  <p:embed/>
                </p:oleObj>
              </mc:Choice>
              <mc:Fallback>
                <p:oleObj name="Equation" r:id="rId7" imgW="279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7050" y="5013960"/>
                        <a:ext cx="75438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5" name="Text Box 15"/>
          <p:cNvSpPr txBox="1">
            <a:spLocks noChangeArrowheads="1"/>
          </p:cNvSpPr>
          <p:nvPr/>
        </p:nvSpPr>
        <p:spPr bwMode="auto">
          <a:xfrm>
            <a:off x="762000" y="1676400"/>
            <a:ext cx="7391400" cy="240065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rgbClr val="3F639D"/>
                </a:solidFill>
                <a:latin typeface="Avenir Book"/>
              </a:rPr>
              <a:t>Is there an epidemic</a:t>
            </a:r>
            <a:r>
              <a:rPr lang="en-US" sz="3200" dirty="0" smtClean="0">
                <a:solidFill>
                  <a:srgbClr val="3F639D"/>
                </a:solidFill>
                <a:latin typeface="Avenir Book"/>
              </a:rPr>
              <a:t>?</a:t>
            </a:r>
          </a:p>
          <a:p>
            <a:pPr marL="457200" indent="-457200" algn="l"/>
            <a:endParaRPr lang="en-US" sz="3200" dirty="0">
              <a:solidFill>
                <a:srgbClr val="3F639D"/>
              </a:solidFill>
              <a:latin typeface="Avenir Book"/>
            </a:endParaRPr>
          </a:p>
          <a:p>
            <a:r>
              <a:rPr lang="en-US" dirty="0" smtClean="0">
                <a:latin typeface="Avenir Book"/>
              </a:rPr>
              <a:t>does </a:t>
            </a:r>
            <a:r>
              <a:rPr lang="en-US" dirty="0">
                <a:latin typeface="Avenir Book"/>
              </a:rPr>
              <a:t>an Infected infect a Susceptible before s/he Recovers (or dies</a:t>
            </a:r>
            <a:r>
              <a:rPr lang="en-US" dirty="0" smtClean="0">
                <a:latin typeface="Avenir Book"/>
              </a:rPr>
              <a:t>)</a:t>
            </a:r>
            <a:r>
              <a:rPr lang="en-US" dirty="0">
                <a:latin typeface="Avenir Book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1676400" y="5589588"/>
            <a:ext cx="1066800" cy="1039812"/>
            <a:chOff x="1758" y="2400"/>
            <a:chExt cx="838" cy="816"/>
          </a:xfrm>
        </p:grpSpPr>
        <p:sp>
          <p:nvSpPr>
            <p:cNvPr id="13328" name="Oval 5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3329" name="Text Box 6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S</a:t>
              </a:r>
            </a:p>
          </p:txBody>
        </p:sp>
      </p:grpSp>
      <p:sp>
        <p:nvSpPr>
          <p:cNvPr id="13317" name="Line 7"/>
          <p:cNvSpPr>
            <a:spLocks noChangeShapeType="1"/>
          </p:cNvSpPr>
          <p:nvPr/>
        </p:nvSpPr>
        <p:spPr bwMode="auto">
          <a:xfrm rot="1041702" flipV="1">
            <a:off x="5283200" y="5892800"/>
            <a:ext cx="13462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3318" name="Group 8"/>
          <p:cNvGrpSpPr>
            <a:grpSpLocks noChangeAspect="1"/>
          </p:cNvGrpSpPr>
          <p:nvPr/>
        </p:nvGrpSpPr>
        <p:grpSpPr bwMode="auto">
          <a:xfrm>
            <a:off x="4191000" y="5589588"/>
            <a:ext cx="1066800" cy="1039812"/>
            <a:chOff x="1758" y="2400"/>
            <a:chExt cx="838" cy="816"/>
          </a:xfrm>
        </p:grpSpPr>
        <p:sp>
          <p:nvSpPr>
            <p:cNvPr id="13326" name="Oval 9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3327" name="Text Box 10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I</a:t>
              </a:r>
            </a:p>
          </p:txBody>
        </p:sp>
      </p:grpSp>
      <p:sp>
        <p:nvSpPr>
          <p:cNvPr id="13319" name="Line 11"/>
          <p:cNvSpPr>
            <a:spLocks noChangeShapeType="1"/>
          </p:cNvSpPr>
          <p:nvPr/>
        </p:nvSpPr>
        <p:spPr bwMode="auto">
          <a:xfrm rot="-1041702">
            <a:off x="2790825" y="5881688"/>
            <a:ext cx="1371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3320" name="Group 12"/>
          <p:cNvGrpSpPr>
            <a:grpSpLocks noChangeAspect="1"/>
          </p:cNvGrpSpPr>
          <p:nvPr/>
        </p:nvGrpSpPr>
        <p:grpSpPr bwMode="auto">
          <a:xfrm>
            <a:off x="6629400" y="5576888"/>
            <a:ext cx="1066800" cy="1039812"/>
            <a:chOff x="1758" y="2400"/>
            <a:chExt cx="838" cy="816"/>
          </a:xfrm>
        </p:grpSpPr>
        <p:sp>
          <p:nvSpPr>
            <p:cNvPr id="13324" name="Oval 13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3325" name="Text Box 14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R</a:t>
              </a:r>
            </a:p>
          </p:txBody>
        </p:sp>
      </p:grpSp>
      <p:sp>
        <p:nvSpPr>
          <p:cNvPr id="257039" name="Text Box 15"/>
          <p:cNvSpPr txBox="1">
            <a:spLocks noChangeArrowheads="1"/>
          </p:cNvSpPr>
          <p:nvPr/>
        </p:nvSpPr>
        <p:spPr bwMode="auto">
          <a:xfrm>
            <a:off x="2743200" y="547688"/>
            <a:ext cx="6400800" cy="452431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Avenir Book"/>
              </a:rPr>
              <a:t>An epidemic requires:</a:t>
            </a:r>
            <a:endParaRPr lang="en-US" sz="3200" dirty="0">
              <a:latin typeface="Avenir Book"/>
            </a:endParaRPr>
          </a:p>
          <a:p>
            <a:pPr algn="l"/>
            <a:r>
              <a:rPr lang="en-US" sz="3200" b="1" dirty="0" smtClean="0">
                <a:latin typeface="Avenir Book"/>
              </a:rPr>
              <a:t>	</a:t>
            </a:r>
            <a:r>
              <a:rPr lang="en-US" sz="3200" b="1" dirty="0" err="1" smtClean="0">
                <a:latin typeface="Avenir Book"/>
              </a:rPr>
              <a:t>dI</a:t>
            </a:r>
            <a:r>
              <a:rPr lang="en-US" sz="3200" b="1" dirty="0">
                <a:latin typeface="Avenir Book"/>
              </a:rPr>
              <a:t>/</a:t>
            </a:r>
            <a:r>
              <a:rPr lang="en-US" sz="3200" b="1" dirty="0" err="1">
                <a:latin typeface="Avenir Book"/>
              </a:rPr>
              <a:t>dt</a:t>
            </a:r>
            <a:r>
              <a:rPr lang="en-US" sz="3200" b="1" dirty="0">
                <a:latin typeface="Avenir Book"/>
              </a:rPr>
              <a:t> &gt; 0 </a:t>
            </a:r>
          </a:p>
          <a:p>
            <a:pPr lvl="2" algn="l"/>
            <a:r>
              <a:rPr lang="en-US" sz="3200" dirty="0" smtClean="0">
                <a:latin typeface="Avenir Book"/>
              </a:rPr>
              <a:t>i.e.,</a:t>
            </a:r>
          </a:p>
          <a:p>
            <a:pPr lvl="2" algn="l"/>
            <a:r>
              <a:rPr lang="en-US" sz="3200" dirty="0" smtClean="0">
                <a:latin typeface="Avenir Book"/>
              </a:rPr>
              <a:t>i.e., </a:t>
            </a:r>
            <a:endParaRPr lang="en-US" sz="3200" dirty="0">
              <a:latin typeface="Avenir Book"/>
            </a:endParaRPr>
          </a:p>
          <a:p>
            <a:pPr algn="l"/>
            <a:r>
              <a:rPr lang="en-US" sz="3200" dirty="0" smtClean="0">
                <a:latin typeface="Avenir Book"/>
              </a:rPr>
              <a:t>recall         is </a:t>
            </a:r>
            <a:r>
              <a:rPr lang="en-US" sz="3200" dirty="0">
                <a:latin typeface="Avenir Book"/>
              </a:rPr>
              <a:t>duration of infection so </a:t>
            </a:r>
            <a:r>
              <a:rPr lang="en-US" sz="3200" dirty="0" smtClean="0">
                <a:latin typeface="Avenir Book"/>
              </a:rPr>
              <a:t>          is </a:t>
            </a:r>
            <a:r>
              <a:rPr lang="en-US" sz="3200" dirty="0">
                <a:latin typeface="Avenir Book"/>
              </a:rPr>
              <a:t>the number of new infections per </a:t>
            </a:r>
            <a:r>
              <a:rPr lang="en-US" sz="3200" dirty="0" smtClean="0">
                <a:latin typeface="Avenir Book"/>
              </a:rPr>
              <a:t>infection</a:t>
            </a:r>
            <a:endParaRPr lang="en-US" sz="3200" baseline="-25000" dirty="0">
              <a:latin typeface="Avenir Book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728264"/>
              </p:ext>
            </p:extLst>
          </p:nvPr>
        </p:nvGraphicFramePr>
        <p:xfrm>
          <a:off x="5605463" y="5488623"/>
          <a:ext cx="514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4" imgW="190500" imgH="190500" progId="Equation.DSMT4">
                  <p:embed/>
                </p:oleObj>
              </mc:Choice>
              <mc:Fallback>
                <p:oleObj name="Equation" r:id="rId4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5463" y="5488623"/>
                        <a:ext cx="5143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14036"/>
              </p:ext>
            </p:extLst>
          </p:nvPr>
        </p:nvGraphicFramePr>
        <p:xfrm>
          <a:off x="3067050" y="5471160"/>
          <a:ext cx="7543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6" imgW="279400" imgH="203200" progId="Equation.DSMT4">
                  <p:embed/>
                </p:oleObj>
              </mc:Choice>
              <mc:Fallback>
                <p:oleObj name="Equation" r:id="rId6" imgW="279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7050" y="5471160"/>
                        <a:ext cx="75438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0999"/>
              </p:ext>
            </p:extLst>
          </p:nvPr>
        </p:nvGraphicFramePr>
        <p:xfrm>
          <a:off x="4724400" y="1981200"/>
          <a:ext cx="1552575" cy="70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8" imgW="444500" imgH="203200" progId="Equation.DSMT4">
                  <p:embed/>
                </p:oleObj>
              </mc:Choice>
              <mc:Fallback>
                <p:oleObj name="Equation" r:id="rId8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4400" y="1981200"/>
                        <a:ext cx="1552575" cy="70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33285"/>
              </p:ext>
            </p:extLst>
          </p:nvPr>
        </p:nvGraphicFramePr>
        <p:xfrm>
          <a:off x="4640263" y="2667000"/>
          <a:ext cx="22177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10" imgW="635000" imgH="203200" progId="Equation.DSMT4">
                  <p:embed/>
                </p:oleObj>
              </mc:Choice>
              <mc:Fallback>
                <p:oleObj name="Equation" r:id="rId10" imgW="635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0263" y="2667000"/>
                        <a:ext cx="2217737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651423"/>
              </p:ext>
            </p:extLst>
          </p:nvPr>
        </p:nvGraphicFramePr>
        <p:xfrm>
          <a:off x="3429000" y="4089399"/>
          <a:ext cx="919162" cy="44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12" imgW="419100" imgH="203200" progId="Equation.DSMT4">
                  <p:embed/>
                </p:oleObj>
              </mc:Choice>
              <mc:Fallback>
                <p:oleObj name="Equation" r:id="rId12" imgW="419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29000" y="4089399"/>
                        <a:ext cx="919162" cy="444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35814"/>
              </p:ext>
            </p:extLst>
          </p:nvPr>
        </p:nvGraphicFramePr>
        <p:xfrm>
          <a:off x="3944494" y="3546379"/>
          <a:ext cx="758894" cy="48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14" imgW="317500" imgH="203200" progId="Equation.DSMT4">
                  <p:embed/>
                </p:oleObj>
              </mc:Choice>
              <mc:Fallback>
                <p:oleObj name="Equation" r:id="rId1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44494" y="3546379"/>
                        <a:ext cx="758894" cy="484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21073"/>
              </p:ext>
            </p:extLst>
          </p:nvPr>
        </p:nvGraphicFramePr>
        <p:xfrm>
          <a:off x="3230563" y="2881313"/>
          <a:ext cx="24844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4" imgW="711200" imgH="266700" progId="Equation.DSMT4">
                  <p:embed/>
                </p:oleObj>
              </mc:Choice>
              <mc:Fallback>
                <p:oleObj name="Equation" r:id="rId4" imgW="711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0563" y="2881313"/>
                        <a:ext cx="2484437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1600" y="154305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Basic Reproductive Number:</a:t>
            </a:r>
          </a:p>
        </p:txBody>
      </p:sp>
    </p:spTree>
    <p:extLst>
      <p:ext uri="{BB962C8B-B14F-4D97-AF65-F5344CB8AC3E}">
        <p14:creationId xmlns:p14="http://schemas.microsoft.com/office/powerpoint/2010/main" val="24502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grpSp>
        <p:nvGrpSpPr>
          <p:cNvPr id="14340" name="Group 4"/>
          <p:cNvGrpSpPr>
            <a:grpSpLocks noChangeAspect="1"/>
          </p:cNvGrpSpPr>
          <p:nvPr/>
        </p:nvGrpSpPr>
        <p:grpSpPr bwMode="auto">
          <a:xfrm>
            <a:off x="1524000" y="5513388"/>
            <a:ext cx="1066800" cy="1039812"/>
            <a:chOff x="1758" y="2400"/>
            <a:chExt cx="838" cy="816"/>
          </a:xfrm>
        </p:grpSpPr>
        <p:sp>
          <p:nvSpPr>
            <p:cNvPr id="14352" name="Oval 5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4353" name="Text Box 6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S</a:t>
              </a:r>
            </a:p>
          </p:txBody>
        </p:sp>
      </p:grpSp>
      <p:sp>
        <p:nvSpPr>
          <p:cNvPr id="14341" name="Line 7"/>
          <p:cNvSpPr>
            <a:spLocks noChangeShapeType="1"/>
          </p:cNvSpPr>
          <p:nvPr/>
        </p:nvSpPr>
        <p:spPr bwMode="auto">
          <a:xfrm rot="1041702" flipV="1">
            <a:off x="5130800" y="5816600"/>
            <a:ext cx="13462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4342" name="Group 8"/>
          <p:cNvGrpSpPr>
            <a:grpSpLocks noChangeAspect="1"/>
          </p:cNvGrpSpPr>
          <p:nvPr/>
        </p:nvGrpSpPr>
        <p:grpSpPr bwMode="auto">
          <a:xfrm>
            <a:off x="4038600" y="5513388"/>
            <a:ext cx="1066800" cy="1039812"/>
            <a:chOff x="1758" y="2400"/>
            <a:chExt cx="838" cy="816"/>
          </a:xfrm>
        </p:grpSpPr>
        <p:sp>
          <p:nvSpPr>
            <p:cNvPr id="14350" name="Oval 9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4351" name="Text Box 10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I</a:t>
              </a:r>
            </a:p>
          </p:txBody>
        </p:sp>
      </p:grpSp>
      <p:sp>
        <p:nvSpPr>
          <p:cNvPr id="14343" name="Line 11"/>
          <p:cNvSpPr>
            <a:spLocks noChangeShapeType="1"/>
          </p:cNvSpPr>
          <p:nvPr/>
        </p:nvSpPr>
        <p:spPr bwMode="auto">
          <a:xfrm rot="-1041702">
            <a:off x="2638425" y="5805488"/>
            <a:ext cx="1371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>
              <a:latin typeface="Avenir Book"/>
            </a:endParaRPr>
          </a:p>
        </p:txBody>
      </p:sp>
      <p:grpSp>
        <p:nvGrpSpPr>
          <p:cNvPr id="14344" name="Group 12"/>
          <p:cNvGrpSpPr>
            <a:grpSpLocks noChangeAspect="1"/>
          </p:cNvGrpSpPr>
          <p:nvPr/>
        </p:nvGrpSpPr>
        <p:grpSpPr bwMode="auto">
          <a:xfrm>
            <a:off x="6477000" y="5500688"/>
            <a:ext cx="1066800" cy="1039812"/>
            <a:chOff x="1758" y="2400"/>
            <a:chExt cx="838" cy="816"/>
          </a:xfrm>
        </p:grpSpPr>
        <p:sp>
          <p:nvSpPr>
            <p:cNvPr id="14348" name="Oval 13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14349" name="Text Box 14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Avenir Book"/>
                </a:rPr>
                <a:t>R</a:t>
              </a:r>
            </a:p>
          </p:txBody>
        </p:sp>
      </p:grpSp>
      <p:sp>
        <p:nvSpPr>
          <p:cNvPr id="259087" name="Text Box 15"/>
          <p:cNvSpPr txBox="1">
            <a:spLocks noChangeArrowheads="1"/>
          </p:cNvSpPr>
          <p:nvPr/>
        </p:nvSpPr>
        <p:spPr bwMode="auto">
          <a:xfrm>
            <a:off x="3962400" y="838200"/>
            <a:ext cx="5029200" cy="403187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>
                <a:latin typeface="Avenir Book"/>
              </a:rPr>
              <a:t>Is there an epidemic?</a:t>
            </a:r>
          </a:p>
          <a:p>
            <a:pPr algn="l"/>
            <a:endParaRPr lang="en-US" sz="3200" dirty="0">
              <a:latin typeface="Avenir Book"/>
            </a:endParaRPr>
          </a:p>
          <a:p>
            <a:pPr algn="l"/>
            <a:r>
              <a:rPr lang="en-US" sz="3200" dirty="0">
                <a:latin typeface="Avenir Book"/>
              </a:rPr>
              <a:t>At start, all individuals are susceptible: </a:t>
            </a:r>
            <a:endParaRPr lang="en-US" sz="3200" dirty="0" smtClean="0">
              <a:latin typeface="Avenir Book"/>
            </a:endParaRPr>
          </a:p>
          <a:p>
            <a:pPr algn="l"/>
            <a:r>
              <a:rPr lang="en-US" sz="3200" dirty="0" smtClean="0">
                <a:latin typeface="Avenir Book"/>
              </a:rPr>
              <a:t>N=S, so is</a:t>
            </a:r>
            <a:endParaRPr lang="en-US" sz="3200" dirty="0">
              <a:latin typeface="Avenir Book"/>
            </a:endParaRPr>
          </a:p>
          <a:p>
            <a:pPr algn="l"/>
            <a:r>
              <a:rPr lang="en-US" sz="3200" dirty="0" smtClean="0">
                <a:latin typeface="Avenir Book"/>
              </a:rPr>
              <a:t>                        </a:t>
            </a:r>
            <a:endParaRPr lang="en-US" sz="3200" dirty="0">
              <a:latin typeface="Avenir Book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056848"/>
              </p:ext>
            </p:extLst>
          </p:nvPr>
        </p:nvGraphicFramePr>
        <p:xfrm>
          <a:off x="5605463" y="5488623"/>
          <a:ext cx="514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4" imgW="190500" imgH="190500" progId="Equation.DSMT4">
                  <p:embed/>
                </p:oleObj>
              </mc:Choice>
              <mc:Fallback>
                <p:oleObj name="Equation" r:id="rId4" imgW="190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5463" y="5488623"/>
                        <a:ext cx="5143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12049"/>
              </p:ext>
            </p:extLst>
          </p:nvPr>
        </p:nvGraphicFramePr>
        <p:xfrm>
          <a:off x="3067050" y="5471160"/>
          <a:ext cx="7543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6" imgW="279400" imgH="203200" progId="Equation.DSMT4">
                  <p:embed/>
                </p:oleObj>
              </mc:Choice>
              <mc:Fallback>
                <p:oleObj name="Equation" r:id="rId6" imgW="279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7050" y="5471160"/>
                        <a:ext cx="75438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4030"/>
              </p:ext>
            </p:extLst>
          </p:nvPr>
        </p:nvGraphicFramePr>
        <p:xfrm>
          <a:off x="4903788" y="4127500"/>
          <a:ext cx="3155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8" imgW="1016000" imgH="266700" progId="Equation.DSMT4">
                  <p:embed/>
                </p:oleObj>
              </mc:Choice>
              <mc:Fallback>
                <p:oleObj name="Equation" r:id="rId8" imgW="1016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3788" y="4127500"/>
                        <a:ext cx="31559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9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9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9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330200" y="1102578"/>
            <a:ext cx="8839200" cy="452431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endParaRPr lang="en-US" sz="3200" dirty="0" smtClean="0">
              <a:latin typeface="Avenir Book"/>
            </a:endParaRPr>
          </a:p>
          <a:p>
            <a:pPr marL="457200" indent="-457200" algn="l"/>
            <a:r>
              <a:rPr lang="en-US" sz="3200" dirty="0">
                <a:latin typeface="Avenir Book"/>
              </a:rPr>
              <a:t>	</a:t>
            </a:r>
            <a:r>
              <a:rPr lang="en-US" sz="3200" dirty="0" smtClean="0">
                <a:latin typeface="Avenir Book"/>
              </a:rPr>
              <a:t>		Epidemic </a:t>
            </a:r>
            <a:r>
              <a:rPr lang="en-US" sz="3200" dirty="0">
                <a:latin typeface="Avenir Book"/>
              </a:rPr>
              <a:t>more likely </a:t>
            </a:r>
            <a:r>
              <a:rPr lang="en-US" sz="3200" dirty="0" smtClean="0">
                <a:latin typeface="Avenir Book"/>
              </a:rPr>
              <a:t>if:</a:t>
            </a:r>
            <a:br>
              <a:rPr lang="en-US" sz="3200" dirty="0" smtClean="0">
                <a:latin typeface="Avenir Book"/>
              </a:rPr>
            </a:br>
            <a:endParaRPr lang="en-US" sz="3200" dirty="0">
              <a:latin typeface="Avenir Book"/>
            </a:endParaRPr>
          </a:p>
          <a:p>
            <a:pPr marL="457200" indent="-457200" algn="l">
              <a:buFontTx/>
              <a:buAutoNum type="arabicParenR"/>
            </a:pPr>
            <a:r>
              <a:rPr lang="en-US" sz="3200" b="1" dirty="0" smtClean="0">
                <a:latin typeface="Avenir Book"/>
              </a:rPr>
              <a:t> N </a:t>
            </a:r>
            <a:r>
              <a:rPr lang="en-US" sz="3200" b="1" dirty="0">
                <a:latin typeface="Avenir Book"/>
              </a:rPr>
              <a:t>is </a:t>
            </a:r>
            <a:r>
              <a:rPr lang="en-US" sz="3200" b="1" dirty="0" smtClean="0">
                <a:latin typeface="Avenir Book"/>
              </a:rPr>
              <a:t>large </a:t>
            </a:r>
            <a:r>
              <a:rPr lang="en-US" sz="3200" dirty="0" smtClean="0">
                <a:latin typeface="Avenir Book"/>
              </a:rPr>
              <a:t>(more contact with </a:t>
            </a:r>
            <a:r>
              <a:rPr lang="en-US" sz="3200" dirty="0" err="1" smtClean="0">
                <a:latin typeface="Avenir Book"/>
              </a:rPr>
              <a:t>susc</a:t>
            </a:r>
            <a:r>
              <a:rPr lang="en-US" sz="3200" dirty="0" smtClean="0">
                <a:latin typeface="Avenir Book"/>
              </a:rPr>
              <a:t>.)</a:t>
            </a:r>
            <a:endParaRPr lang="en-US" sz="3200" dirty="0">
              <a:latin typeface="Avenir Book"/>
            </a:endParaRPr>
          </a:p>
          <a:p>
            <a:pPr marL="457200" indent="-457200" algn="l">
              <a:buFontTx/>
              <a:buAutoNum type="arabicParenR"/>
            </a:pPr>
            <a:r>
              <a:rPr lang="en-US" sz="3200" dirty="0">
                <a:latin typeface="Avenir Book"/>
              </a:rPr>
              <a:t> </a:t>
            </a:r>
            <a:r>
              <a:rPr lang="en-US" sz="3200" b="1" dirty="0">
                <a:latin typeface="Avenir Book"/>
              </a:rPr>
              <a:t> </a:t>
            </a:r>
            <a:r>
              <a:rPr lang="en-US" sz="3200" b="1" dirty="0" smtClean="0">
                <a:latin typeface="Avenir Book"/>
              </a:rPr>
              <a:t>  </a:t>
            </a:r>
            <a:r>
              <a:rPr lang="en-US" sz="3200" b="1" dirty="0">
                <a:latin typeface="Avenir Book"/>
              </a:rPr>
              <a:t>is </a:t>
            </a:r>
            <a:r>
              <a:rPr lang="en-US" sz="3200" b="1" dirty="0" smtClean="0">
                <a:latin typeface="Avenir Book"/>
              </a:rPr>
              <a:t>large </a:t>
            </a:r>
            <a:r>
              <a:rPr lang="en-US" sz="3200" dirty="0" smtClean="0">
                <a:latin typeface="Avenir Book"/>
              </a:rPr>
              <a:t>(more contacts; more likely to transmit given contact)</a:t>
            </a:r>
            <a:endParaRPr lang="en-US" sz="3200" dirty="0">
              <a:latin typeface="Avenir Book"/>
            </a:endParaRPr>
          </a:p>
          <a:p>
            <a:pPr marL="457200" indent="-457200" algn="l">
              <a:buFontTx/>
              <a:buAutoNum type="arabicParenR"/>
            </a:pPr>
            <a:r>
              <a:rPr lang="en-US" sz="3200" dirty="0">
                <a:latin typeface="Avenir Book"/>
              </a:rPr>
              <a:t> </a:t>
            </a:r>
            <a:r>
              <a:rPr lang="en-US" sz="3200" b="1" dirty="0">
                <a:latin typeface="Avenir Book"/>
              </a:rPr>
              <a:t> </a:t>
            </a:r>
            <a:r>
              <a:rPr lang="en-US" sz="3200" b="1" dirty="0" smtClean="0">
                <a:latin typeface="Avenir Book"/>
              </a:rPr>
              <a:t>  </a:t>
            </a:r>
            <a:r>
              <a:rPr lang="en-US" sz="3200" b="1" dirty="0">
                <a:latin typeface="Avenir Book"/>
              </a:rPr>
              <a:t>is </a:t>
            </a:r>
            <a:r>
              <a:rPr lang="en-US" sz="3200" b="1" dirty="0" smtClean="0">
                <a:latin typeface="Avenir Book"/>
              </a:rPr>
              <a:t>small </a:t>
            </a:r>
            <a:r>
              <a:rPr lang="en-US" sz="3200" dirty="0" smtClean="0">
                <a:latin typeface="Avenir Book"/>
              </a:rPr>
              <a:t>(stay infectious longer)</a:t>
            </a:r>
            <a:endParaRPr lang="en-US" sz="3200" dirty="0">
              <a:latin typeface="Avenir Book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02138"/>
              </p:ext>
            </p:extLst>
          </p:nvPr>
        </p:nvGraphicFramePr>
        <p:xfrm>
          <a:off x="906463" y="5121805"/>
          <a:ext cx="3778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4" imgW="139700" imgH="165100" progId="Equation.DSMT4">
                  <p:embed/>
                </p:oleObj>
              </mc:Choice>
              <mc:Fallback>
                <p:oleObj name="Equation" r:id="rId4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6463" y="5121805"/>
                        <a:ext cx="37782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618908"/>
              </p:ext>
            </p:extLst>
          </p:nvPr>
        </p:nvGraphicFramePr>
        <p:xfrm>
          <a:off x="841375" y="3870325"/>
          <a:ext cx="377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1375" y="3870325"/>
                        <a:ext cx="377825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81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Book"/>
                <a:cs typeface="Avenir Book"/>
              </a:rPr>
              <a:t>Critical community size: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08402"/>
              </p:ext>
            </p:extLst>
          </p:nvPr>
        </p:nvGraphicFramePr>
        <p:xfrm>
          <a:off x="2862263" y="3276600"/>
          <a:ext cx="323373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4" imgW="609600" imgH="203200" progId="Equation.DSMT4">
                  <p:embed/>
                </p:oleObj>
              </mc:Choice>
              <mc:Fallback>
                <p:oleObj name="Equation" r:id="rId4" imgW="609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3276600"/>
                        <a:ext cx="3233737" cy="10795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44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7" charset="-128"/>
              </a:rPr>
              <a:t>Why study host-parasite interactions?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752600"/>
            <a:ext cx="8229600" cy="990600"/>
          </a:xfrm>
        </p:spPr>
        <p:txBody>
          <a:bodyPr rtlCol="0">
            <a:scene3d>
              <a:camera prst="orthographicFront"/>
              <a:lightRig rig="chilly" dir="t"/>
            </a:scene3d>
          </a:bodyPr>
          <a:lstStyle/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7" charset="-128"/>
              </a:rPr>
              <a:t> Interesting dynamics (e.g., cycles)</a:t>
            </a:r>
          </a:p>
        </p:txBody>
      </p:sp>
      <p:pic>
        <p:nvPicPr>
          <p:cNvPr id="9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133" y="2990850"/>
            <a:ext cx="4724400" cy="3867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3245" y="3581400"/>
            <a:ext cx="3849155" cy="2895600"/>
            <a:chOff x="-76200" y="3025914"/>
            <a:chExt cx="4486275" cy="3374886"/>
          </a:xfrm>
        </p:grpSpPr>
        <p:pic>
          <p:nvPicPr>
            <p:cNvPr id="11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3852863"/>
              <a:ext cx="4333875" cy="254793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13" name="Text Box 64"/>
            <p:cNvSpPr txBox="1">
              <a:spLocks noChangeArrowheads="1"/>
            </p:cNvSpPr>
            <p:nvPr/>
          </p:nvSpPr>
          <p:spPr bwMode="auto">
            <a:xfrm>
              <a:off x="-76200" y="3025914"/>
              <a:ext cx="4419600" cy="70788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Avenir Book"/>
                </a:rPr>
                <a:t>Plague: Weekly </a:t>
              </a:r>
              <a:r>
                <a:rPr lang="en-US" sz="2000" dirty="0">
                  <a:latin typeface="Avenir Book"/>
                </a:rPr>
                <a:t>deaths in Bombay (1906):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sp>
        <p:nvSpPr>
          <p:cNvPr id="2053" name="Text Box 21"/>
          <p:cNvSpPr txBox="1">
            <a:spLocks noChangeArrowheads="1"/>
          </p:cNvSpPr>
          <p:nvPr/>
        </p:nvSpPr>
        <p:spPr bwMode="auto">
          <a:xfrm>
            <a:off x="2590800" y="1066800"/>
            <a:ext cx="59436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venir Book"/>
              </a:rPr>
              <a:t>What do the dynamics look like?			</a:t>
            </a:r>
          </a:p>
        </p:txBody>
      </p:sp>
      <p:graphicFrame>
        <p:nvGraphicFramePr>
          <p:cNvPr id="255333" name="Group 357"/>
          <p:cNvGraphicFramePr>
            <a:graphicFrameLocks noGrp="1"/>
          </p:cNvGraphicFramePr>
          <p:nvPr/>
        </p:nvGraphicFramePr>
        <p:xfrm>
          <a:off x="952500" y="-2522538"/>
          <a:ext cx="571500" cy="518159"/>
        </p:xfrm>
        <a:graphic>
          <a:graphicData uri="http://schemas.openxmlformats.org/drawingml/2006/table">
            <a:tbl>
              <a:tblPr/>
              <a:tblGrid>
                <a:gridCol w="5715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5024" name="Picture 48" descr="clip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64008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5666" name="Text Box 690"/>
          <p:cNvSpPr txBox="1">
            <a:spLocks noChangeArrowheads="1"/>
          </p:cNvSpPr>
          <p:nvPr/>
        </p:nvSpPr>
        <p:spPr bwMode="auto">
          <a:xfrm>
            <a:off x="0" y="3609975"/>
            <a:ext cx="2286000" cy="13849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venir Book"/>
              </a:rPr>
              <a:t>Why doesn’t everyone get the disease</a:t>
            </a:r>
            <a:r>
              <a:rPr lang="en-US" dirty="0" smtClean="0">
                <a:latin typeface="Avenir Book"/>
              </a:rPr>
              <a:t>?</a:t>
            </a:r>
            <a:endParaRPr lang="en-US" sz="2000" dirty="0"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6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228600" y="1524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76200"/>
            <a:ext cx="22098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SIR model:</a:t>
            </a:r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1447800" y="1143000"/>
            <a:ext cx="7620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venir Book"/>
              </a:rPr>
              <a:t>What fraction of population gets infected?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65200" y="1804988"/>
            <a:ext cx="8051800" cy="4926012"/>
            <a:chOff x="608" y="1137"/>
            <a:chExt cx="5072" cy="3103"/>
          </a:xfrm>
        </p:grpSpPr>
        <p:graphicFrame>
          <p:nvGraphicFramePr>
            <p:cNvPr id="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061079"/>
                </p:ext>
              </p:extLst>
            </p:nvPr>
          </p:nvGraphicFramePr>
          <p:xfrm>
            <a:off x="608" y="1137"/>
            <a:ext cx="5072" cy="3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79" name="Text Box 21"/>
            <p:cNvSpPr txBox="1">
              <a:spLocks noChangeArrowheads="1"/>
            </p:cNvSpPr>
            <p:nvPr/>
          </p:nvSpPr>
          <p:spPr bwMode="auto">
            <a:xfrm>
              <a:off x="2208" y="3608"/>
              <a:ext cx="36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Avenir Book"/>
                </a:rPr>
                <a:t>1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49481"/>
              </p:ext>
            </p:extLst>
          </p:nvPr>
        </p:nvGraphicFramePr>
        <p:xfrm>
          <a:off x="4953000" y="5943600"/>
          <a:ext cx="12334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5943600"/>
                        <a:ext cx="1233487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336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Sequential epidemics? (cycles)</a:t>
            </a:r>
          </a:p>
        </p:txBody>
      </p:sp>
    </p:spTree>
    <p:extLst>
      <p:ext uri="{BB962C8B-B14F-4D97-AF65-F5344CB8AC3E}">
        <p14:creationId xmlns:p14="http://schemas.microsoft.com/office/powerpoint/2010/main" val="255864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Endemics: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381000" y="2874526"/>
            <a:ext cx="8305800" cy="375487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342900" algn="l"/>
            <a:r>
              <a:rPr lang="en-US" dirty="0" smtClean="0">
                <a:latin typeface="Avenir Book"/>
              </a:rPr>
              <a:t>Why does pathogen persist?  </a:t>
            </a:r>
            <a:endParaRPr lang="en-US" dirty="0">
              <a:latin typeface="Avenir Book"/>
            </a:endParaRPr>
          </a:p>
          <a:p>
            <a:pPr marL="571500" indent="-342900" algn="l">
              <a:buFontTx/>
              <a:buChar char="•"/>
            </a:pPr>
            <a:r>
              <a:rPr lang="en-US" dirty="0">
                <a:latin typeface="Avenir Book"/>
              </a:rPr>
              <a:t>Birth of new </a:t>
            </a:r>
            <a:r>
              <a:rPr lang="en-US" dirty="0" smtClean="0">
                <a:latin typeface="Avenir Book"/>
              </a:rPr>
              <a:t>hosts</a:t>
            </a:r>
          </a:p>
          <a:p>
            <a:pPr marL="571500" indent="-342900" algn="l">
              <a:buFontTx/>
              <a:buChar char="•"/>
            </a:pPr>
            <a:r>
              <a:rPr lang="en-US" dirty="0" smtClean="0">
                <a:latin typeface="Avenir Book"/>
              </a:rPr>
              <a:t>Immigration of new hosts</a:t>
            </a:r>
          </a:p>
          <a:p>
            <a:pPr marL="571500" indent="-342900" algn="l">
              <a:buFontTx/>
              <a:buChar char="•"/>
            </a:pPr>
            <a:r>
              <a:rPr lang="en-US" dirty="0" smtClean="0">
                <a:latin typeface="Avenir Book"/>
              </a:rPr>
              <a:t>Loss of immunity</a:t>
            </a:r>
          </a:p>
          <a:p>
            <a:pPr marL="571500" indent="-342900" algn="l">
              <a:buFontTx/>
              <a:buChar char="•"/>
            </a:pPr>
            <a:r>
              <a:rPr lang="en-US" dirty="0" smtClean="0">
                <a:latin typeface="Avenir Book"/>
              </a:rPr>
              <a:t>Evolution of pathogen</a:t>
            </a:r>
          </a:p>
          <a:p>
            <a:pPr marL="571500" indent="-342900" algn="l">
              <a:buFontTx/>
              <a:buChar char="•"/>
            </a:pPr>
            <a:r>
              <a:rPr lang="en-US" dirty="0" smtClean="0">
                <a:latin typeface="Avenir Book"/>
              </a:rPr>
              <a:t>Reintroduction of pathogen</a:t>
            </a:r>
            <a:endParaRPr lang="en-US" dirty="0">
              <a:latin typeface="Avenir Book"/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 rotWithShape="1">
          <a:blip r:embed="rId3" cstate="print"/>
          <a:srcRect t="16453" b="78"/>
          <a:stretch/>
        </p:blipFill>
        <p:spPr bwMode="auto">
          <a:xfrm>
            <a:off x="4712599" y="152400"/>
            <a:ext cx="4126601" cy="2819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4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133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Vaccinations</a:t>
            </a:r>
          </a:p>
        </p:txBody>
      </p:sp>
    </p:spTree>
    <p:extLst>
      <p:ext uri="{BB962C8B-B14F-4D97-AF65-F5344CB8AC3E}">
        <p14:creationId xmlns:p14="http://schemas.microsoft.com/office/powerpoint/2010/main" val="403217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Vaccines: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133600" y="609600"/>
            <a:ext cx="70104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Vaccines convert S to R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990600" y="3195638"/>
            <a:ext cx="8001000" cy="267765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dirty="0">
                <a:latin typeface="Avenir Book"/>
              </a:rPr>
              <a:t>protects immunized person</a:t>
            </a:r>
          </a:p>
          <a:p>
            <a:pPr marL="457200" indent="-457200" algn="l">
              <a:buFontTx/>
              <a:buChar char="•"/>
            </a:pPr>
            <a:r>
              <a:rPr lang="en-US" dirty="0" smtClean="0">
                <a:latin typeface="Avenir Book"/>
              </a:rPr>
              <a:t>reduces </a:t>
            </a:r>
            <a:r>
              <a:rPr lang="en-US" dirty="0" err="1">
                <a:latin typeface="Avenir Book"/>
              </a:rPr>
              <a:t>Pr</a:t>
            </a:r>
            <a:r>
              <a:rPr lang="en-US" dirty="0">
                <a:latin typeface="Avenir Book"/>
              </a:rPr>
              <a:t>(epidemic</a:t>
            </a:r>
            <a:r>
              <a:rPr lang="en-US" dirty="0" smtClean="0">
                <a:latin typeface="Avenir Book"/>
              </a:rPr>
              <a:t>): herd immunity</a:t>
            </a:r>
            <a:endParaRPr lang="en-US" dirty="0">
              <a:latin typeface="Avenir Book"/>
            </a:endParaRPr>
          </a:p>
          <a:p>
            <a:pPr marL="457200" indent="-457200" algn="l">
              <a:buFontTx/>
              <a:buChar char="•"/>
            </a:pPr>
            <a:r>
              <a:rPr lang="en-US" dirty="0">
                <a:latin typeface="Avenir Book"/>
              </a:rPr>
              <a:t>What </a:t>
            </a:r>
            <a:r>
              <a:rPr lang="en-US" dirty="0" smtClean="0">
                <a:latin typeface="Avenir Book"/>
              </a:rPr>
              <a:t>proportion, p, of </a:t>
            </a:r>
            <a:r>
              <a:rPr lang="en-US" dirty="0">
                <a:latin typeface="Avenir Book"/>
              </a:rPr>
              <a:t>population do we need to immunize to prevent epidemic if infected individual enters our community?</a:t>
            </a:r>
          </a:p>
        </p:txBody>
      </p:sp>
      <p:grpSp>
        <p:nvGrpSpPr>
          <p:cNvPr id="17414" name="Group 20"/>
          <p:cNvGrpSpPr>
            <a:grpSpLocks/>
          </p:cNvGrpSpPr>
          <p:nvPr/>
        </p:nvGrpSpPr>
        <p:grpSpPr bwMode="auto">
          <a:xfrm>
            <a:off x="2590800" y="1600200"/>
            <a:ext cx="6019800" cy="1333500"/>
            <a:chOff x="1296" y="3384"/>
            <a:chExt cx="3792" cy="840"/>
          </a:xfrm>
        </p:grpSpPr>
        <p:grpSp>
          <p:nvGrpSpPr>
            <p:cNvPr id="17415" name="Group 7"/>
            <p:cNvGrpSpPr>
              <a:grpSpLocks/>
            </p:cNvGrpSpPr>
            <p:nvPr/>
          </p:nvGrpSpPr>
          <p:grpSpPr bwMode="auto">
            <a:xfrm>
              <a:off x="1296" y="3561"/>
              <a:ext cx="3792" cy="663"/>
              <a:chOff x="1008" y="2553"/>
              <a:chExt cx="3792" cy="663"/>
            </a:xfrm>
          </p:grpSpPr>
          <p:grpSp>
            <p:nvGrpSpPr>
              <p:cNvPr id="17417" name="Group 8"/>
              <p:cNvGrpSpPr>
                <a:grpSpLocks noChangeAspect="1"/>
              </p:cNvGrpSpPr>
              <p:nvPr/>
            </p:nvGrpSpPr>
            <p:grpSpPr bwMode="auto">
              <a:xfrm>
                <a:off x="1008" y="2561"/>
                <a:ext cx="672" cy="655"/>
                <a:chOff x="1758" y="2400"/>
                <a:chExt cx="838" cy="816"/>
              </a:xfrm>
            </p:grpSpPr>
            <p:sp>
              <p:nvSpPr>
                <p:cNvPr id="17426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400"/>
                  <a:ext cx="816" cy="81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Avenir Book"/>
                  </a:endParaRPr>
                </a:p>
              </p:txBody>
            </p:sp>
            <p:sp>
              <p:nvSpPr>
                <p:cNvPr id="17427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58" y="2670"/>
                  <a:ext cx="838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latin typeface="Avenir Book"/>
                    </a:rPr>
                    <a:t>S</a:t>
                  </a:r>
                </a:p>
              </p:txBody>
            </p:sp>
          </p:grpSp>
          <p:sp>
            <p:nvSpPr>
              <p:cNvPr id="17418" name="Line 11"/>
              <p:cNvSpPr>
                <a:spLocks noChangeShapeType="1"/>
              </p:cNvSpPr>
              <p:nvPr/>
            </p:nvSpPr>
            <p:spPr bwMode="auto">
              <a:xfrm rot="1041702" flipV="1">
                <a:off x="3280" y="2752"/>
                <a:ext cx="848" cy="2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 dirty="0">
                  <a:latin typeface="Avenir Book"/>
                </a:endParaRPr>
              </a:p>
            </p:txBody>
          </p:sp>
          <p:grpSp>
            <p:nvGrpSpPr>
              <p:cNvPr id="17419" name="Group 12"/>
              <p:cNvGrpSpPr>
                <a:grpSpLocks noChangeAspect="1"/>
              </p:cNvGrpSpPr>
              <p:nvPr/>
            </p:nvGrpSpPr>
            <p:grpSpPr bwMode="auto">
              <a:xfrm>
                <a:off x="2592" y="2561"/>
                <a:ext cx="672" cy="655"/>
                <a:chOff x="1758" y="2400"/>
                <a:chExt cx="838" cy="816"/>
              </a:xfrm>
            </p:grpSpPr>
            <p:sp>
              <p:nvSpPr>
                <p:cNvPr id="17424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400"/>
                  <a:ext cx="816" cy="81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Avenir Book"/>
                  </a:endParaRPr>
                </a:p>
              </p:txBody>
            </p:sp>
            <p:sp>
              <p:nvSpPr>
                <p:cNvPr id="17425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58" y="2670"/>
                  <a:ext cx="838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latin typeface="Avenir Book"/>
                    </a:rPr>
                    <a:t>I</a:t>
                  </a:r>
                </a:p>
              </p:txBody>
            </p:sp>
          </p:grpSp>
          <p:sp>
            <p:nvSpPr>
              <p:cNvPr id="17420" name="Line 15"/>
              <p:cNvSpPr>
                <a:spLocks noChangeShapeType="1"/>
              </p:cNvSpPr>
              <p:nvPr/>
            </p:nvSpPr>
            <p:spPr bwMode="auto">
              <a:xfrm rot="-1041702">
                <a:off x="1710" y="2745"/>
                <a:ext cx="86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 dirty="0">
                  <a:latin typeface="Avenir Book"/>
                </a:endParaRPr>
              </a:p>
            </p:txBody>
          </p:sp>
          <p:grpSp>
            <p:nvGrpSpPr>
              <p:cNvPr id="17421" name="Group 16"/>
              <p:cNvGrpSpPr>
                <a:grpSpLocks noChangeAspect="1"/>
              </p:cNvGrpSpPr>
              <p:nvPr/>
            </p:nvGrpSpPr>
            <p:grpSpPr bwMode="auto">
              <a:xfrm>
                <a:off x="4128" y="2553"/>
                <a:ext cx="672" cy="655"/>
                <a:chOff x="1758" y="2400"/>
                <a:chExt cx="838" cy="816"/>
              </a:xfrm>
            </p:grpSpPr>
            <p:sp>
              <p:nvSpPr>
                <p:cNvPr id="17422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776" y="2400"/>
                  <a:ext cx="816" cy="81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Avenir Book"/>
                  </a:endParaRPr>
                </a:p>
              </p:txBody>
            </p:sp>
            <p:sp>
              <p:nvSpPr>
                <p:cNvPr id="17423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58" y="2670"/>
                  <a:ext cx="838" cy="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latin typeface="Avenir Book"/>
                    </a:rPr>
                    <a:t>R</a:t>
                  </a:r>
                </a:p>
              </p:txBody>
            </p:sp>
          </p:grpSp>
        </p:grpSp>
        <p:sp>
          <p:nvSpPr>
            <p:cNvPr id="17416" name="Freeform 19"/>
            <p:cNvSpPr>
              <a:spLocks/>
            </p:cNvSpPr>
            <p:nvPr/>
          </p:nvSpPr>
          <p:spPr bwMode="auto">
            <a:xfrm>
              <a:off x="1728" y="3384"/>
              <a:ext cx="2928" cy="330"/>
            </a:xfrm>
            <a:custGeom>
              <a:avLst/>
              <a:gdLst>
                <a:gd name="T0" fmla="*/ 0 w 2928"/>
                <a:gd name="T1" fmla="*/ 192 h 192"/>
                <a:gd name="T2" fmla="*/ 672 w 2928"/>
                <a:gd name="T3" fmla="*/ 48 h 192"/>
                <a:gd name="T4" fmla="*/ 1920 w 2928"/>
                <a:gd name="T5" fmla="*/ 0 h 192"/>
                <a:gd name="T6" fmla="*/ 2544 w 2928"/>
                <a:gd name="T7" fmla="*/ 48 h 192"/>
                <a:gd name="T8" fmla="*/ 2928 w 2928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8"/>
                <a:gd name="T16" fmla="*/ 0 h 192"/>
                <a:gd name="T17" fmla="*/ 2928 w 292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8" h="192">
                  <a:moveTo>
                    <a:pt x="0" y="192"/>
                  </a:moveTo>
                  <a:cubicBezTo>
                    <a:pt x="176" y="136"/>
                    <a:pt x="352" y="80"/>
                    <a:pt x="672" y="48"/>
                  </a:cubicBezTo>
                  <a:cubicBezTo>
                    <a:pt x="992" y="16"/>
                    <a:pt x="1608" y="0"/>
                    <a:pt x="1920" y="0"/>
                  </a:cubicBezTo>
                  <a:cubicBezTo>
                    <a:pt x="2232" y="0"/>
                    <a:pt x="2376" y="16"/>
                    <a:pt x="2544" y="48"/>
                  </a:cubicBezTo>
                  <a:cubicBezTo>
                    <a:pt x="2712" y="80"/>
                    <a:pt x="2820" y="136"/>
                    <a:pt x="2928" y="192"/>
                  </a:cubicBez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sysDot"/>
              <a:round/>
              <a:headEnd type="none" w="med" len="med"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304800"/>
            <a:ext cx="22098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Vaccines: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905000" y="2098675"/>
            <a:ext cx="7010400" cy="33547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>
                <a:latin typeface="Avenir Book"/>
              </a:rPr>
              <a:t>Prior to vaccine: </a:t>
            </a:r>
          </a:p>
          <a:p>
            <a:pPr algn="l"/>
            <a:endParaRPr lang="en-US" sz="3200" dirty="0">
              <a:latin typeface="Avenir Book"/>
            </a:endParaRPr>
          </a:p>
          <a:p>
            <a:pPr algn="l"/>
            <a:r>
              <a:rPr lang="en-US" sz="3200" dirty="0">
                <a:latin typeface="Avenir Book"/>
              </a:rPr>
              <a:t>After vaccine:  </a:t>
            </a:r>
            <a:endParaRPr lang="en-US" dirty="0">
              <a:latin typeface="Avenir Book"/>
            </a:endParaRPr>
          </a:p>
          <a:p>
            <a:pPr algn="l"/>
            <a:endParaRPr lang="en-US" dirty="0">
              <a:latin typeface="Avenir Book"/>
            </a:endParaRPr>
          </a:p>
          <a:p>
            <a:pPr algn="l"/>
            <a:r>
              <a:rPr lang="en-US" dirty="0">
                <a:latin typeface="Avenir Book"/>
              </a:rPr>
              <a:t>So to prevent epidemic:  </a:t>
            </a:r>
            <a:endParaRPr lang="en-US" sz="3200" dirty="0">
              <a:latin typeface="Avenir Book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3624"/>
              </p:ext>
            </p:extLst>
          </p:nvPr>
        </p:nvGraphicFramePr>
        <p:xfrm>
          <a:off x="5084763" y="2089150"/>
          <a:ext cx="25352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4" imgW="939800" imgH="266700" progId="Equation.DSMT4">
                  <p:embed/>
                </p:oleObj>
              </mc:Choice>
              <mc:Fallback>
                <p:oleObj name="Equation" r:id="rId4" imgW="939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4763" y="2089150"/>
                        <a:ext cx="2535237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11456"/>
              </p:ext>
            </p:extLst>
          </p:nvPr>
        </p:nvGraphicFramePr>
        <p:xfrm>
          <a:off x="5140325" y="3546475"/>
          <a:ext cx="3013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6" imgW="1117600" imgH="266700" progId="Equation.DSMT4">
                  <p:embed/>
                </p:oleObj>
              </mc:Choice>
              <mc:Fallback>
                <p:oleObj name="Equation" r:id="rId6" imgW="1117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0325" y="3546475"/>
                        <a:ext cx="301307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36335"/>
              </p:ext>
            </p:extLst>
          </p:nvPr>
        </p:nvGraphicFramePr>
        <p:xfrm>
          <a:off x="6096000" y="4841875"/>
          <a:ext cx="2397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8" imgW="889000" imgH="266700" progId="Equation.DSMT4">
                  <p:embed/>
                </p:oleObj>
              </mc:Choice>
              <mc:Fallback>
                <p:oleObj name="Equation" r:id="rId8" imgW="889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4841875"/>
                        <a:ext cx="23971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874968"/>
              </p:ext>
            </p:extLst>
          </p:nvPr>
        </p:nvGraphicFramePr>
        <p:xfrm>
          <a:off x="1270000" y="1841500"/>
          <a:ext cx="761365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Line 24"/>
          <p:cNvSpPr>
            <a:spLocks noChangeShapeType="1"/>
          </p:cNvSpPr>
          <p:nvPr/>
        </p:nvSpPr>
        <p:spPr bwMode="auto">
          <a:xfrm flipH="1">
            <a:off x="457200" y="304800"/>
            <a:ext cx="25146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venir Book"/>
            </a:endParaRPr>
          </a:p>
        </p:txBody>
      </p:sp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0" y="304800"/>
            <a:ext cx="22098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Avenir Book"/>
              </a:rPr>
              <a:t>Vaccines:</a:t>
            </a:r>
          </a:p>
        </p:txBody>
      </p:sp>
      <p:sp>
        <p:nvSpPr>
          <p:cNvPr id="4101" name="Text Box 26"/>
          <p:cNvSpPr txBox="1">
            <a:spLocks noChangeArrowheads="1"/>
          </p:cNvSpPr>
          <p:nvPr/>
        </p:nvSpPr>
        <p:spPr bwMode="auto">
          <a:xfrm>
            <a:off x="3276600" y="2057400"/>
            <a:ext cx="17526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venir Book"/>
              </a:rPr>
              <a:t>eradication</a:t>
            </a:r>
          </a:p>
        </p:txBody>
      </p:sp>
      <p:sp>
        <p:nvSpPr>
          <p:cNvPr id="4102" name="Text Box 27"/>
          <p:cNvSpPr txBox="1">
            <a:spLocks noChangeArrowheads="1"/>
          </p:cNvSpPr>
          <p:nvPr/>
        </p:nvSpPr>
        <p:spPr bwMode="auto">
          <a:xfrm>
            <a:off x="5791200" y="3641725"/>
            <a:ext cx="17526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venir Book"/>
              </a:rPr>
              <a:t>epidemics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14600" y="990600"/>
            <a:ext cx="1676400" cy="4305446"/>
            <a:chOff x="1584" y="777"/>
            <a:chExt cx="1056" cy="2487"/>
          </a:xfrm>
        </p:grpSpPr>
        <p:sp>
          <p:nvSpPr>
            <p:cNvPr id="4110" name="Text Box 28"/>
            <p:cNvSpPr txBox="1">
              <a:spLocks noChangeArrowheads="1"/>
            </p:cNvSpPr>
            <p:nvPr/>
          </p:nvSpPr>
          <p:spPr bwMode="auto">
            <a:xfrm>
              <a:off x="1584" y="777"/>
              <a:ext cx="1056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Book"/>
                </a:rPr>
                <a:t>Smallpox</a:t>
              </a:r>
            </a:p>
          </p:txBody>
        </p:sp>
        <p:sp>
          <p:nvSpPr>
            <p:cNvPr id="4111" name="Line 29"/>
            <p:cNvSpPr>
              <a:spLocks noChangeShapeType="1"/>
            </p:cNvSpPr>
            <p:nvPr/>
          </p:nvSpPr>
          <p:spPr bwMode="auto">
            <a:xfrm>
              <a:off x="2128" y="1056"/>
              <a:ext cx="0" cy="2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152401"/>
            <a:ext cx="1676400" cy="5141912"/>
            <a:chOff x="1584" y="777"/>
            <a:chExt cx="1056" cy="2487"/>
          </a:xfrm>
        </p:grpSpPr>
        <p:sp>
          <p:nvSpPr>
            <p:cNvPr id="4108" name="Text Box 32"/>
            <p:cNvSpPr txBox="1">
              <a:spLocks noChangeArrowheads="1"/>
            </p:cNvSpPr>
            <p:nvPr/>
          </p:nvSpPr>
          <p:spPr bwMode="auto">
            <a:xfrm>
              <a:off x="1584" y="777"/>
              <a:ext cx="1056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Book"/>
                </a:rPr>
                <a:t>Measles</a:t>
              </a:r>
            </a:p>
          </p:txBody>
        </p:sp>
        <p:sp>
          <p:nvSpPr>
            <p:cNvPr id="4109" name="Line 33"/>
            <p:cNvSpPr>
              <a:spLocks noChangeShapeType="1"/>
            </p:cNvSpPr>
            <p:nvPr/>
          </p:nvSpPr>
          <p:spPr bwMode="auto">
            <a:xfrm>
              <a:off x="2128" y="1056"/>
              <a:ext cx="0" cy="2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38600" y="609600"/>
            <a:ext cx="1676400" cy="4698999"/>
            <a:chOff x="2544" y="672"/>
            <a:chExt cx="1056" cy="2592"/>
          </a:xfrm>
        </p:grpSpPr>
        <p:sp>
          <p:nvSpPr>
            <p:cNvPr id="4106" name="Text Box 35"/>
            <p:cNvSpPr txBox="1">
              <a:spLocks noChangeArrowheads="1"/>
            </p:cNvSpPr>
            <p:nvPr/>
          </p:nvSpPr>
          <p:spPr bwMode="auto">
            <a:xfrm>
              <a:off x="2544" y="672"/>
              <a:ext cx="1056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Book"/>
                </a:rPr>
                <a:t>Rubella</a:t>
              </a:r>
            </a:p>
          </p:txBody>
        </p:sp>
        <p:sp>
          <p:nvSpPr>
            <p:cNvPr id="4107" name="Line 36"/>
            <p:cNvSpPr>
              <a:spLocks noChangeShapeType="1"/>
            </p:cNvSpPr>
            <p:nvPr/>
          </p:nvSpPr>
          <p:spPr bwMode="auto">
            <a:xfrm>
              <a:off x="3088" y="1056"/>
              <a:ext cx="0" cy="2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latin typeface="Avenir Book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33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Adding in host demography</a:t>
            </a:r>
          </a:p>
        </p:txBody>
      </p:sp>
    </p:spTree>
    <p:extLst>
      <p:ext uri="{BB962C8B-B14F-4D97-AF65-F5344CB8AC3E}">
        <p14:creationId xmlns:p14="http://schemas.microsoft.com/office/powerpoint/2010/main" val="107581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rot="5400000">
            <a:off x="2257425" y="25241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089400" y="25241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905500" y="25241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3849687" y="5063066"/>
            <a:ext cx="1179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06564"/>
              </p:ext>
            </p:extLst>
          </p:nvPr>
        </p:nvGraphicFramePr>
        <p:xfrm>
          <a:off x="252413" y="3657600"/>
          <a:ext cx="3405187" cy="269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4" imgW="1511300" imgH="1193800" progId="Equation.DSMT4">
                  <p:embed/>
                </p:oleObj>
              </mc:Choice>
              <mc:Fallback>
                <p:oleObj name="Equation" r:id="rId4" imgW="1511300" imgH="119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657600"/>
                        <a:ext cx="3405187" cy="269325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963738" y="1447800"/>
            <a:ext cx="4741862" cy="2281237"/>
            <a:chOff x="1963738" y="1731963"/>
            <a:chExt cx="4741862" cy="2281237"/>
          </a:xfrm>
        </p:grpSpPr>
        <p:sp>
          <p:nvSpPr>
            <p:cNvPr id="23" name="Rectangle 22"/>
            <p:cNvSpPr/>
            <p:nvPr/>
          </p:nvSpPr>
          <p:spPr>
            <a:xfrm>
              <a:off x="1963738" y="2265363"/>
              <a:ext cx="1120775" cy="914400"/>
            </a:xfrm>
            <a:prstGeom prst="rect">
              <a:avLst/>
            </a:prstGeom>
            <a:solidFill>
              <a:srgbClr val="3F639D"/>
            </a:solidFill>
            <a:ln>
              <a:solidFill>
                <a:srgbClr val="0D13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venir Book"/>
                  <a:ea typeface="ＭＳ Ｐゴシック" charset="-128"/>
                  <a:cs typeface="ＭＳ Ｐゴシック" charset="-128"/>
                </a:rPr>
                <a:t>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7463" y="2247900"/>
              <a:ext cx="1066800" cy="914400"/>
            </a:xfrm>
            <a:prstGeom prst="rect">
              <a:avLst/>
            </a:prstGeom>
            <a:solidFill>
              <a:srgbClr val="3F639D"/>
            </a:solidFill>
            <a:ln>
              <a:solidFill>
                <a:srgbClr val="0D13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venir Book"/>
                  <a:ea typeface="ＭＳ Ｐゴシック" charset="-128"/>
                  <a:cs typeface="ＭＳ Ｐゴシック" charset="-128"/>
                </a:rPr>
                <a:t>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38800" y="2247900"/>
              <a:ext cx="1066800" cy="914400"/>
            </a:xfrm>
            <a:prstGeom prst="rect">
              <a:avLst/>
            </a:prstGeom>
            <a:solidFill>
              <a:srgbClr val="3F639D"/>
            </a:solidFill>
            <a:ln>
              <a:solidFill>
                <a:srgbClr val="0D13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Avenir Book"/>
                  <a:ea typeface="ＭＳ Ｐゴシック" charset="-128"/>
                  <a:cs typeface="ＭＳ Ｐゴシック" charset="-128"/>
                </a:rPr>
                <a:t>R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3084513" y="2705100"/>
              <a:ext cx="742950" cy="79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894263" y="2713038"/>
              <a:ext cx="744537" cy="9525"/>
            </a:xfrm>
            <a:prstGeom prst="straightConnector1">
              <a:avLst/>
            </a:prstGeom>
            <a:ln>
              <a:solidFill>
                <a:srgbClr val="4111D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23" idx="0"/>
            </p:cNvCxnSpPr>
            <p:nvPr/>
          </p:nvCxnSpPr>
          <p:spPr>
            <a:xfrm rot="5400000">
              <a:off x="2257425" y="1998663"/>
              <a:ext cx="533400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257425" y="3446463"/>
              <a:ext cx="533400" cy="0"/>
            </a:xfrm>
            <a:prstGeom prst="straightConnector1">
              <a:avLst/>
            </a:prstGeom>
            <a:ln>
              <a:solidFill>
                <a:srgbClr val="0D13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4089400" y="3446463"/>
              <a:ext cx="53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5905500" y="3446463"/>
              <a:ext cx="53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4083050" y="3587750"/>
              <a:ext cx="850900" cy="0"/>
            </a:xfrm>
            <a:prstGeom prst="straightConnector1">
              <a:avLst/>
            </a:prstGeom>
            <a:ln>
              <a:solidFill>
                <a:srgbClr val="DE09E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322608"/>
              </p:ext>
            </p:extLst>
          </p:nvPr>
        </p:nvGraphicFramePr>
        <p:xfrm>
          <a:off x="5095300" y="4787900"/>
          <a:ext cx="382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6" imgW="1422400" imgH="203200" progId="Equation.DSMT4">
                  <p:embed/>
                </p:oleObj>
              </mc:Choice>
              <mc:Fallback>
                <p:oleObj name="Equation" r:id="rId6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300" y="4787900"/>
                        <a:ext cx="3820100" cy="5461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3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7"/>
          <p:cNvPicPr>
            <a:picLocks noChangeAspect="1" noChangeArrowheads="1"/>
          </p:cNvPicPr>
          <p:nvPr/>
        </p:nvPicPr>
        <p:blipFill>
          <a:blip r:embed="rId3" cstate="print"/>
          <a:srcRect l="9467" t="8160" r="21036" b="21217"/>
          <a:stretch>
            <a:fillRect/>
          </a:stretch>
        </p:blipFill>
        <p:spPr bwMode="auto">
          <a:xfrm>
            <a:off x="152400" y="990600"/>
            <a:ext cx="7718425" cy="50561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195" name="Text Box 118"/>
          <p:cNvSpPr txBox="1">
            <a:spLocks noChangeArrowheads="1"/>
          </p:cNvSpPr>
          <p:nvPr/>
        </p:nvSpPr>
        <p:spPr bwMode="auto">
          <a:xfrm>
            <a:off x="4495800" y="6445250"/>
            <a:ext cx="49530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latin typeface="Avenir Book"/>
              </a:rPr>
              <a:t>Finkenstadt</a:t>
            </a:r>
            <a:r>
              <a:rPr lang="en-US" sz="1600" dirty="0">
                <a:latin typeface="Avenir Book"/>
              </a:rPr>
              <a:t>, </a:t>
            </a:r>
            <a:r>
              <a:rPr lang="en-US" sz="1600" dirty="0" err="1">
                <a:latin typeface="Avenir Book"/>
              </a:rPr>
              <a:t>Bjornstat</a:t>
            </a:r>
            <a:r>
              <a:rPr lang="en-US" sz="1600" dirty="0">
                <a:latin typeface="Avenir Book"/>
              </a:rPr>
              <a:t> &amp; Grenfell (2002)</a:t>
            </a:r>
          </a:p>
        </p:txBody>
      </p:sp>
      <p:sp>
        <p:nvSpPr>
          <p:cNvPr id="8196" name="Text Box 119"/>
          <p:cNvSpPr txBox="1">
            <a:spLocks noChangeArrowheads="1"/>
          </p:cNvSpPr>
          <p:nvPr/>
        </p:nvSpPr>
        <p:spPr bwMode="auto">
          <a:xfrm>
            <a:off x="304800" y="381000"/>
            <a:ext cx="85344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venir Book"/>
              </a:rPr>
              <a:t>Measles dynamics (pre-vaccination): 1944-1966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0" y="1828800"/>
            <a:ext cx="152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ook"/>
              </a:rPr>
              <a:t>Large city (London)</a:t>
            </a:r>
          </a:p>
          <a:p>
            <a:r>
              <a:rPr lang="en-US" sz="2000" dirty="0">
                <a:latin typeface="Avenir Book"/>
              </a:rPr>
              <a:t/>
            </a:r>
            <a:br>
              <a:rPr lang="en-US" sz="2000" dirty="0">
                <a:latin typeface="Avenir Book"/>
              </a:rPr>
            </a:br>
            <a:endParaRPr lang="en-US" sz="2000" dirty="0">
              <a:latin typeface="Avenir Book"/>
            </a:endParaRPr>
          </a:p>
          <a:p>
            <a:r>
              <a:rPr lang="en-US" sz="2000" dirty="0" smtClean="0">
                <a:latin typeface="Avenir Book"/>
              </a:rPr>
              <a:t>Medium</a:t>
            </a:r>
          </a:p>
          <a:p>
            <a:r>
              <a:rPr lang="en-US" sz="2000" dirty="0" smtClean="0">
                <a:latin typeface="Avenir Book"/>
              </a:rPr>
              <a:t/>
            </a:r>
            <a:br>
              <a:rPr lang="en-US" sz="2000" dirty="0" smtClean="0">
                <a:latin typeface="Avenir Book"/>
              </a:rPr>
            </a:br>
            <a:r>
              <a:rPr lang="en-US" sz="2000" dirty="0" smtClean="0">
                <a:latin typeface="Avenir Book"/>
              </a:rPr>
              <a:t/>
            </a:r>
            <a:br>
              <a:rPr lang="en-US" sz="2000" dirty="0" smtClean="0">
                <a:latin typeface="Avenir Book"/>
              </a:rPr>
            </a:br>
            <a:endParaRPr lang="en-US" sz="2000" dirty="0" smtClean="0">
              <a:latin typeface="Avenir Book"/>
            </a:endParaRPr>
          </a:p>
          <a:p>
            <a:r>
              <a:rPr lang="en-US" sz="2000" dirty="0" smtClean="0">
                <a:latin typeface="Avenir Book"/>
              </a:rPr>
              <a:t>Small</a:t>
            </a:r>
            <a:endParaRPr lang="en-US" sz="2000" dirty="0">
              <a:latin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13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Epidemic criterion: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9127"/>
              </p:ext>
            </p:extLst>
          </p:nvPr>
        </p:nvGraphicFramePr>
        <p:xfrm>
          <a:off x="2130425" y="3505200"/>
          <a:ext cx="52339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Equation" r:id="rId3" imgW="1498600" imgH="266700" progId="Equation.DSMT4">
                  <p:embed/>
                </p:oleObj>
              </mc:Choice>
              <mc:Fallback>
                <p:oleObj name="Equation" r:id="rId3" imgW="1498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0425" y="3505200"/>
                        <a:ext cx="5233988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773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13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STDs?</a:t>
            </a:r>
          </a:p>
        </p:txBody>
      </p:sp>
    </p:spTree>
    <p:extLst>
      <p:ext uri="{BB962C8B-B14F-4D97-AF65-F5344CB8AC3E}">
        <p14:creationId xmlns:p14="http://schemas.microsoft.com/office/powerpoint/2010/main" val="378589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13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Transmission?</a:t>
            </a:r>
          </a:p>
        </p:txBody>
      </p:sp>
    </p:spTree>
    <p:extLst>
      <p:ext uri="{BB962C8B-B14F-4D97-AF65-F5344CB8AC3E}">
        <p14:creationId xmlns:p14="http://schemas.microsoft.com/office/powerpoint/2010/main" val="56948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Book"/>
                <a:cs typeface="Avenir Book"/>
              </a:rPr>
              <a:t>Transmission (per infected): </a:t>
            </a:r>
            <a:r>
              <a:rPr lang="en-US" sz="36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3600" dirty="0" smtClean="0">
                <a:latin typeface="Avenir Book"/>
                <a:cs typeface="Avenir Book"/>
              </a:rPr>
              <a:t>SI/I = </a:t>
            </a:r>
            <a:r>
              <a:rPr lang="en-US" sz="3600" i="1" dirty="0" smtClean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3600" dirty="0" smtClean="0">
                <a:latin typeface="Avenir Book"/>
                <a:cs typeface="Avenir Book"/>
              </a:rPr>
              <a:t>S </a:t>
            </a:r>
          </a:p>
          <a:p>
            <a:endParaRPr lang="en-US" sz="3600" dirty="0">
              <a:latin typeface="Avenir Book"/>
              <a:cs typeface="Avenir Book"/>
            </a:endParaRPr>
          </a:p>
          <a:p>
            <a:r>
              <a:rPr lang="en-US" sz="2400" dirty="0" smtClean="0">
                <a:latin typeface="Avenir Book"/>
                <a:cs typeface="Avenir Book"/>
              </a:rPr>
              <a:t>Contact:  </a:t>
            </a:r>
            <a:r>
              <a:rPr lang="en-US" sz="2400" dirty="0" err="1" smtClean="0">
                <a:latin typeface="Avenir Book"/>
                <a:cs typeface="Avenir Book"/>
              </a:rPr>
              <a:t>cN</a:t>
            </a:r>
            <a:endParaRPr lang="en-US" sz="2400" dirty="0" smtClean="0">
              <a:latin typeface="Avenir Book"/>
              <a:cs typeface="Avenir Book"/>
            </a:endParaRPr>
          </a:p>
          <a:p>
            <a:r>
              <a:rPr lang="en-US" sz="2400" dirty="0" err="1" smtClean="0">
                <a:latin typeface="Avenir Book"/>
                <a:cs typeface="Avenir Book"/>
              </a:rPr>
              <a:t>Pr</a:t>
            </a:r>
            <a:r>
              <a:rPr lang="en-US" sz="2400" dirty="0" smtClean="0">
                <a:latin typeface="Avenir Book"/>
                <a:cs typeface="Avenir Book"/>
              </a:rPr>
              <a:t>(contact is with susceptible):  S/N</a:t>
            </a:r>
          </a:p>
          <a:p>
            <a:r>
              <a:rPr lang="en-US" sz="2400" dirty="0" err="1" smtClean="0">
                <a:latin typeface="Avenir Book"/>
                <a:cs typeface="Avenir Book"/>
              </a:rPr>
              <a:t>Pr</a:t>
            </a:r>
            <a:r>
              <a:rPr lang="en-US" sz="2400" dirty="0" smtClean="0">
                <a:latin typeface="Avenir Book"/>
                <a:cs typeface="Avenir Book"/>
              </a:rPr>
              <a:t>(</a:t>
            </a:r>
            <a:r>
              <a:rPr lang="en-US" sz="2400" dirty="0" err="1" smtClean="0">
                <a:latin typeface="Avenir Book"/>
                <a:cs typeface="Avenir Book"/>
              </a:rPr>
              <a:t>infection|contact</a:t>
            </a:r>
            <a:r>
              <a:rPr lang="en-US" sz="2400" dirty="0" smtClean="0">
                <a:latin typeface="Avenir Book"/>
                <a:cs typeface="Avenir Book"/>
              </a:rPr>
              <a:t> with </a:t>
            </a:r>
            <a:r>
              <a:rPr lang="en-US" sz="2400" dirty="0">
                <a:latin typeface="Avenir Book"/>
                <a:cs typeface="Avenir Book"/>
              </a:rPr>
              <a:t>S</a:t>
            </a:r>
            <a:r>
              <a:rPr lang="en-US" sz="2400" dirty="0" smtClean="0">
                <a:latin typeface="Avenir Book"/>
                <a:cs typeface="Avenir Book"/>
              </a:rPr>
              <a:t>):  a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Thus, transmission = </a:t>
            </a:r>
            <a:r>
              <a:rPr lang="en-US" sz="2400" dirty="0" err="1" smtClean="0">
                <a:latin typeface="Avenir Book"/>
                <a:cs typeface="Avenir Book"/>
              </a:rPr>
              <a:t>acS</a:t>
            </a:r>
            <a:r>
              <a:rPr lang="en-US" sz="2400" dirty="0" smtClean="0">
                <a:latin typeface="Avenir Book"/>
                <a:cs typeface="Avenir Book"/>
              </a:rPr>
              <a:t>, 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and </a:t>
            </a:r>
          </a:p>
          <a:p>
            <a:r>
              <a:rPr lang="en-US" sz="2400" i="1" dirty="0" smtClean="0">
                <a:latin typeface="Lucida Grande"/>
                <a:ea typeface="Lucida Grande"/>
                <a:cs typeface="Lucida Grande"/>
              </a:rPr>
              <a:t>β </a:t>
            </a:r>
            <a:r>
              <a:rPr lang="en-US" sz="2400" dirty="0" smtClean="0">
                <a:latin typeface="Avenir Book"/>
                <a:cs typeface="Avenir Book"/>
              </a:rPr>
              <a:t>= </a:t>
            </a:r>
            <a:r>
              <a:rPr lang="en-US" sz="2400" dirty="0" err="1" smtClean="0">
                <a:latin typeface="Avenir Book"/>
                <a:cs typeface="Avenir Book"/>
              </a:rPr>
              <a:t>ca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4357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98473"/>
            <a:ext cx="6553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639D"/>
                </a:solidFill>
                <a:latin typeface="Avenir Book"/>
                <a:cs typeface="Avenir Book"/>
              </a:rPr>
              <a:t>Contact rate (</a:t>
            </a:r>
            <a:r>
              <a:rPr lang="en-US" dirty="0" err="1" smtClean="0">
                <a:solidFill>
                  <a:srgbClr val="3F639D"/>
                </a:solidFill>
                <a:latin typeface="Avenir Book"/>
                <a:cs typeface="Avenir Book"/>
              </a:rPr>
              <a:t>cN</a:t>
            </a:r>
            <a:r>
              <a:rPr lang="en-US" dirty="0" smtClean="0">
                <a:solidFill>
                  <a:srgbClr val="3F639D"/>
                </a:solidFill>
                <a:latin typeface="Avenir Book"/>
                <a:cs typeface="Avenir Book"/>
              </a:rPr>
              <a:t>) </a:t>
            </a:r>
          </a:p>
          <a:p>
            <a:r>
              <a:rPr lang="en-US" dirty="0" smtClean="0">
                <a:solidFill>
                  <a:srgbClr val="3F639D"/>
                </a:solidFill>
                <a:latin typeface="Avenir Book"/>
                <a:cs typeface="Avenir Book"/>
              </a:rPr>
              <a:t>(e.g., how many people do you bump into on a sidewalk?)</a:t>
            </a:r>
          </a:p>
        </p:txBody>
      </p:sp>
    </p:spTree>
    <p:extLst>
      <p:ext uri="{BB962C8B-B14F-4D97-AF65-F5344CB8AC3E}">
        <p14:creationId xmlns:p14="http://schemas.microsoft.com/office/powerpoint/2010/main" val="29773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6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57588"/>
            <a:ext cx="24701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3557588"/>
            <a:ext cx="27813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641156" y="381000"/>
            <a:ext cx="5597844" cy="3433465"/>
            <a:chOff x="1945956" y="1475058"/>
            <a:chExt cx="4785044" cy="2644207"/>
          </a:xfrm>
        </p:grpSpPr>
        <p:cxnSp>
          <p:nvCxnSpPr>
            <p:cNvPr id="37889" name="Straight Connector 39"/>
            <p:cNvCxnSpPr>
              <a:cxnSpLocks noChangeShapeType="1"/>
            </p:cNvCxnSpPr>
            <p:nvPr/>
          </p:nvCxnSpPr>
          <p:spPr bwMode="auto">
            <a:xfrm rot="16200000" flipH="1">
              <a:off x="1885950" y="2387600"/>
              <a:ext cx="1817688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890" name="Straight Connector 43"/>
            <p:cNvCxnSpPr>
              <a:cxnSpLocks noChangeShapeType="1"/>
            </p:cNvCxnSpPr>
            <p:nvPr/>
          </p:nvCxnSpPr>
          <p:spPr bwMode="auto">
            <a:xfrm>
              <a:off x="2806700" y="3292475"/>
              <a:ext cx="39243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7891" name="TextBox 45"/>
            <p:cNvSpPr txBox="1">
              <a:spLocks noChangeArrowheads="1"/>
            </p:cNvSpPr>
            <p:nvPr/>
          </p:nvSpPr>
          <p:spPr bwMode="auto">
            <a:xfrm rot="16200000">
              <a:off x="1232698" y="2188316"/>
              <a:ext cx="18881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Avenir Book"/>
                </a:rPr>
                <a:t>Contact </a:t>
              </a:r>
              <a:r>
                <a:rPr lang="en-US" sz="2400" b="0" dirty="0" smtClean="0">
                  <a:latin typeface="Avenir Book"/>
                </a:rPr>
                <a:t>rate</a:t>
              </a:r>
              <a:endParaRPr lang="en-US" sz="2400" b="0" dirty="0">
                <a:latin typeface="Avenir Book"/>
              </a:endParaRPr>
            </a:p>
          </p:txBody>
        </p:sp>
        <p:sp>
          <p:nvSpPr>
            <p:cNvPr id="37892" name="TextBox 47"/>
            <p:cNvSpPr txBox="1">
              <a:spLocks noChangeArrowheads="1"/>
            </p:cNvSpPr>
            <p:nvPr/>
          </p:nvSpPr>
          <p:spPr bwMode="auto">
            <a:xfrm>
              <a:off x="3331279" y="3657600"/>
              <a:ext cx="26696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latin typeface="Avenir Book"/>
                </a:rPr>
                <a:t>Population size, N</a:t>
              </a:r>
            </a:p>
          </p:txBody>
        </p:sp>
        <p:cxnSp>
          <p:nvCxnSpPr>
            <p:cNvPr id="37893" name="Straight Connector 51"/>
            <p:cNvCxnSpPr>
              <a:cxnSpLocks noChangeShapeType="1"/>
            </p:cNvCxnSpPr>
            <p:nvPr/>
          </p:nvCxnSpPr>
          <p:spPr bwMode="auto">
            <a:xfrm flipV="1">
              <a:off x="2806700" y="1651000"/>
              <a:ext cx="3398838" cy="163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7896" name="TextBox 9"/>
            <p:cNvSpPr txBox="1">
              <a:spLocks noChangeArrowheads="1"/>
            </p:cNvSpPr>
            <p:nvPr/>
          </p:nvSpPr>
          <p:spPr bwMode="auto">
            <a:xfrm>
              <a:off x="3048000" y="3242846"/>
              <a:ext cx="8258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venir Book"/>
                </a:rPr>
                <a:t>Athens</a:t>
              </a:r>
            </a:p>
          </p:txBody>
        </p:sp>
        <p:sp>
          <p:nvSpPr>
            <p:cNvPr id="37897" name="TextBox 10"/>
            <p:cNvSpPr txBox="1">
              <a:spLocks noChangeArrowheads="1"/>
            </p:cNvSpPr>
            <p:nvPr/>
          </p:nvSpPr>
          <p:spPr bwMode="auto">
            <a:xfrm>
              <a:off x="4560031" y="3242846"/>
              <a:ext cx="8386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venir Book"/>
                </a:rPr>
                <a:t>Atlanta</a:t>
              </a:r>
            </a:p>
          </p:txBody>
        </p:sp>
        <p:sp>
          <p:nvSpPr>
            <p:cNvPr id="37898" name="TextBox 11"/>
            <p:cNvSpPr txBox="1">
              <a:spLocks noChangeArrowheads="1"/>
            </p:cNvSpPr>
            <p:nvPr/>
          </p:nvSpPr>
          <p:spPr bwMode="auto">
            <a:xfrm>
              <a:off x="5812097" y="3242846"/>
              <a:ext cx="6078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venir Book"/>
                </a:rPr>
                <a:t>NYC</a:t>
              </a:r>
            </a:p>
          </p:txBody>
        </p:sp>
        <p:cxnSp>
          <p:nvCxnSpPr>
            <p:cNvPr id="39950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2790825" y="2965450"/>
              <a:ext cx="639763" cy="793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952" name="Straight Connector 19"/>
            <p:cNvCxnSpPr>
              <a:cxnSpLocks noChangeShapeType="1"/>
            </p:cNvCxnSpPr>
            <p:nvPr/>
          </p:nvCxnSpPr>
          <p:spPr bwMode="auto">
            <a:xfrm rot="10800000">
              <a:off x="2790825" y="2243138"/>
              <a:ext cx="2144713" cy="158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954" name="Straight Connector 23"/>
            <p:cNvCxnSpPr>
              <a:cxnSpLocks noChangeShapeType="1"/>
            </p:cNvCxnSpPr>
            <p:nvPr/>
          </p:nvCxnSpPr>
          <p:spPr bwMode="auto">
            <a:xfrm rot="10800000">
              <a:off x="2798763" y="1665288"/>
              <a:ext cx="3338512" cy="1587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38864" y="1682750"/>
              <a:ext cx="0" cy="159385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935538" y="2259013"/>
              <a:ext cx="17462" cy="101758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29000" y="2981326"/>
              <a:ext cx="2498" cy="2952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20027952">
              <a:off x="3062659" y="2423374"/>
              <a:ext cx="1828800" cy="26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venir Book"/>
                  <a:cs typeface="Avenir Book"/>
                </a:rPr>
                <a:t>Slope = c</a:t>
              </a:r>
              <a:endParaRPr lang="en-US" sz="1600" i="1" dirty="0" smtClean="0">
                <a:latin typeface="Avenir Book"/>
                <a:cs typeface="Avenir Book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61061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F639D"/>
                </a:solidFill>
                <a:latin typeface="Avenir Book"/>
                <a:cs typeface="Avenir Book"/>
              </a:rPr>
              <a:t>Is this a good model for all pathogens (e.g., STDs)?</a:t>
            </a:r>
          </a:p>
        </p:txBody>
      </p:sp>
    </p:spTree>
    <p:extLst>
      <p:ext uri="{BB962C8B-B14F-4D97-AF65-F5344CB8AC3E}">
        <p14:creationId xmlns:p14="http://schemas.microsoft.com/office/powerpoint/2010/main" val="37098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13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An alternative?</a:t>
            </a:r>
          </a:p>
        </p:txBody>
      </p:sp>
    </p:spTree>
    <p:extLst>
      <p:ext uri="{BB962C8B-B14F-4D97-AF65-F5344CB8AC3E}">
        <p14:creationId xmlns:p14="http://schemas.microsoft.com/office/powerpoint/2010/main" val="144850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69918" y="762000"/>
            <a:ext cx="83692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Avenir Book"/>
                <a:ea typeface="+mn-ea"/>
                <a:cs typeface="Avenir Book"/>
              </a:rPr>
              <a:t>Density</a:t>
            </a:r>
            <a:r>
              <a:rPr lang="en-US" dirty="0" smtClean="0">
                <a:solidFill>
                  <a:srgbClr val="0000FF"/>
                </a:solidFill>
                <a:latin typeface="Avenir Book"/>
                <a:ea typeface="+mn-ea"/>
                <a:cs typeface="Avenir Book"/>
              </a:rPr>
              <a:t>-dependent</a:t>
            </a:r>
            <a:r>
              <a:rPr lang="en-US" dirty="0" smtClean="0">
                <a:latin typeface="Avenir Book"/>
                <a:ea typeface="+mn-ea"/>
                <a:cs typeface="Avenir Book"/>
              </a:rPr>
              <a:t> transmission</a:t>
            </a:r>
            <a:endParaRPr lang="en-US" dirty="0">
              <a:latin typeface="Avenir Book"/>
              <a:ea typeface="+mn-ea"/>
              <a:cs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3413" y="2516188"/>
            <a:ext cx="4802187" cy="2817812"/>
            <a:chOff x="1903413" y="2516188"/>
            <a:chExt cx="4802187" cy="19050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952501" y="3467100"/>
              <a:ext cx="190500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05000" y="4419600"/>
              <a:ext cx="480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459569" y="5562600"/>
            <a:ext cx="3941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Avenir Book"/>
              </a:rPr>
              <a:t>Host population size, N</a:t>
            </a:r>
            <a:endParaRPr lang="en-US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 rot="16200000">
            <a:off x="23939" y="3720041"/>
            <a:ext cx="2172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Avenir Book"/>
              </a:rPr>
              <a:t>Contact rate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05000" y="2438400"/>
            <a:ext cx="4876800" cy="2895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4648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  <a:cs typeface="Avenir Book"/>
              </a:rPr>
              <a:t>e.g., cold, flu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1305580"/>
            <a:ext cx="8369282" cy="2599730"/>
            <a:chOff x="457200" y="1305580"/>
            <a:chExt cx="8369282" cy="259973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05000" y="3429000"/>
              <a:ext cx="4800600" cy="15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457200" y="1305580"/>
              <a:ext cx="83692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800000"/>
                  </a:solidFill>
                  <a:latin typeface="Avenir Book"/>
                  <a:ea typeface="+mn-ea"/>
                  <a:cs typeface="Avenir Book"/>
                </a:rPr>
                <a:t>Frequency-dependent</a:t>
              </a:r>
              <a:r>
                <a:rPr lang="en-US" dirty="0" smtClean="0">
                  <a:latin typeface="Avenir Book"/>
                  <a:ea typeface="+mn-ea"/>
                  <a:cs typeface="Avenir Book"/>
                </a:rPr>
                <a:t> transmission</a:t>
              </a:r>
              <a:endParaRPr lang="en-US" dirty="0"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3505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800000"/>
                  </a:solidFill>
                  <a:latin typeface="Avenir Book"/>
                  <a:cs typeface="Avenir Book"/>
                </a:rPr>
                <a:t>e.g., STD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69918" y="762000"/>
            <a:ext cx="83692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Avenir Book"/>
                <a:ea typeface="+mn-ea"/>
                <a:cs typeface="Avenir Book"/>
              </a:rPr>
              <a:t>Density</a:t>
            </a:r>
            <a:r>
              <a:rPr lang="en-US" dirty="0" smtClean="0">
                <a:solidFill>
                  <a:srgbClr val="0000FF"/>
                </a:solidFill>
                <a:latin typeface="Avenir Book"/>
                <a:ea typeface="+mn-ea"/>
                <a:cs typeface="Avenir Book"/>
              </a:rPr>
              <a:t>-dependent</a:t>
            </a:r>
            <a:r>
              <a:rPr lang="en-US" dirty="0" smtClean="0">
                <a:latin typeface="Avenir Book"/>
                <a:ea typeface="+mn-ea"/>
                <a:cs typeface="Avenir Book"/>
              </a:rPr>
              <a:t> transmission</a:t>
            </a:r>
            <a:endParaRPr lang="en-US" dirty="0">
              <a:latin typeface="Avenir Book"/>
              <a:ea typeface="+mn-ea"/>
              <a:cs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3413" y="2516188"/>
            <a:ext cx="4802187" cy="2817812"/>
            <a:chOff x="1903413" y="2516188"/>
            <a:chExt cx="4802187" cy="19050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952501" y="3467100"/>
              <a:ext cx="190500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05000" y="4419600"/>
              <a:ext cx="480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459569" y="5562600"/>
            <a:ext cx="3941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Avenir Book"/>
              </a:rPr>
              <a:t>Host population size, N</a:t>
            </a:r>
            <a:endParaRPr lang="en-US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 rot="16200000">
            <a:off x="844531" y="3509048"/>
            <a:ext cx="530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Avenir Book"/>
              </a:rPr>
              <a:t>R</a:t>
            </a:r>
            <a:r>
              <a:rPr lang="en-US" baseline="-25000" dirty="0" smtClean="0">
                <a:solidFill>
                  <a:srgbClr val="595959"/>
                </a:solidFill>
                <a:latin typeface="Avenir Book"/>
              </a:rPr>
              <a:t>0</a:t>
            </a:r>
            <a:endParaRPr lang="en-US" baseline="-25000" dirty="0">
              <a:solidFill>
                <a:srgbClr val="595959"/>
              </a:solidFill>
              <a:latin typeface="Avenir Book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05000" y="2438400"/>
            <a:ext cx="4876800" cy="2895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4648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  <a:cs typeface="Avenir Book"/>
              </a:rPr>
              <a:t>e.g., cold, flu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1305580"/>
            <a:ext cx="8369282" cy="2599730"/>
            <a:chOff x="457200" y="1305580"/>
            <a:chExt cx="8369282" cy="259973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05000" y="3429000"/>
              <a:ext cx="4800600" cy="15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457200" y="1305580"/>
              <a:ext cx="83692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800000"/>
                  </a:solidFill>
                  <a:latin typeface="Avenir Book"/>
                  <a:ea typeface="+mn-ea"/>
                  <a:cs typeface="Avenir Book"/>
                </a:rPr>
                <a:t>Frequency-dependent</a:t>
              </a:r>
              <a:r>
                <a:rPr lang="en-US" dirty="0" smtClean="0">
                  <a:latin typeface="Avenir Book"/>
                  <a:ea typeface="+mn-ea"/>
                  <a:cs typeface="Avenir Book"/>
                </a:rPr>
                <a:t> transmission</a:t>
              </a:r>
              <a:endParaRPr lang="en-US" dirty="0"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3505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800000"/>
                  </a:solidFill>
                  <a:latin typeface="Avenir Book"/>
                  <a:cs typeface="Avenir Book"/>
                </a:rPr>
                <a:t>e.g., STD</a:t>
              </a: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89761"/>
              </p:ext>
            </p:extLst>
          </p:nvPr>
        </p:nvGraphicFramePr>
        <p:xfrm>
          <a:off x="7131050" y="2133600"/>
          <a:ext cx="19875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3" imgW="736600" imgH="266700" progId="Equation.DSMT4">
                  <p:embed/>
                </p:oleObj>
              </mc:Choice>
              <mc:Fallback>
                <p:oleObj name="Equation" r:id="rId3" imgW="7366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31050" y="2133600"/>
                        <a:ext cx="19875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379709"/>
              </p:ext>
            </p:extLst>
          </p:nvPr>
        </p:nvGraphicFramePr>
        <p:xfrm>
          <a:off x="7162800" y="3048000"/>
          <a:ext cx="16795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5" imgW="622300" imgH="266700" progId="Equation.DSMT4">
                  <p:embed/>
                </p:oleObj>
              </mc:Choice>
              <mc:Fallback>
                <p:oleObj name="Equation" r:id="rId5" imgW="622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3048000"/>
                        <a:ext cx="167957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8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746125" y="2752725"/>
            <a:ext cx="7165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3F639D"/>
                </a:solidFill>
                <a:latin typeface="Avenir Book"/>
              </a:rPr>
              <a:t>With frequency-dependent transmission there is no threshold population </a:t>
            </a:r>
            <a:r>
              <a:rPr lang="en-US" sz="2000" b="0" dirty="0" smtClean="0">
                <a:solidFill>
                  <a:srgbClr val="3F639D"/>
                </a:solidFill>
                <a:latin typeface="Avenir Book"/>
              </a:rPr>
              <a:t>size!</a:t>
            </a:r>
            <a:endParaRPr lang="en-US" sz="2000" b="0" dirty="0">
              <a:solidFill>
                <a:srgbClr val="3F639D"/>
              </a:solidFill>
              <a:latin typeface="Avenir Book"/>
            </a:endParaRPr>
          </a:p>
        </p:txBody>
      </p:sp>
      <p:pic>
        <p:nvPicPr>
          <p:cNvPr id="58370" name="Picture 9" descr="people_silho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76663"/>
            <a:ext cx="2470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9" descr="people_silho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581400"/>
            <a:ext cx="24701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9" descr="people_silho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91000"/>
            <a:ext cx="24701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9" descr="people_silhou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800600"/>
            <a:ext cx="24701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6275" y="514350"/>
            <a:ext cx="7499350" cy="2132013"/>
          </a:xfrm>
        </p:spPr>
        <p:txBody>
          <a:bodyPr rtlCol="0"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600" b="0" cap="none" dirty="0" smtClean="0">
                <a:ea typeface="+mj-ea"/>
                <a:cs typeface="+mj-cs"/>
              </a:rPr>
              <a:t>Thus, the existence of threshold populations depends on the type of transmission</a:t>
            </a:r>
            <a:r>
              <a:rPr lang="en-US" b="0" cap="none" dirty="0" smtClean="0">
                <a:ea typeface="+mj-ea"/>
                <a:cs typeface="+mj-cs"/>
              </a:rPr>
              <a:t/>
            </a:r>
            <a:br>
              <a:rPr lang="en-US" b="0" cap="none" dirty="0" smtClean="0">
                <a:ea typeface="+mj-ea"/>
                <a:cs typeface="+mj-cs"/>
              </a:rPr>
            </a:br>
            <a:endParaRPr lang="en-US" b="0" cap="none" dirty="0"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7" charset="-128"/>
              </a:rPr>
              <a:t>Why study host-parasite interactions?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229600" cy="4525963"/>
          </a:xfrm>
        </p:spPr>
        <p:txBody>
          <a:bodyPr rtlCol="0">
            <a:scene3d>
              <a:camera prst="orthographicFront"/>
              <a:lightRig rig="chilly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7" charset="-128"/>
              </a:rPr>
              <a:t>Major regulator of wildlife population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0882" y="3279026"/>
            <a:ext cx="2370735" cy="3197974"/>
            <a:chOff x="2573086" y="3962400"/>
            <a:chExt cx="2370735" cy="3197974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74245" y="4592598"/>
              <a:ext cx="1768416" cy="256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573086" y="3962400"/>
              <a:ext cx="2370735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1400" b="0" i="1" dirty="0" smtClean="0">
                  <a:latin typeface="Avenir Book"/>
                </a:rPr>
                <a:t>Red Grouse</a:t>
              </a:r>
            </a:p>
            <a:p>
              <a:pPr defTabSz="914400" eaLnBrk="0" hangingPunct="0"/>
              <a:r>
                <a:rPr lang="en-US" sz="1400" b="0" i="1" dirty="0" smtClean="0">
                  <a:latin typeface="Avenir Book"/>
                </a:rPr>
                <a:t>(</a:t>
              </a:r>
              <a:r>
                <a:rPr lang="en-US" sz="1400" b="0" i="1" dirty="0" err="1" smtClean="0">
                  <a:latin typeface="Avenir Book"/>
                </a:rPr>
                <a:t>Lagopus</a:t>
              </a:r>
              <a:r>
                <a:rPr lang="en-US" sz="1400" b="0" i="1" dirty="0" smtClean="0">
                  <a:latin typeface="Avenir Book"/>
                </a:rPr>
                <a:t> </a:t>
              </a:r>
              <a:r>
                <a:rPr lang="en-US" sz="1400" b="0" i="1" dirty="0" err="1">
                  <a:latin typeface="Avenir Book"/>
                </a:rPr>
                <a:t>lagopus</a:t>
              </a:r>
              <a:r>
                <a:rPr lang="en-US" sz="1400" b="0" i="1" dirty="0">
                  <a:latin typeface="Avenir Book"/>
                </a:rPr>
                <a:t> </a:t>
              </a:r>
              <a:r>
                <a:rPr lang="en-US" sz="1400" b="0" i="1" dirty="0" err="1" smtClean="0">
                  <a:latin typeface="Avenir Book"/>
                </a:rPr>
                <a:t>scoticus</a:t>
              </a:r>
              <a:r>
                <a:rPr lang="en-US" sz="1400" b="0" i="1" dirty="0" smtClean="0">
                  <a:latin typeface="Avenir Book"/>
                </a:rPr>
                <a:t>)</a:t>
              </a:r>
              <a:endParaRPr lang="en-US" sz="1400" b="0" i="1" dirty="0">
                <a:latin typeface="Avenir Book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45776"/>
            <a:ext cx="3733800" cy="2457450"/>
          </a:xfrm>
          <a:prstGeom prst="rect">
            <a:avLst/>
          </a:prstGeom>
          <a:effectLst>
            <a:outerShdw dist="127000" dir="2700000" algn="tl" rotWithShape="0">
              <a:srgbClr val="000000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410200" y="3502223"/>
            <a:ext cx="2057630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1400" b="0" i="1" dirty="0" err="1" smtClean="0">
                <a:solidFill>
                  <a:srgbClr val="3A4C03"/>
                </a:solidFill>
                <a:latin typeface="Avenir Book"/>
                <a:ea typeface="ＭＳ Ｐゴシック" charset="-128"/>
                <a:cs typeface="ＭＳ Ｐゴシック" charset="-128"/>
              </a:rPr>
              <a:t>Trichostrongylus</a:t>
            </a:r>
            <a:r>
              <a:rPr lang="en-US" sz="1400" b="0" i="1" dirty="0" smtClean="0">
                <a:solidFill>
                  <a:srgbClr val="3A4C03"/>
                </a:solidFill>
                <a:latin typeface="Avenir Book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0" i="1" dirty="0" err="1" smtClean="0">
                <a:solidFill>
                  <a:srgbClr val="3A4C03"/>
                </a:solidFill>
                <a:latin typeface="Avenir Book"/>
                <a:ea typeface="ＭＳ Ｐゴシック" charset="-128"/>
                <a:cs typeface="ＭＳ Ｐゴシック" charset="-128"/>
              </a:rPr>
              <a:t>tenuis</a:t>
            </a:r>
            <a:endParaRPr lang="en-US" sz="1400" b="0" i="1" dirty="0">
              <a:solidFill>
                <a:srgbClr val="3A4C03"/>
              </a:solidFill>
              <a:latin typeface="Avenir Boo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7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69918" y="762000"/>
            <a:ext cx="83692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Avenir Book"/>
                <a:ea typeface="+mn-ea"/>
                <a:cs typeface="Avenir Book"/>
              </a:rPr>
              <a:t>Density</a:t>
            </a:r>
            <a:r>
              <a:rPr lang="en-US" dirty="0" smtClean="0">
                <a:solidFill>
                  <a:srgbClr val="0000FF"/>
                </a:solidFill>
                <a:latin typeface="Avenir Book"/>
                <a:ea typeface="+mn-ea"/>
                <a:cs typeface="Avenir Book"/>
              </a:rPr>
              <a:t>-dependent</a:t>
            </a:r>
            <a:r>
              <a:rPr lang="en-US" dirty="0" smtClean="0">
                <a:latin typeface="Avenir Book"/>
                <a:ea typeface="+mn-ea"/>
                <a:cs typeface="Avenir Book"/>
              </a:rPr>
              <a:t> transmission</a:t>
            </a:r>
            <a:endParaRPr lang="en-US" dirty="0">
              <a:latin typeface="Avenir Book"/>
              <a:ea typeface="+mn-ea"/>
              <a:cs typeface="Avenir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3413" y="2516188"/>
            <a:ext cx="4802187" cy="2817812"/>
            <a:chOff x="1903413" y="2516188"/>
            <a:chExt cx="4802187" cy="19050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952501" y="3467100"/>
              <a:ext cx="190500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05000" y="4419600"/>
              <a:ext cx="480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459569" y="5562600"/>
            <a:ext cx="3941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Avenir Book"/>
              </a:rPr>
              <a:t>Host population size, N</a:t>
            </a:r>
            <a:endParaRPr lang="en-US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 rot="16200000">
            <a:off x="-222285" y="3723020"/>
            <a:ext cx="3183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  <a:latin typeface="Avenir Book"/>
              </a:rPr>
              <a:t>Mean age at infection</a:t>
            </a:r>
            <a:endParaRPr lang="en-US" sz="2400" baseline="-25000" dirty="0">
              <a:solidFill>
                <a:srgbClr val="595959"/>
              </a:solidFill>
              <a:latin typeface="Avenir Book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05000" y="2438400"/>
            <a:ext cx="4876800" cy="2895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4648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  <a:cs typeface="Avenir Book"/>
              </a:rPr>
              <a:t>e.g., cold, flu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" y="1305580"/>
            <a:ext cx="8369282" cy="2599730"/>
            <a:chOff x="457200" y="1305580"/>
            <a:chExt cx="8369282" cy="259973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05000" y="3429000"/>
              <a:ext cx="4800600" cy="15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457200" y="1305580"/>
              <a:ext cx="83692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800000"/>
                  </a:solidFill>
                  <a:latin typeface="Avenir Book"/>
                  <a:ea typeface="+mn-ea"/>
                  <a:cs typeface="Avenir Book"/>
                </a:rPr>
                <a:t>Frequency-dependent</a:t>
              </a:r>
              <a:r>
                <a:rPr lang="en-US" dirty="0" smtClean="0">
                  <a:latin typeface="Avenir Book"/>
                  <a:ea typeface="+mn-ea"/>
                  <a:cs typeface="Avenir Book"/>
                </a:rPr>
                <a:t> transmission</a:t>
              </a:r>
              <a:endParaRPr lang="en-US" dirty="0"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3505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800000"/>
                  </a:solidFill>
                  <a:latin typeface="Avenir Book"/>
                  <a:cs typeface="Avenir Book"/>
                </a:rPr>
                <a:t>e.g., STD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10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R</a:t>
            </a:r>
            <a:r>
              <a:rPr lang="en-US" baseline="-25000" dirty="0" smtClean="0">
                <a:ea typeface="ＭＳ Ｐゴシック" charset="-128"/>
              </a:rPr>
              <a:t>0</a:t>
            </a:r>
            <a:r>
              <a:rPr lang="en-US" dirty="0" smtClean="0">
                <a:ea typeface="ＭＳ Ｐゴシック" charset="-128"/>
              </a:rPr>
              <a:t> &amp; age at infection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457200" y="1524000"/>
            <a:ext cx="8001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latin typeface="Avenir Book"/>
              </a:rPr>
              <a:t>It is possible to derive that if R</a:t>
            </a:r>
            <a:r>
              <a:rPr lang="en-US" sz="2000" b="0" baseline="-25000" dirty="0">
                <a:latin typeface="Avenir Book"/>
              </a:rPr>
              <a:t>0</a:t>
            </a:r>
            <a:r>
              <a:rPr lang="en-US" sz="2000" b="0" dirty="0">
                <a:latin typeface="Avenir Book"/>
              </a:rPr>
              <a:t>&gt;1 and there is a supply of </a:t>
            </a:r>
            <a:r>
              <a:rPr lang="en-US" sz="2000" b="0" dirty="0" err="1">
                <a:latin typeface="Avenir Book"/>
              </a:rPr>
              <a:t>susceptibles</a:t>
            </a:r>
            <a:r>
              <a:rPr lang="en-US" sz="2000" b="0" dirty="0">
                <a:latin typeface="Avenir Book"/>
              </a:rPr>
              <a:t>, then the equilibrium proportion of </a:t>
            </a:r>
            <a:r>
              <a:rPr lang="en-US" sz="2000" b="0" dirty="0" err="1">
                <a:latin typeface="Avenir Book"/>
              </a:rPr>
              <a:t>susceptibles</a:t>
            </a:r>
            <a:r>
              <a:rPr lang="en-US" sz="2000" b="0" dirty="0">
                <a:latin typeface="Avenir Book"/>
              </a:rPr>
              <a:t> is S/N=1/R</a:t>
            </a:r>
            <a:r>
              <a:rPr lang="en-US" sz="2000" b="0" baseline="-25000" dirty="0">
                <a:latin typeface="Avenir Book"/>
              </a:rPr>
              <a:t>0</a:t>
            </a:r>
          </a:p>
          <a:p>
            <a:endParaRPr lang="en-US" sz="2000" b="0" dirty="0">
              <a:latin typeface="Avenir Book"/>
            </a:endParaRPr>
          </a:p>
          <a:p>
            <a:r>
              <a:rPr lang="en-US" sz="2000" b="0" dirty="0">
                <a:latin typeface="Avenir Book"/>
              </a:rPr>
              <a:t>Suppose the average age at infection is A </a:t>
            </a:r>
          </a:p>
          <a:p>
            <a:r>
              <a:rPr lang="en-US" sz="2000" b="0" dirty="0">
                <a:latin typeface="Avenir Book"/>
              </a:rPr>
              <a:t>Individuals &lt; A are susceptible</a:t>
            </a:r>
          </a:p>
          <a:p>
            <a:r>
              <a:rPr lang="en-US" sz="2000" b="0" dirty="0">
                <a:latin typeface="Avenir Book"/>
              </a:rPr>
              <a:t>Individuals &gt; A are immune</a:t>
            </a:r>
          </a:p>
          <a:p>
            <a:endParaRPr lang="en-US" sz="2000" b="0" dirty="0">
              <a:latin typeface="Avenir Book"/>
            </a:endParaRPr>
          </a:p>
          <a:p>
            <a:r>
              <a:rPr lang="en-US" sz="2000" b="0" dirty="0">
                <a:latin typeface="Avenir Book"/>
              </a:rPr>
              <a:t>For simplicity assume a rectangular age distribution up to life expectancy L</a:t>
            </a:r>
          </a:p>
          <a:p>
            <a:r>
              <a:rPr lang="en-US" sz="2000" b="0" dirty="0">
                <a:latin typeface="Avenir Book"/>
              </a:rPr>
              <a:t>Then the proportion susceptible = A/L</a:t>
            </a:r>
          </a:p>
          <a:p>
            <a:r>
              <a:rPr lang="en-US" sz="2000" b="0" dirty="0">
                <a:latin typeface="Avenir Book"/>
              </a:rPr>
              <a:t>This means R</a:t>
            </a:r>
            <a:r>
              <a:rPr lang="en-US" sz="2000" b="0" baseline="-25000" dirty="0">
                <a:latin typeface="Avenir Book"/>
              </a:rPr>
              <a:t>0</a:t>
            </a:r>
            <a:r>
              <a:rPr lang="en-US" sz="2000" b="0" dirty="0">
                <a:latin typeface="Avenir Book"/>
              </a:rPr>
              <a:t>=L/A</a:t>
            </a:r>
          </a:p>
          <a:p>
            <a:endParaRPr lang="en-US" sz="2000" b="0" dirty="0">
              <a:latin typeface="Avenir Book"/>
            </a:endParaRPr>
          </a:p>
          <a:p>
            <a:r>
              <a:rPr lang="en-US" sz="2000" b="0" dirty="0">
                <a:latin typeface="Avenir Book"/>
              </a:rPr>
              <a:t>R</a:t>
            </a:r>
            <a:r>
              <a:rPr lang="en-US" sz="2000" b="0" baseline="-25000" dirty="0">
                <a:latin typeface="Avenir Book"/>
              </a:rPr>
              <a:t>0</a:t>
            </a:r>
            <a:r>
              <a:rPr lang="en-US" sz="2000" b="0" dirty="0">
                <a:latin typeface="Avenir Book"/>
              </a:rPr>
              <a:t> is inversely proportional to mean age at infection</a:t>
            </a:r>
          </a:p>
          <a:p>
            <a:endParaRPr lang="en-US" sz="2000" b="0" dirty="0">
              <a:latin typeface="Avenir Book"/>
            </a:endParaRPr>
          </a:p>
          <a:p>
            <a:r>
              <a:rPr lang="en-US" sz="2000" b="0" dirty="0">
                <a:latin typeface="Avenir Book"/>
              </a:rPr>
              <a:t>This is also true when using more complicated models (e.g. not assuming rectangular age distribution)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Predictions based on transmission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6934" y="2528888"/>
            <a:ext cx="7858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venir Book"/>
                <a:ea typeface="+mn-ea"/>
                <a:cs typeface="Avenir Book"/>
              </a:rPr>
              <a:t>Density</a:t>
            </a:r>
            <a:r>
              <a:rPr lang="en-US" dirty="0">
                <a:latin typeface="Avenir Book"/>
                <a:ea typeface="+mn-ea"/>
                <a:cs typeface="Avenir Book"/>
              </a:rPr>
              <a:t>- and </a:t>
            </a:r>
            <a:r>
              <a:rPr lang="en-US" dirty="0">
                <a:solidFill>
                  <a:schemeClr val="accent4"/>
                </a:solidFill>
                <a:latin typeface="Avenir Book"/>
                <a:ea typeface="+mn-ea"/>
                <a:cs typeface="Avenir Book"/>
              </a:rPr>
              <a:t>frequency</a:t>
            </a:r>
            <a:r>
              <a:rPr lang="en-US" dirty="0">
                <a:latin typeface="Avenir Book"/>
                <a:ea typeface="+mn-ea"/>
                <a:cs typeface="Avenir Book"/>
              </a:rPr>
              <a:t>-dependent transmission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952501" y="4319587"/>
            <a:ext cx="1905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000" y="5272088"/>
            <a:ext cx="4800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3836751" y="5424488"/>
            <a:ext cx="464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Avenir Book"/>
              </a:rPr>
              <a:t>N</a:t>
            </a:r>
          </a:p>
        </p:txBody>
      </p:sp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381000" y="3886200"/>
            <a:ext cx="137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Avenir Book"/>
              </a:rPr>
              <a:t>Mean age at infection</a:t>
            </a:r>
            <a:endParaRPr lang="en-US" baseline="-25000" dirty="0">
              <a:solidFill>
                <a:srgbClr val="595959"/>
              </a:solidFill>
              <a:latin typeface="Avenir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05000" y="3581400"/>
            <a:ext cx="449580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4281488"/>
            <a:ext cx="4800600" cy="15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13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More surprises</a:t>
            </a:r>
          </a:p>
        </p:txBody>
      </p:sp>
    </p:spTree>
    <p:extLst>
      <p:ext uri="{BB962C8B-B14F-4D97-AF65-F5344CB8AC3E}">
        <p14:creationId xmlns:p14="http://schemas.microsoft.com/office/powerpoint/2010/main" val="229957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Measles in UK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6082" name="Picture 4" descr="Picture 1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495800" cy="466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-3635" y="6519446"/>
            <a:ext cx="3867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Avenir Book"/>
              </a:rPr>
              <a:t>Bjørnstad</a:t>
            </a:r>
            <a:r>
              <a:rPr lang="en-US" sz="1600" dirty="0">
                <a:latin typeface="Avenir Book"/>
              </a:rPr>
              <a:t> et al. 2002, Ecol. Monographs</a:t>
            </a:r>
          </a:p>
        </p:txBody>
      </p:sp>
      <p:pic>
        <p:nvPicPr>
          <p:cNvPr id="4608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1000"/>
            <a:ext cx="1676400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8200" y="2895600"/>
            <a:ext cx="403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chemeClr val="tx2"/>
              </a:solidFill>
              <a:latin typeface="Avenir Book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venir Book"/>
              </a:rPr>
              <a:t>suggests </a:t>
            </a:r>
            <a:r>
              <a:rPr lang="en-US" dirty="0">
                <a:solidFill>
                  <a:schemeClr val="tx2"/>
                </a:solidFill>
                <a:latin typeface="Avenir Book"/>
              </a:rPr>
              <a:t>frequency-dependent </a:t>
            </a:r>
            <a:r>
              <a:rPr lang="en-US" dirty="0" smtClean="0">
                <a:solidFill>
                  <a:schemeClr val="tx2"/>
                </a:solidFill>
                <a:latin typeface="Avenir Book"/>
              </a:rPr>
              <a:t>transmission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venir Book"/>
              </a:rPr>
              <a:t>why?</a:t>
            </a:r>
            <a:endParaRPr lang="en-US" dirty="0">
              <a:solidFill>
                <a:schemeClr val="tx2"/>
              </a:solidFill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49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But isn't there a critical community size?</a:t>
            </a:r>
          </a:p>
        </p:txBody>
      </p:sp>
    </p:spTree>
    <p:extLst>
      <p:ext uri="{BB962C8B-B14F-4D97-AF65-F5344CB8AC3E}">
        <p14:creationId xmlns:p14="http://schemas.microsoft.com/office/powerpoint/2010/main" val="205641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3"/>
          <a:srcRect b="17661"/>
          <a:stretch>
            <a:fillRect/>
          </a:stretch>
        </p:blipFill>
        <p:spPr bwMode="auto">
          <a:xfrm>
            <a:off x="3048000" y="200025"/>
            <a:ext cx="54356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53392" y="477838"/>
            <a:ext cx="330316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Avenir Book"/>
              </a:rPr>
              <a:t>Epidemic fade-outs</a:t>
            </a:r>
          </a:p>
          <a:p>
            <a:r>
              <a:rPr lang="en-US" dirty="0">
                <a:solidFill>
                  <a:srgbClr val="595959"/>
                </a:solidFill>
                <a:latin typeface="Avenir Book"/>
              </a:rPr>
              <a:t>e.g. Measles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4620158" y="2133600"/>
            <a:ext cx="200712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</a:rPr>
              <a:t>Denmark ~ 5M people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5188684" y="228600"/>
            <a:ext cx="162095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</a:rPr>
              <a:t>UK ~ 60M people</a:t>
            </a: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846138" y="7569200"/>
            <a:ext cx="5588000" cy="931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4535887" y="4114800"/>
            <a:ext cx="20185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Avenir Book"/>
              </a:rPr>
              <a:t>Iceland ~ 0.3M people</a:t>
            </a: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805376" y="7869238"/>
            <a:ext cx="42788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venir Book"/>
              </a:rPr>
              <a:t>Note how measles is non-endemic in Iceland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5425251" y="6400800"/>
            <a:ext cx="2605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</a:rPr>
              <a:t>Cliff et al. 1981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4"/>
          <p:cNvSpPr txBox="1">
            <a:spLocks noChangeArrowheads="1"/>
          </p:cNvSpPr>
          <p:nvPr/>
        </p:nvSpPr>
        <p:spPr bwMode="auto">
          <a:xfrm>
            <a:off x="2071471" y="304800"/>
            <a:ext cx="5504297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>
                <a:solidFill>
                  <a:srgbClr val="595959"/>
                </a:solidFill>
                <a:latin typeface="Avenir Book"/>
              </a:rPr>
              <a:t>Persistence </a:t>
            </a:r>
            <a:r>
              <a:rPr lang="en-GB" sz="2000" dirty="0" err="1">
                <a:solidFill>
                  <a:srgbClr val="595959"/>
                </a:solidFill>
                <a:latin typeface="Avenir Book"/>
              </a:rPr>
              <a:t>vs</a:t>
            </a:r>
            <a:r>
              <a:rPr lang="en-GB" sz="2000" dirty="0">
                <a:solidFill>
                  <a:srgbClr val="595959"/>
                </a:solidFill>
                <a:latin typeface="Avenir Book"/>
              </a:rPr>
              <a:t> population size</a:t>
            </a:r>
          </a:p>
          <a:p>
            <a:pPr eaLnBrk="0" hangingPunct="0"/>
            <a:r>
              <a:rPr lang="en-GB" sz="2000" dirty="0">
                <a:solidFill>
                  <a:srgbClr val="595959"/>
                </a:solidFill>
                <a:latin typeface="Avenir Book"/>
              </a:rPr>
              <a:t>		Measles in England and Wales</a:t>
            </a:r>
          </a:p>
        </p:txBody>
      </p:sp>
      <p:sp>
        <p:nvSpPr>
          <p:cNvPr id="52226" name="Text Box 5"/>
          <p:cNvSpPr txBox="1">
            <a:spLocks noChangeArrowheads="1"/>
          </p:cNvSpPr>
          <p:nvPr/>
        </p:nvSpPr>
        <p:spPr bwMode="auto">
          <a:xfrm rot="-5400000">
            <a:off x="117876" y="3185289"/>
            <a:ext cx="3113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>
                <a:solidFill>
                  <a:srgbClr val="595959"/>
                </a:solidFill>
                <a:latin typeface="Avenir Book"/>
              </a:rPr>
              <a:t>Proportion of time extinct</a:t>
            </a: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3598673" y="5911850"/>
            <a:ext cx="157518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>
                <a:solidFill>
                  <a:srgbClr val="595959"/>
                </a:solidFill>
                <a:latin typeface="Avenir Book"/>
              </a:rPr>
              <a:t>population size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63738" y="1395413"/>
            <a:ext cx="5784849" cy="4349750"/>
            <a:chOff x="705" y="1005"/>
            <a:chExt cx="3644" cy="274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87" y="1060"/>
              <a:ext cx="3237" cy="2543"/>
              <a:chOff x="887" y="1060"/>
              <a:chExt cx="3237" cy="2543"/>
            </a:xfrm>
          </p:grpSpPr>
          <p:sp>
            <p:nvSpPr>
              <p:cNvPr id="52420" name="Line 9"/>
              <p:cNvSpPr>
                <a:spLocks noChangeShapeType="1"/>
              </p:cNvSpPr>
              <p:nvPr/>
            </p:nvSpPr>
            <p:spPr bwMode="auto">
              <a:xfrm>
                <a:off x="916" y="1060"/>
                <a:ext cx="1" cy="24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1" name="Line 10"/>
              <p:cNvSpPr>
                <a:spLocks noChangeShapeType="1"/>
              </p:cNvSpPr>
              <p:nvPr/>
            </p:nvSpPr>
            <p:spPr bwMode="auto">
              <a:xfrm>
                <a:off x="887" y="3547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2" name="Line 11"/>
              <p:cNvSpPr>
                <a:spLocks noChangeShapeType="1"/>
              </p:cNvSpPr>
              <p:nvPr/>
            </p:nvSpPr>
            <p:spPr bwMode="auto">
              <a:xfrm>
                <a:off x="887" y="319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3" name="Line 12"/>
              <p:cNvSpPr>
                <a:spLocks noChangeShapeType="1"/>
              </p:cNvSpPr>
              <p:nvPr/>
            </p:nvSpPr>
            <p:spPr bwMode="auto">
              <a:xfrm>
                <a:off x="887" y="2837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4" name="Line 13"/>
              <p:cNvSpPr>
                <a:spLocks noChangeShapeType="1"/>
              </p:cNvSpPr>
              <p:nvPr/>
            </p:nvSpPr>
            <p:spPr bwMode="auto">
              <a:xfrm>
                <a:off x="887" y="2482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5" name="Line 14"/>
              <p:cNvSpPr>
                <a:spLocks noChangeShapeType="1"/>
              </p:cNvSpPr>
              <p:nvPr/>
            </p:nvSpPr>
            <p:spPr bwMode="auto">
              <a:xfrm>
                <a:off x="887" y="212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6" name="Line 15"/>
              <p:cNvSpPr>
                <a:spLocks noChangeShapeType="1"/>
              </p:cNvSpPr>
              <p:nvPr/>
            </p:nvSpPr>
            <p:spPr bwMode="auto">
              <a:xfrm>
                <a:off x="887" y="1770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7" name="Line 16"/>
              <p:cNvSpPr>
                <a:spLocks noChangeShapeType="1"/>
              </p:cNvSpPr>
              <p:nvPr/>
            </p:nvSpPr>
            <p:spPr bwMode="auto">
              <a:xfrm>
                <a:off x="887" y="141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8" name="Line 17"/>
              <p:cNvSpPr>
                <a:spLocks noChangeShapeType="1"/>
              </p:cNvSpPr>
              <p:nvPr/>
            </p:nvSpPr>
            <p:spPr bwMode="auto">
              <a:xfrm>
                <a:off x="887" y="1060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29" name="Line 18"/>
              <p:cNvSpPr>
                <a:spLocks noChangeShapeType="1"/>
              </p:cNvSpPr>
              <p:nvPr/>
            </p:nvSpPr>
            <p:spPr bwMode="auto">
              <a:xfrm>
                <a:off x="916" y="3547"/>
                <a:ext cx="32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30" name="Line 19"/>
              <p:cNvSpPr>
                <a:spLocks noChangeShapeType="1"/>
              </p:cNvSpPr>
              <p:nvPr/>
            </p:nvSpPr>
            <p:spPr bwMode="auto">
              <a:xfrm flipV="1">
                <a:off x="916" y="3547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31" name="Line 20"/>
              <p:cNvSpPr>
                <a:spLocks noChangeShapeType="1"/>
              </p:cNvSpPr>
              <p:nvPr/>
            </p:nvSpPr>
            <p:spPr bwMode="auto">
              <a:xfrm flipV="1">
                <a:off x="1985" y="3547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32" name="Line 21"/>
              <p:cNvSpPr>
                <a:spLocks noChangeShapeType="1"/>
              </p:cNvSpPr>
              <p:nvPr/>
            </p:nvSpPr>
            <p:spPr bwMode="auto">
              <a:xfrm flipV="1">
                <a:off x="3053" y="3547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33" name="Line 22"/>
              <p:cNvSpPr>
                <a:spLocks noChangeShapeType="1"/>
              </p:cNvSpPr>
              <p:nvPr/>
            </p:nvSpPr>
            <p:spPr bwMode="auto">
              <a:xfrm flipV="1">
                <a:off x="4123" y="3547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34" name="Oval 23"/>
              <p:cNvSpPr>
                <a:spLocks noChangeArrowheads="1"/>
              </p:cNvSpPr>
              <p:nvPr/>
            </p:nvSpPr>
            <p:spPr bwMode="auto">
              <a:xfrm>
                <a:off x="1854" y="2678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35" name="Oval 24"/>
              <p:cNvSpPr>
                <a:spLocks noChangeArrowheads="1"/>
              </p:cNvSpPr>
              <p:nvPr/>
            </p:nvSpPr>
            <p:spPr bwMode="auto">
              <a:xfrm>
                <a:off x="2122" y="3332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36" name="Oval 25"/>
              <p:cNvSpPr>
                <a:spLocks noChangeArrowheads="1"/>
              </p:cNvSpPr>
              <p:nvPr/>
            </p:nvSpPr>
            <p:spPr bwMode="auto">
              <a:xfrm>
                <a:off x="3076" y="3522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37" name="Oval 26"/>
              <p:cNvSpPr>
                <a:spLocks noChangeArrowheads="1"/>
              </p:cNvSpPr>
              <p:nvPr/>
            </p:nvSpPr>
            <p:spPr bwMode="auto">
              <a:xfrm>
                <a:off x="1992" y="3053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38" name="Oval 27"/>
              <p:cNvSpPr>
                <a:spLocks noChangeArrowheads="1"/>
              </p:cNvSpPr>
              <p:nvPr/>
            </p:nvSpPr>
            <p:spPr bwMode="auto">
              <a:xfrm>
                <a:off x="2140" y="3338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39" name="Oval 28"/>
              <p:cNvSpPr>
                <a:spLocks noChangeArrowheads="1"/>
              </p:cNvSpPr>
              <p:nvPr/>
            </p:nvSpPr>
            <p:spPr bwMode="auto">
              <a:xfrm>
                <a:off x="2185" y="3159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0" name="Oval 29"/>
              <p:cNvSpPr>
                <a:spLocks noChangeArrowheads="1"/>
              </p:cNvSpPr>
              <p:nvPr/>
            </p:nvSpPr>
            <p:spPr bwMode="auto">
              <a:xfrm>
                <a:off x="2120" y="3083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1" name="Oval 30"/>
              <p:cNvSpPr>
                <a:spLocks noChangeArrowheads="1"/>
              </p:cNvSpPr>
              <p:nvPr/>
            </p:nvSpPr>
            <p:spPr bwMode="auto">
              <a:xfrm>
                <a:off x="2452" y="3445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2" name="Oval 31"/>
              <p:cNvSpPr>
                <a:spLocks noChangeArrowheads="1"/>
              </p:cNvSpPr>
              <p:nvPr/>
            </p:nvSpPr>
            <p:spPr bwMode="auto">
              <a:xfrm>
                <a:off x="2173" y="3107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3" name="Oval 32"/>
              <p:cNvSpPr>
                <a:spLocks noChangeArrowheads="1"/>
              </p:cNvSpPr>
              <p:nvPr/>
            </p:nvSpPr>
            <p:spPr bwMode="auto">
              <a:xfrm>
                <a:off x="2644" y="343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4" name="Oval 33"/>
              <p:cNvSpPr>
                <a:spLocks noChangeArrowheads="1"/>
              </p:cNvSpPr>
              <p:nvPr/>
            </p:nvSpPr>
            <p:spPr bwMode="auto">
              <a:xfrm>
                <a:off x="1918" y="2863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5" name="Oval 34"/>
              <p:cNvSpPr>
                <a:spLocks noChangeArrowheads="1"/>
              </p:cNvSpPr>
              <p:nvPr/>
            </p:nvSpPr>
            <p:spPr bwMode="auto">
              <a:xfrm>
                <a:off x="2382" y="3284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6" name="Oval 35"/>
              <p:cNvSpPr>
                <a:spLocks noChangeArrowheads="1"/>
              </p:cNvSpPr>
              <p:nvPr/>
            </p:nvSpPr>
            <p:spPr bwMode="auto">
              <a:xfrm>
                <a:off x="1700" y="2477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7" name="Oval 36"/>
              <p:cNvSpPr>
                <a:spLocks noChangeArrowheads="1"/>
              </p:cNvSpPr>
              <p:nvPr/>
            </p:nvSpPr>
            <p:spPr bwMode="auto">
              <a:xfrm>
                <a:off x="1732" y="2602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8" name="Oval 37"/>
              <p:cNvSpPr>
                <a:spLocks noChangeArrowheads="1"/>
              </p:cNvSpPr>
              <p:nvPr/>
            </p:nvSpPr>
            <p:spPr bwMode="auto">
              <a:xfrm>
                <a:off x="2414" y="3397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49" name="Oval 38"/>
              <p:cNvSpPr>
                <a:spLocks noChangeArrowheads="1"/>
              </p:cNvSpPr>
              <p:nvPr/>
            </p:nvSpPr>
            <p:spPr bwMode="auto">
              <a:xfrm>
                <a:off x="2104" y="3213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0" name="Oval 39"/>
              <p:cNvSpPr>
                <a:spLocks noChangeArrowheads="1"/>
              </p:cNvSpPr>
              <p:nvPr/>
            </p:nvSpPr>
            <p:spPr bwMode="auto">
              <a:xfrm>
                <a:off x="1838" y="2827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1" name="Oval 40"/>
              <p:cNvSpPr>
                <a:spLocks noChangeArrowheads="1"/>
              </p:cNvSpPr>
              <p:nvPr/>
            </p:nvSpPr>
            <p:spPr bwMode="auto">
              <a:xfrm>
                <a:off x="2010" y="3183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2" name="Oval 41"/>
              <p:cNvSpPr>
                <a:spLocks noChangeArrowheads="1"/>
              </p:cNvSpPr>
              <p:nvPr/>
            </p:nvSpPr>
            <p:spPr bwMode="auto">
              <a:xfrm>
                <a:off x="1650" y="2298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3" name="Oval 42"/>
              <p:cNvSpPr>
                <a:spLocks noChangeArrowheads="1"/>
              </p:cNvSpPr>
              <p:nvPr/>
            </p:nvSpPr>
            <p:spPr bwMode="auto">
              <a:xfrm>
                <a:off x="2073" y="2939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4" name="Oval 43"/>
              <p:cNvSpPr>
                <a:spLocks noChangeArrowheads="1"/>
              </p:cNvSpPr>
              <p:nvPr/>
            </p:nvSpPr>
            <p:spPr bwMode="auto">
              <a:xfrm>
                <a:off x="2470" y="3457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5" name="Oval 44"/>
              <p:cNvSpPr>
                <a:spLocks noChangeArrowheads="1"/>
              </p:cNvSpPr>
              <p:nvPr/>
            </p:nvSpPr>
            <p:spPr bwMode="auto">
              <a:xfrm>
                <a:off x="1999" y="3071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6" name="Oval 45"/>
              <p:cNvSpPr>
                <a:spLocks noChangeArrowheads="1"/>
              </p:cNvSpPr>
              <p:nvPr/>
            </p:nvSpPr>
            <p:spPr bwMode="auto">
              <a:xfrm>
                <a:off x="1336" y="2185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7" name="Oval 46"/>
              <p:cNvSpPr>
                <a:spLocks noChangeArrowheads="1"/>
              </p:cNvSpPr>
              <p:nvPr/>
            </p:nvSpPr>
            <p:spPr bwMode="auto">
              <a:xfrm>
                <a:off x="2715" y="3511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8" name="Oval 47"/>
              <p:cNvSpPr>
                <a:spLocks noChangeArrowheads="1"/>
              </p:cNvSpPr>
              <p:nvPr/>
            </p:nvSpPr>
            <p:spPr bwMode="auto">
              <a:xfrm>
                <a:off x="2432" y="3392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59" name="Oval 48"/>
              <p:cNvSpPr>
                <a:spLocks noChangeArrowheads="1"/>
              </p:cNvSpPr>
              <p:nvPr/>
            </p:nvSpPr>
            <p:spPr bwMode="auto">
              <a:xfrm>
                <a:off x="2904" y="3522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0" name="Oval 49"/>
              <p:cNvSpPr>
                <a:spLocks noChangeArrowheads="1"/>
              </p:cNvSpPr>
              <p:nvPr/>
            </p:nvSpPr>
            <p:spPr bwMode="auto">
              <a:xfrm>
                <a:off x="3576" y="3522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1" name="Oval 50"/>
              <p:cNvSpPr>
                <a:spLocks noChangeArrowheads="1"/>
              </p:cNvSpPr>
              <p:nvPr/>
            </p:nvSpPr>
            <p:spPr bwMode="auto">
              <a:xfrm>
                <a:off x="2017" y="2863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2" name="Oval 51"/>
              <p:cNvSpPr>
                <a:spLocks noChangeArrowheads="1"/>
              </p:cNvSpPr>
              <p:nvPr/>
            </p:nvSpPr>
            <p:spPr bwMode="auto">
              <a:xfrm>
                <a:off x="1488" y="2322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3" name="Oval 52"/>
              <p:cNvSpPr>
                <a:spLocks noChangeArrowheads="1"/>
              </p:cNvSpPr>
              <p:nvPr/>
            </p:nvSpPr>
            <p:spPr bwMode="auto">
              <a:xfrm>
                <a:off x="2848" y="3522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4" name="Oval 53"/>
              <p:cNvSpPr>
                <a:spLocks noChangeArrowheads="1"/>
              </p:cNvSpPr>
              <p:nvPr/>
            </p:nvSpPr>
            <p:spPr bwMode="auto">
              <a:xfrm>
                <a:off x="2431" y="3439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5" name="Oval 54"/>
              <p:cNvSpPr>
                <a:spLocks noChangeArrowheads="1"/>
              </p:cNvSpPr>
              <p:nvPr/>
            </p:nvSpPr>
            <p:spPr bwMode="auto">
              <a:xfrm>
                <a:off x="1981" y="2863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6" name="Oval 55"/>
              <p:cNvSpPr>
                <a:spLocks noChangeArrowheads="1"/>
              </p:cNvSpPr>
              <p:nvPr/>
            </p:nvSpPr>
            <p:spPr bwMode="auto">
              <a:xfrm>
                <a:off x="1976" y="2785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7" name="Oval 56"/>
              <p:cNvSpPr>
                <a:spLocks noChangeArrowheads="1"/>
              </p:cNvSpPr>
              <p:nvPr/>
            </p:nvSpPr>
            <p:spPr bwMode="auto">
              <a:xfrm>
                <a:off x="2042" y="302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8" name="Oval 57"/>
              <p:cNvSpPr>
                <a:spLocks noChangeArrowheads="1"/>
              </p:cNvSpPr>
              <p:nvPr/>
            </p:nvSpPr>
            <p:spPr bwMode="auto">
              <a:xfrm>
                <a:off x="2487" y="3403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69" name="Oval 58"/>
              <p:cNvSpPr>
                <a:spLocks noChangeArrowheads="1"/>
              </p:cNvSpPr>
              <p:nvPr/>
            </p:nvSpPr>
            <p:spPr bwMode="auto">
              <a:xfrm>
                <a:off x="2039" y="3148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0" name="Oval 59"/>
              <p:cNvSpPr>
                <a:spLocks noChangeArrowheads="1"/>
              </p:cNvSpPr>
              <p:nvPr/>
            </p:nvSpPr>
            <p:spPr bwMode="auto">
              <a:xfrm>
                <a:off x="1987" y="2863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1" name="Oval 60"/>
              <p:cNvSpPr>
                <a:spLocks noChangeArrowheads="1"/>
              </p:cNvSpPr>
              <p:nvPr/>
            </p:nvSpPr>
            <p:spPr bwMode="auto">
              <a:xfrm>
                <a:off x="2311" y="3273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2" name="Oval 61"/>
              <p:cNvSpPr>
                <a:spLocks noChangeArrowheads="1"/>
              </p:cNvSpPr>
              <p:nvPr/>
            </p:nvSpPr>
            <p:spPr bwMode="auto">
              <a:xfrm>
                <a:off x="2334" y="3284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3" name="Oval 62"/>
              <p:cNvSpPr>
                <a:spLocks noChangeArrowheads="1"/>
              </p:cNvSpPr>
              <p:nvPr/>
            </p:nvSpPr>
            <p:spPr bwMode="auto">
              <a:xfrm>
                <a:off x="2027" y="2987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4" name="Oval 63"/>
              <p:cNvSpPr>
                <a:spLocks noChangeArrowheads="1"/>
              </p:cNvSpPr>
              <p:nvPr/>
            </p:nvSpPr>
            <p:spPr bwMode="auto">
              <a:xfrm>
                <a:off x="2036" y="2857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5" name="Oval 64"/>
              <p:cNvSpPr>
                <a:spLocks noChangeArrowheads="1"/>
              </p:cNvSpPr>
              <p:nvPr/>
            </p:nvSpPr>
            <p:spPr bwMode="auto">
              <a:xfrm>
                <a:off x="1997" y="3373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6" name="Oval 65"/>
              <p:cNvSpPr>
                <a:spLocks noChangeArrowheads="1"/>
              </p:cNvSpPr>
              <p:nvPr/>
            </p:nvSpPr>
            <p:spPr bwMode="auto">
              <a:xfrm>
                <a:off x="2196" y="3302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7" name="Oval 66"/>
              <p:cNvSpPr>
                <a:spLocks noChangeArrowheads="1"/>
              </p:cNvSpPr>
              <p:nvPr/>
            </p:nvSpPr>
            <p:spPr bwMode="auto">
              <a:xfrm>
                <a:off x="2707" y="3516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8" name="Oval 67"/>
              <p:cNvSpPr>
                <a:spLocks noChangeArrowheads="1"/>
              </p:cNvSpPr>
              <p:nvPr/>
            </p:nvSpPr>
            <p:spPr bwMode="auto">
              <a:xfrm>
                <a:off x="1608" y="2334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79" name="Oval 68"/>
              <p:cNvSpPr>
                <a:spLocks noChangeArrowheads="1"/>
              </p:cNvSpPr>
              <p:nvPr/>
            </p:nvSpPr>
            <p:spPr bwMode="auto">
              <a:xfrm>
                <a:off x="2262" y="3118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0" name="Oval 69"/>
              <p:cNvSpPr>
                <a:spLocks noChangeArrowheads="1"/>
              </p:cNvSpPr>
              <p:nvPr/>
            </p:nvSpPr>
            <p:spPr bwMode="auto">
              <a:xfrm>
                <a:off x="2162" y="3118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1" name="Oval 70"/>
              <p:cNvSpPr>
                <a:spLocks noChangeArrowheads="1"/>
              </p:cNvSpPr>
              <p:nvPr/>
            </p:nvSpPr>
            <p:spPr bwMode="auto">
              <a:xfrm>
                <a:off x="2000" y="3344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2" name="Oval 71"/>
              <p:cNvSpPr>
                <a:spLocks noChangeArrowheads="1"/>
              </p:cNvSpPr>
              <p:nvPr/>
            </p:nvSpPr>
            <p:spPr bwMode="auto">
              <a:xfrm>
                <a:off x="2120" y="3094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3" name="Oval 72"/>
              <p:cNvSpPr>
                <a:spLocks noChangeArrowheads="1"/>
              </p:cNvSpPr>
              <p:nvPr/>
            </p:nvSpPr>
            <p:spPr bwMode="auto">
              <a:xfrm>
                <a:off x="2424" y="3373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4" name="Oval 73"/>
              <p:cNvSpPr>
                <a:spLocks noChangeArrowheads="1"/>
              </p:cNvSpPr>
              <p:nvPr/>
            </p:nvSpPr>
            <p:spPr bwMode="auto">
              <a:xfrm>
                <a:off x="2238" y="3338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5" name="Oval 74"/>
              <p:cNvSpPr>
                <a:spLocks noChangeArrowheads="1"/>
              </p:cNvSpPr>
              <p:nvPr/>
            </p:nvSpPr>
            <p:spPr bwMode="auto">
              <a:xfrm>
                <a:off x="2183" y="3196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6" name="Oval 75"/>
              <p:cNvSpPr>
                <a:spLocks noChangeArrowheads="1"/>
              </p:cNvSpPr>
              <p:nvPr/>
            </p:nvSpPr>
            <p:spPr bwMode="auto">
              <a:xfrm>
                <a:off x="915" y="1354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7" name="Oval 76"/>
              <p:cNvSpPr>
                <a:spLocks noChangeArrowheads="1"/>
              </p:cNvSpPr>
              <p:nvPr/>
            </p:nvSpPr>
            <p:spPr bwMode="auto">
              <a:xfrm>
                <a:off x="1720" y="2851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8" name="Oval 77"/>
              <p:cNvSpPr>
                <a:spLocks noChangeArrowheads="1"/>
              </p:cNvSpPr>
              <p:nvPr/>
            </p:nvSpPr>
            <p:spPr bwMode="auto">
              <a:xfrm>
                <a:off x="1971" y="3071"/>
                <a:ext cx="80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89" name="Oval 78"/>
              <p:cNvSpPr>
                <a:spLocks noChangeArrowheads="1"/>
              </p:cNvSpPr>
              <p:nvPr/>
            </p:nvSpPr>
            <p:spPr bwMode="auto">
              <a:xfrm>
                <a:off x="2023" y="3267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90" name="Oval 79"/>
              <p:cNvSpPr>
                <a:spLocks noChangeArrowheads="1"/>
              </p:cNvSpPr>
              <p:nvPr/>
            </p:nvSpPr>
            <p:spPr bwMode="auto">
              <a:xfrm>
                <a:off x="1850" y="2792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91" name="Oval 80"/>
              <p:cNvSpPr>
                <a:spLocks noChangeArrowheads="1"/>
              </p:cNvSpPr>
              <p:nvPr/>
            </p:nvSpPr>
            <p:spPr bwMode="auto">
              <a:xfrm>
                <a:off x="1867" y="2922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92" name="Oval 81"/>
              <p:cNvSpPr>
                <a:spLocks noChangeArrowheads="1"/>
              </p:cNvSpPr>
              <p:nvPr/>
            </p:nvSpPr>
            <p:spPr bwMode="auto">
              <a:xfrm>
                <a:off x="2152" y="3196"/>
                <a:ext cx="81" cy="8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93" name="Oval 82"/>
              <p:cNvSpPr>
                <a:spLocks noChangeArrowheads="1"/>
              </p:cNvSpPr>
              <p:nvPr/>
            </p:nvSpPr>
            <p:spPr bwMode="auto">
              <a:xfrm>
                <a:off x="1982" y="2993"/>
                <a:ext cx="81" cy="81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595959"/>
                  </a:solidFill>
                  <a:latin typeface="Avenir Book"/>
                </a:endParaRPr>
              </a:p>
            </p:txBody>
          </p:sp>
          <p:sp>
            <p:nvSpPr>
              <p:cNvPr id="52494" name="Line 83"/>
              <p:cNvSpPr>
                <a:spLocks noChangeShapeType="1"/>
              </p:cNvSpPr>
              <p:nvPr/>
            </p:nvSpPr>
            <p:spPr bwMode="auto">
              <a:xfrm>
                <a:off x="1879" y="270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95" name="Line 84"/>
              <p:cNvSpPr>
                <a:spLocks noChangeShapeType="1"/>
              </p:cNvSpPr>
              <p:nvPr/>
            </p:nvSpPr>
            <p:spPr bwMode="auto">
              <a:xfrm>
                <a:off x="1879" y="268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96" name="Line 85"/>
              <p:cNvSpPr>
                <a:spLocks noChangeShapeType="1"/>
              </p:cNvSpPr>
              <p:nvPr/>
            </p:nvSpPr>
            <p:spPr bwMode="auto">
              <a:xfrm>
                <a:off x="2147" y="335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97" name="Line 86"/>
              <p:cNvSpPr>
                <a:spLocks noChangeShapeType="1"/>
              </p:cNvSpPr>
              <p:nvPr/>
            </p:nvSpPr>
            <p:spPr bwMode="auto">
              <a:xfrm>
                <a:off x="2147" y="333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98" name="Line 87"/>
              <p:cNvSpPr>
                <a:spLocks noChangeShapeType="1"/>
              </p:cNvSpPr>
              <p:nvPr/>
            </p:nvSpPr>
            <p:spPr bwMode="auto">
              <a:xfrm>
                <a:off x="3101" y="35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499" name="Line 88"/>
              <p:cNvSpPr>
                <a:spLocks noChangeShapeType="1"/>
              </p:cNvSpPr>
              <p:nvPr/>
            </p:nvSpPr>
            <p:spPr bwMode="auto">
              <a:xfrm>
                <a:off x="3101" y="352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0" name="Line 89"/>
              <p:cNvSpPr>
                <a:spLocks noChangeShapeType="1"/>
              </p:cNvSpPr>
              <p:nvPr/>
            </p:nvSpPr>
            <p:spPr bwMode="auto">
              <a:xfrm>
                <a:off x="2017" y="307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1" name="Line 90"/>
              <p:cNvSpPr>
                <a:spLocks noChangeShapeType="1"/>
              </p:cNvSpPr>
              <p:nvPr/>
            </p:nvSpPr>
            <p:spPr bwMode="auto">
              <a:xfrm>
                <a:off x="2017" y="3058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2" name="Line 91"/>
              <p:cNvSpPr>
                <a:spLocks noChangeShapeType="1"/>
              </p:cNvSpPr>
              <p:nvPr/>
            </p:nvSpPr>
            <p:spPr bwMode="auto">
              <a:xfrm>
                <a:off x="2165" y="336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3" name="Line 92"/>
              <p:cNvSpPr>
                <a:spLocks noChangeShapeType="1"/>
              </p:cNvSpPr>
              <p:nvPr/>
            </p:nvSpPr>
            <p:spPr bwMode="auto">
              <a:xfrm>
                <a:off x="2165" y="334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4" name="Line 93"/>
              <p:cNvSpPr>
                <a:spLocks noChangeShapeType="1"/>
              </p:cNvSpPr>
              <p:nvPr/>
            </p:nvSpPr>
            <p:spPr bwMode="auto">
              <a:xfrm>
                <a:off x="2210" y="318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5" name="Line 94"/>
              <p:cNvSpPr>
                <a:spLocks noChangeShapeType="1"/>
              </p:cNvSpPr>
              <p:nvPr/>
            </p:nvSpPr>
            <p:spPr bwMode="auto">
              <a:xfrm>
                <a:off x="2210" y="3164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6" name="Line 95"/>
              <p:cNvSpPr>
                <a:spLocks noChangeShapeType="1"/>
              </p:cNvSpPr>
              <p:nvPr/>
            </p:nvSpPr>
            <p:spPr bwMode="auto">
              <a:xfrm>
                <a:off x="2145" y="310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7" name="Line 96"/>
              <p:cNvSpPr>
                <a:spLocks noChangeShapeType="1"/>
              </p:cNvSpPr>
              <p:nvPr/>
            </p:nvSpPr>
            <p:spPr bwMode="auto">
              <a:xfrm>
                <a:off x="2145" y="3087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8" name="Line 97"/>
              <p:cNvSpPr>
                <a:spLocks noChangeShapeType="1"/>
              </p:cNvSpPr>
              <p:nvPr/>
            </p:nvSpPr>
            <p:spPr bwMode="auto">
              <a:xfrm>
                <a:off x="2477" y="347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09" name="Line 98"/>
              <p:cNvSpPr>
                <a:spLocks noChangeShapeType="1"/>
              </p:cNvSpPr>
              <p:nvPr/>
            </p:nvSpPr>
            <p:spPr bwMode="auto">
              <a:xfrm>
                <a:off x="2477" y="3450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0" name="Line 99"/>
              <p:cNvSpPr>
                <a:spLocks noChangeShapeType="1"/>
              </p:cNvSpPr>
              <p:nvPr/>
            </p:nvSpPr>
            <p:spPr bwMode="auto">
              <a:xfrm>
                <a:off x="2198" y="313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1" name="Line 100"/>
              <p:cNvSpPr>
                <a:spLocks noChangeShapeType="1"/>
              </p:cNvSpPr>
              <p:nvPr/>
            </p:nvSpPr>
            <p:spPr bwMode="auto">
              <a:xfrm>
                <a:off x="2198" y="3111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2" name="Line 101"/>
              <p:cNvSpPr>
                <a:spLocks noChangeShapeType="1"/>
              </p:cNvSpPr>
              <p:nvPr/>
            </p:nvSpPr>
            <p:spPr bwMode="auto">
              <a:xfrm>
                <a:off x="2669" y="346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3" name="Line 102"/>
              <p:cNvSpPr>
                <a:spLocks noChangeShapeType="1"/>
              </p:cNvSpPr>
              <p:nvPr/>
            </p:nvSpPr>
            <p:spPr bwMode="auto">
              <a:xfrm>
                <a:off x="2669" y="3443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4" name="Line 103"/>
              <p:cNvSpPr>
                <a:spLocks noChangeShapeType="1"/>
              </p:cNvSpPr>
              <p:nvPr/>
            </p:nvSpPr>
            <p:spPr bwMode="auto">
              <a:xfrm>
                <a:off x="1943" y="288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5" name="Line 104"/>
              <p:cNvSpPr>
                <a:spLocks noChangeShapeType="1"/>
              </p:cNvSpPr>
              <p:nvPr/>
            </p:nvSpPr>
            <p:spPr bwMode="auto">
              <a:xfrm>
                <a:off x="1943" y="2867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6" name="Line 105"/>
              <p:cNvSpPr>
                <a:spLocks noChangeShapeType="1"/>
              </p:cNvSpPr>
              <p:nvPr/>
            </p:nvSpPr>
            <p:spPr bwMode="auto">
              <a:xfrm>
                <a:off x="2406" y="330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7" name="Line 106"/>
              <p:cNvSpPr>
                <a:spLocks noChangeShapeType="1"/>
              </p:cNvSpPr>
              <p:nvPr/>
            </p:nvSpPr>
            <p:spPr bwMode="auto">
              <a:xfrm>
                <a:off x="2406" y="3289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8" name="Line 107"/>
              <p:cNvSpPr>
                <a:spLocks noChangeShapeType="1"/>
              </p:cNvSpPr>
              <p:nvPr/>
            </p:nvSpPr>
            <p:spPr bwMode="auto">
              <a:xfrm>
                <a:off x="1725" y="250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19" name="Line 108"/>
              <p:cNvSpPr>
                <a:spLocks noChangeShapeType="1"/>
              </p:cNvSpPr>
              <p:nvPr/>
            </p:nvSpPr>
            <p:spPr bwMode="auto">
              <a:xfrm>
                <a:off x="1725" y="2482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0" name="Line 109"/>
              <p:cNvSpPr>
                <a:spLocks noChangeShapeType="1"/>
              </p:cNvSpPr>
              <p:nvPr/>
            </p:nvSpPr>
            <p:spPr bwMode="auto">
              <a:xfrm>
                <a:off x="1757" y="262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1" name="Line 110"/>
              <p:cNvSpPr>
                <a:spLocks noChangeShapeType="1"/>
              </p:cNvSpPr>
              <p:nvPr/>
            </p:nvSpPr>
            <p:spPr bwMode="auto">
              <a:xfrm>
                <a:off x="1757" y="2606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2" name="Line 111"/>
              <p:cNvSpPr>
                <a:spLocks noChangeShapeType="1"/>
              </p:cNvSpPr>
              <p:nvPr/>
            </p:nvSpPr>
            <p:spPr bwMode="auto">
              <a:xfrm>
                <a:off x="2439" y="342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3" name="Line 112"/>
              <p:cNvSpPr>
                <a:spLocks noChangeShapeType="1"/>
              </p:cNvSpPr>
              <p:nvPr/>
            </p:nvSpPr>
            <p:spPr bwMode="auto">
              <a:xfrm>
                <a:off x="2439" y="3402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4" name="Line 113"/>
              <p:cNvSpPr>
                <a:spLocks noChangeShapeType="1"/>
              </p:cNvSpPr>
              <p:nvPr/>
            </p:nvSpPr>
            <p:spPr bwMode="auto">
              <a:xfrm>
                <a:off x="2129" y="323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5" name="Line 114"/>
              <p:cNvSpPr>
                <a:spLocks noChangeShapeType="1"/>
              </p:cNvSpPr>
              <p:nvPr/>
            </p:nvSpPr>
            <p:spPr bwMode="auto">
              <a:xfrm>
                <a:off x="2129" y="3218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6" name="Line 115"/>
              <p:cNvSpPr>
                <a:spLocks noChangeShapeType="1"/>
              </p:cNvSpPr>
              <p:nvPr/>
            </p:nvSpPr>
            <p:spPr bwMode="auto">
              <a:xfrm>
                <a:off x="1863" y="285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7" name="Line 116"/>
              <p:cNvSpPr>
                <a:spLocks noChangeShapeType="1"/>
              </p:cNvSpPr>
              <p:nvPr/>
            </p:nvSpPr>
            <p:spPr bwMode="auto">
              <a:xfrm>
                <a:off x="1863" y="2832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8" name="Line 117"/>
              <p:cNvSpPr>
                <a:spLocks noChangeShapeType="1"/>
              </p:cNvSpPr>
              <p:nvPr/>
            </p:nvSpPr>
            <p:spPr bwMode="auto">
              <a:xfrm>
                <a:off x="2035" y="320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29" name="Line 118"/>
              <p:cNvSpPr>
                <a:spLocks noChangeShapeType="1"/>
              </p:cNvSpPr>
              <p:nvPr/>
            </p:nvSpPr>
            <p:spPr bwMode="auto">
              <a:xfrm>
                <a:off x="2035" y="3188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0" name="Line 119"/>
              <p:cNvSpPr>
                <a:spLocks noChangeShapeType="1"/>
              </p:cNvSpPr>
              <p:nvPr/>
            </p:nvSpPr>
            <p:spPr bwMode="auto">
              <a:xfrm>
                <a:off x="1675" y="232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1" name="Line 120"/>
              <p:cNvSpPr>
                <a:spLocks noChangeShapeType="1"/>
              </p:cNvSpPr>
              <p:nvPr/>
            </p:nvSpPr>
            <p:spPr bwMode="auto">
              <a:xfrm>
                <a:off x="1675" y="230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2" name="Line 121"/>
              <p:cNvSpPr>
                <a:spLocks noChangeShapeType="1"/>
              </p:cNvSpPr>
              <p:nvPr/>
            </p:nvSpPr>
            <p:spPr bwMode="auto">
              <a:xfrm>
                <a:off x="2098" y="296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3" name="Line 122"/>
              <p:cNvSpPr>
                <a:spLocks noChangeShapeType="1"/>
              </p:cNvSpPr>
              <p:nvPr/>
            </p:nvSpPr>
            <p:spPr bwMode="auto">
              <a:xfrm>
                <a:off x="2098" y="2944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4" name="Line 123"/>
              <p:cNvSpPr>
                <a:spLocks noChangeShapeType="1"/>
              </p:cNvSpPr>
              <p:nvPr/>
            </p:nvSpPr>
            <p:spPr bwMode="auto">
              <a:xfrm>
                <a:off x="2495" y="348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5" name="Line 124"/>
              <p:cNvSpPr>
                <a:spLocks noChangeShapeType="1"/>
              </p:cNvSpPr>
              <p:nvPr/>
            </p:nvSpPr>
            <p:spPr bwMode="auto">
              <a:xfrm>
                <a:off x="2495" y="3462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6" name="Line 125"/>
              <p:cNvSpPr>
                <a:spLocks noChangeShapeType="1"/>
              </p:cNvSpPr>
              <p:nvPr/>
            </p:nvSpPr>
            <p:spPr bwMode="auto">
              <a:xfrm>
                <a:off x="2023" y="309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7" name="Line 126"/>
              <p:cNvSpPr>
                <a:spLocks noChangeShapeType="1"/>
              </p:cNvSpPr>
              <p:nvPr/>
            </p:nvSpPr>
            <p:spPr bwMode="auto">
              <a:xfrm>
                <a:off x="2023" y="3076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8" name="Line 127"/>
              <p:cNvSpPr>
                <a:spLocks noChangeShapeType="1"/>
              </p:cNvSpPr>
              <p:nvPr/>
            </p:nvSpPr>
            <p:spPr bwMode="auto">
              <a:xfrm>
                <a:off x="1361" y="221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39" name="Line 128"/>
              <p:cNvSpPr>
                <a:spLocks noChangeShapeType="1"/>
              </p:cNvSpPr>
              <p:nvPr/>
            </p:nvSpPr>
            <p:spPr bwMode="auto">
              <a:xfrm>
                <a:off x="1361" y="2190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0" name="Line 129"/>
              <p:cNvSpPr>
                <a:spLocks noChangeShapeType="1"/>
              </p:cNvSpPr>
              <p:nvPr/>
            </p:nvSpPr>
            <p:spPr bwMode="auto">
              <a:xfrm>
                <a:off x="2740" y="353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1" name="Line 130"/>
              <p:cNvSpPr>
                <a:spLocks noChangeShapeType="1"/>
              </p:cNvSpPr>
              <p:nvPr/>
            </p:nvSpPr>
            <p:spPr bwMode="auto">
              <a:xfrm>
                <a:off x="2740" y="3515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2" name="Line 131"/>
              <p:cNvSpPr>
                <a:spLocks noChangeShapeType="1"/>
              </p:cNvSpPr>
              <p:nvPr/>
            </p:nvSpPr>
            <p:spPr bwMode="auto">
              <a:xfrm>
                <a:off x="2457" y="341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3" name="Line 132"/>
              <p:cNvSpPr>
                <a:spLocks noChangeShapeType="1"/>
              </p:cNvSpPr>
              <p:nvPr/>
            </p:nvSpPr>
            <p:spPr bwMode="auto">
              <a:xfrm>
                <a:off x="2457" y="3396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4" name="Line 133"/>
              <p:cNvSpPr>
                <a:spLocks noChangeShapeType="1"/>
              </p:cNvSpPr>
              <p:nvPr/>
            </p:nvSpPr>
            <p:spPr bwMode="auto">
              <a:xfrm>
                <a:off x="2929" y="35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5" name="Line 134"/>
              <p:cNvSpPr>
                <a:spLocks noChangeShapeType="1"/>
              </p:cNvSpPr>
              <p:nvPr/>
            </p:nvSpPr>
            <p:spPr bwMode="auto">
              <a:xfrm>
                <a:off x="2929" y="352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6" name="Line 135"/>
              <p:cNvSpPr>
                <a:spLocks noChangeShapeType="1"/>
              </p:cNvSpPr>
              <p:nvPr/>
            </p:nvSpPr>
            <p:spPr bwMode="auto">
              <a:xfrm>
                <a:off x="3601" y="35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7" name="Line 136"/>
              <p:cNvSpPr>
                <a:spLocks noChangeShapeType="1"/>
              </p:cNvSpPr>
              <p:nvPr/>
            </p:nvSpPr>
            <p:spPr bwMode="auto">
              <a:xfrm>
                <a:off x="3601" y="352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8" name="Line 137"/>
              <p:cNvSpPr>
                <a:spLocks noChangeShapeType="1"/>
              </p:cNvSpPr>
              <p:nvPr/>
            </p:nvSpPr>
            <p:spPr bwMode="auto">
              <a:xfrm>
                <a:off x="2042" y="288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49" name="Line 138"/>
              <p:cNvSpPr>
                <a:spLocks noChangeShapeType="1"/>
              </p:cNvSpPr>
              <p:nvPr/>
            </p:nvSpPr>
            <p:spPr bwMode="auto">
              <a:xfrm>
                <a:off x="2042" y="2867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0" name="Line 139"/>
              <p:cNvSpPr>
                <a:spLocks noChangeShapeType="1"/>
              </p:cNvSpPr>
              <p:nvPr/>
            </p:nvSpPr>
            <p:spPr bwMode="auto">
              <a:xfrm>
                <a:off x="1513" y="23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1" name="Line 140"/>
              <p:cNvSpPr>
                <a:spLocks noChangeShapeType="1"/>
              </p:cNvSpPr>
              <p:nvPr/>
            </p:nvSpPr>
            <p:spPr bwMode="auto">
              <a:xfrm>
                <a:off x="1513" y="232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2" name="Line 141"/>
              <p:cNvSpPr>
                <a:spLocks noChangeShapeType="1"/>
              </p:cNvSpPr>
              <p:nvPr/>
            </p:nvSpPr>
            <p:spPr bwMode="auto">
              <a:xfrm>
                <a:off x="2873" y="35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3" name="Line 142"/>
              <p:cNvSpPr>
                <a:spLocks noChangeShapeType="1"/>
              </p:cNvSpPr>
              <p:nvPr/>
            </p:nvSpPr>
            <p:spPr bwMode="auto">
              <a:xfrm>
                <a:off x="2873" y="352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4" name="Line 143"/>
              <p:cNvSpPr>
                <a:spLocks noChangeShapeType="1"/>
              </p:cNvSpPr>
              <p:nvPr/>
            </p:nvSpPr>
            <p:spPr bwMode="auto">
              <a:xfrm>
                <a:off x="2456" y="346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5" name="Line 144"/>
              <p:cNvSpPr>
                <a:spLocks noChangeShapeType="1"/>
              </p:cNvSpPr>
              <p:nvPr/>
            </p:nvSpPr>
            <p:spPr bwMode="auto">
              <a:xfrm>
                <a:off x="2456" y="3443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6" name="Line 145"/>
              <p:cNvSpPr>
                <a:spLocks noChangeShapeType="1"/>
              </p:cNvSpPr>
              <p:nvPr/>
            </p:nvSpPr>
            <p:spPr bwMode="auto">
              <a:xfrm>
                <a:off x="2006" y="288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7" name="Line 146"/>
              <p:cNvSpPr>
                <a:spLocks noChangeShapeType="1"/>
              </p:cNvSpPr>
              <p:nvPr/>
            </p:nvSpPr>
            <p:spPr bwMode="auto">
              <a:xfrm>
                <a:off x="2006" y="2867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8" name="Line 147"/>
              <p:cNvSpPr>
                <a:spLocks noChangeShapeType="1"/>
              </p:cNvSpPr>
              <p:nvPr/>
            </p:nvSpPr>
            <p:spPr bwMode="auto">
              <a:xfrm>
                <a:off x="2001" y="281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59" name="Line 148"/>
              <p:cNvSpPr>
                <a:spLocks noChangeShapeType="1"/>
              </p:cNvSpPr>
              <p:nvPr/>
            </p:nvSpPr>
            <p:spPr bwMode="auto">
              <a:xfrm>
                <a:off x="2001" y="2790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0" name="Line 149"/>
              <p:cNvSpPr>
                <a:spLocks noChangeShapeType="1"/>
              </p:cNvSpPr>
              <p:nvPr/>
            </p:nvSpPr>
            <p:spPr bwMode="auto">
              <a:xfrm>
                <a:off x="2067" y="305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1" name="Line 150"/>
              <p:cNvSpPr>
                <a:spLocks noChangeShapeType="1"/>
              </p:cNvSpPr>
              <p:nvPr/>
            </p:nvSpPr>
            <p:spPr bwMode="auto">
              <a:xfrm>
                <a:off x="2067" y="3034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2" name="Line 151"/>
              <p:cNvSpPr>
                <a:spLocks noChangeShapeType="1"/>
              </p:cNvSpPr>
              <p:nvPr/>
            </p:nvSpPr>
            <p:spPr bwMode="auto">
              <a:xfrm>
                <a:off x="2512" y="342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3" name="Line 152"/>
              <p:cNvSpPr>
                <a:spLocks noChangeShapeType="1"/>
              </p:cNvSpPr>
              <p:nvPr/>
            </p:nvSpPr>
            <p:spPr bwMode="auto">
              <a:xfrm>
                <a:off x="2512" y="3408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4" name="Line 153"/>
              <p:cNvSpPr>
                <a:spLocks noChangeShapeType="1"/>
              </p:cNvSpPr>
              <p:nvPr/>
            </p:nvSpPr>
            <p:spPr bwMode="auto">
              <a:xfrm>
                <a:off x="2064" y="317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5" name="Line 154"/>
              <p:cNvSpPr>
                <a:spLocks noChangeShapeType="1"/>
              </p:cNvSpPr>
              <p:nvPr/>
            </p:nvSpPr>
            <p:spPr bwMode="auto">
              <a:xfrm>
                <a:off x="2064" y="315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6" name="Line 155"/>
              <p:cNvSpPr>
                <a:spLocks noChangeShapeType="1"/>
              </p:cNvSpPr>
              <p:nvPr/>
            </p:nvSpPr>
            <p:spPr bwMode="auto">
              <a:xfrm>
                <a:off x="2012" y="288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7" name="Line 156"/>
              <p:cNvSpPr>
                <a:spLocks noChangeShapeType="1"/>
              </p:cNvSpPr>
              <p:nvPr/>
            </p:nvSpPr>
            <p:spPr bwMode="auto">
              <a:xfrm>
                <a:off x="2012" y="2867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8" name="Line 157"/>
              <p:cNvSpPr>
                <a:spLocks noChangeShapeType="1"/>
              </p:cNvSpPr>
              <p:nvPr/>
            </p:nvSpPr>
            <p:spPr bwMode="auto">
              <a:xfrm>
                <a:off x="2336" y="329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69" name="Line 158"/>
              <p:cNvSpPr>
                <a:spLocks noChangeShapeType="1"/>
              </p:cNvSpPr>
              <p:nvPr/>
            </p:nvSpPr>
            <p:spPr bwMode="auto">
              <a:xfrm>
                <a:off x="2336" y="3277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0" name="Line 159"/>
              <p:cNvSpPr>
                <a:spLocks noChangeShapeType="1"/>
              </p:cNvSpPr>
              <p:nvPr/>
            </p:nvSpPr>
            <p:spPr bwMode="auto">
              <a:xfrm>
                <a:off x="2358" y="330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1" name="Line 160"/>
              <p:cNvSpPr>
                <a:spLocks noChangeShapeType="1"/>
              </p:cNvSpPr>
              <p:nvPr/>
            </p:nvSpPr>
            <p:spPr bwMode="auto">
              <a:xfrm>
                <a:off x="2358" y="3289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2" name="Line 161"/>
              <p:cNvSpPr>
                <a:spLocks noChangeShapeType="1"/>
              </p:cNvSpPr>
              <p:nvPr/>
            </p:nvSpPr>
            <p:spPr bwMode="auto">
              <a:xfrm>
                <a:off x="2052" y="301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3" name="Line 162"/>
              <p:cNvSpPr>
                <a:spLocks noChangeShapeType="1"/>
              </p:cNvSpPr>
              <p:nvPr/>
            </p:nvSpPr>
            <p:spPr bwMode="auto">
              <a:xfrm>
                <a:off x="2052" y="2992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4" name="Line 163"/>
              <p:cNvSpPr>
                <a:spLocks noChangeShapeType="1"/>
              </p:cNvSpPr>
              <p:nvPr/>
            </p:nvSpPr>
            <p:spPr bwMode="auto">
              <a:xfrm>
                <a:off x="2061" y="288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5" name="Line 164"/>
              <p:cNvSpPr>
                <a:spLocks noChangeShapeType="1"/>
              </p:cNvSpPr>
              <p:nvPr/>
            </p:nvSpPr>
            <p:spPr bwMode="auto">
              <a:xfrm>
                <a:off x="2061" y="2862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6" name="Line 165"/>
              <p:cNvSpPr>
                <a:spLocks noChangeShapeType="1"/>
              </p:cNvSpPr>
              <p:nvPr/>
            </p:nvSpPr>
            <p:spPr bwMode="auto">
              <a:xfrm>
                <a:off x="2022" y="339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7" name="Line 166"/>
              <p:cNvSpPr>
                <a:spLocks noChangeShapeType="1"/>
              </p:cNvSpPr>
              <p:nvPr/>
            </p:nvSpPr>
            <p:spPr bwMode="auto">
              <a:xfrm>
                <a:off x="2022" y="3378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8" name="Line 167"/>
              <p:cNvSpPr>
                <a:spLocks noChangeShapeType="1"/>
              </p:cNvSpPr>
              <p:nvPr/>
            </p:nvSpPr>
            <p:spPr bwMode="auto">
              <a:xfrm>
                <a:off x="2221" y="332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79" name="Line 168"/>
              <p:cNvSpPr>
                <a:spLocks noChangeShapeType="1"/>
              </p:cNvSpPr>
              <p:nvPr/>
            </p:nvSpPr>
            <p:spPr bwMode="auto">
              <a:xfrm>
                <a:off x="2221" y="330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0" name="Line 169"/>
              <p:cNvSpPr>
                <a:spLocks noChangeShapeType="1"/>
              </p:cNvSpPr>
              <p:nvPr/>
            </p:nvSpPr>
            <p:spPr bwMode="auto">
              <a:xfrm>
                <a:off x="2732" y="354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1" name="Line 170"/>
              <p:cNvSpPr>
                <a:spLocks noChangeShapeType="1"/>
              </p:cNvSpPr>
              <p:nvPr/>
            </p:nvSpPr>
            <p:spPr bwMode="auto">
              <a:xfrm>
                <a:off x="2732" y="3521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2" name="Line 171"/>
              <p:cNvSpPr>
                <a:spLocks noChangeShapeType="1"/>
              </p:cNvSpPr>
              <p:nvPr/>
            </p:nvSpPr>
            <p:spPr bwMode="auto">
              <a:xfrm>
                <a:off x="1633" y="235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3" name="Line 172"/>
              <p:cNvSpPr>
                <a:spLocks noChangeShapeType="1"/>
              </p:cNvSpPr>
              <p:nvPr/>
            </p:nvSpPr>
            <p:spPr bwMode="auto">
              <a:xfrm>
                <a:off x="1633" y="2339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4" name="Line 173"/>
              <p:cNvSpPr>
                <a:spLocks noChangeShapeType="1"/>
              </p:cNvSpPr>
              <p:nvPr/>
            </p:nvSpPr>
            <p:spPr bwMode="auto">
              <a:xfrm>
                <a:off x="2286" y="314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5" name="Line 174"/>
              <p:cNvSpPr>
                <a:spLocks noChangeShapeType="1"/>
              </p:cNvSpPr>
              <p:nvPr/>
            </p:nvSpPr>
            <p:spPr bwMode="auto">
              <a:xfrm>
                <a:off x="2286" y="312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6" name="Line 175"/>
              <p:cNvSpPr>
                <a:spLocks noChangeShapeType="1"/>
              </p:cNvSpPr>
              <p:nvPr/>
            </p:nvSpPr>
            <p:spPr bwMode="auto">
              <a:xfrm>
                <a:off x="2187" y="314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7" name="Line 176"/>
              <p:cNvSpPr>
                <a:spLocks noChangeShapeType="1"/>
              </p:cNvSpPr>
              <p:nvPr/>
            </p:nvSpPr>
            <p:spPr bwMode="auto">
              <a:xfrm>
                <a:off x="2187" y="312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8" name="Line 177"/>
              <p:cNvSpPr>
                <a:spLocks noChangeShapeType="1"/>
              </p:cNvSpPr>
              <p:nvPr/>
            </p:nvSpPr>
            <p:spPr bwMode="auto">
              <a:xfrm>
                <a:off x="2025" y="336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89" name="Line 178"/>
              <p:cNvSpPr>
                <a:spLocks noChangeShapeType="1"/>
              </p:cNvSpPr>
              <p:nvPr/>
            </p:nvSpPr>
            <p:spPr bwMode="auto">
              <a:xfrm>
                <a:off x="2025" y="3348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0" name="Line 179"/>
              <p:cNvSpPr>
                <a:spLocks noChangeShapeType="1"/>
              </p:cNvSpPr>
              <p:nvPr/>
            </p:nvSpPr>
            <p:spPr bwMode="auto">
              <a:xfrm>
                <a:off x="2145" y="311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1" name="Line 180"/>
              <p:cNvSpPr>
                <a:spLocks noChangeShapeType="1"/>
              </p:cNvSpPr>
              <p:nvPr/>
            </p:nvSpPr>
            <p:spPr bwMode="auto">
              <a:xfrm>
                <a:off x="2145" y="3099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2" name="Line 181"/>
              <p:cNvSpPr>
                <a:spLocks noChangeShapeType="1"/>
              </p:cNvSpPr>
              <p:nvPr/>
            </p:nvSpPr>
            <p:spPr bwMode="auto">
              <a:xfrm>
                <a:off x="2449" y="339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3" name="Line 182"/>
              <p:cNvSpPr>
                <a:spLocks noChangeShapeType="1"/>
              </p:cNvSpPr>
              <p:nvPr/>
            </p:nvSpPr>
            <p:spPr bwMode="auto">
              <a:xfrm>
                <a:off x="2449" y="3378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4" name="Line 183"/>
              <p:cNvSpPr>
                <a:spLocks noChangeShapeType="1"/>
              </p:cNvSpPr>
              <p:nvPr/>
            </p:nvSpPr>
            <p:spPr bwMode="auto">
              <a:xfrm>
                <a:off x="2262" y="336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5" name="Line 184"/>
              <p:cNvSpPr>
                <a:spLocks noChangeShapeType="1"/>
              </p:cNvSpPr>
              <p:nvPr/>
            </p:nvSpPr>
            <p:spPr bwMode="auto">
              <a:xfrm>
                <a:off x="2262" y="334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6" name="Line 185"/>
              <p:cNvSpPr>
                <a:spLocks noChangeShapeType="1"/>
              </p:cNvSpPr>
              <p:nvPr/>
            </p:nvSpPr>
            <p:spPr bwMode="auto">
              <a:xfrm>
                <a:off x="2208" y="322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7" name="Line 186"/>
              <p:cNvSpPr>
                <a:spLocks noChangeShapeType="1"/>
              </p:cNvSpPr>
              <p:nvPr/>
            </p:nvSpPr>
            <p:spPr bwMode="auto">
              <a:xfrm>
                <a:off x="2208" y="3201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8" name="Line 187"/>
              <p:cNvSpPr>
                <a:spLocks noChangeShapeType="1"/>
              </p:cNvSpPr>
              <p:nvPr/>
            </p:nvSpPr>
            <p:spPr bwMode="auto">
              <a:xfrm>
                <a:off x="940" y="137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599" name="Line 188"/>
              <p:cNvSpPr>
                <a:spLocks noChangeShapeType="1"/>
              </p:cNvSpPr>
              <p:nvPr/>
            </p:nvSpPr>
            <p:spPr bwMode="auto">
              <a:xfrm>
                <a:off x="940" y="1358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0" name="Line 189"/>
              <p:cNvSpPr>
                <a:spLocks noChangeShapeType="1"/>
              </p:cNvSpPr>
              <p:nvPr/>
            </p:nvSpPr>
            <p:spPr bwMode="auto">
              <a:xfrm>
                <a:off x="1745" y="287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1" name="Line 190"/>
              <p:cNvSpPr>
                <a:spLocks noChangeShapeType="1"/>
              </p:cNvSpPr>
              <p:nvPr/>
            </p:nvSpPr>
            <p:spPr bwMode="auto">
              <a:xfrm>
                <a:off x="1745" y="2856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2" name="Line 191"/>
              <p:cNvSpPr>
                <a:spLocks noChangeShapeType="1"/>
              </p:cNvSpPr>
              <p:nvPr/>
            </p:nvSpPr>
            <p:spPr bwMode="auto">
              <a:xfrm>
                <a:off x="1996" y="309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3" name="Line 192"/>
              <p:cNvSpPr>
                <a:spLocks noChangeShapeType="1"/>
              </p:cNvSpPr>
              <p:nvPr/>
            </p:nvSpPr>
            <p:spPr bwMode="auto">
              <a:xfrm>
                <a:off x="1996" y="3076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4" name="Line 193"/>
              <p:cNvSpPr>
                <a:spLocks noChangeShapeType="1"/>
              </p:cNvSpPr>
              <p:nvPr/>
            </p:nvSpPr>
            <p:spPr bwMode="auto">
              <a:xfrm>
                <a:off x="2048" y="329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5" name="Line 194"/>
              <p:cNvSpPr>
                <a:spLocks noChangeShapeType="1"/>
              </p:cNvSpPr>
              <p:nvPr/>
            </p:nvSpPr>
            <p:spPr bwMode="auto">
              <a:xfrm>
                <a:off x="2048" y="3272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6" name="Line 195"/>
              <p:cNvSpPr>
                <a:spLocks noChangeShapeType="1"/>
              </p:cNvSpPr>
              <p:nvPr/>
            </p:nvSpPr>
            <p:spPr bwMode="auto">
              <a:xfrm>
                <a:off x="1875" y="281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7" name="Line 196"/>
              <p:cNvSpPr>
                <a:spLocks noChangeShapeType="1"/>
              </p:cNvSpPr>
              <p:nvPr/>
            </p:nvSpPr>
            <p:spPr bwMode="auto">
              <a:xfrm>
                <a:off x="1875" y="2796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8" name="Line 197"/>
              <p:cNvSpPr>
                <a:spLocks noChangeShapeType="1"/>
              </p:cNvSpPr>
              <p:nvPr/>
            </p:nvSpPr>
            <p:spPr bwMode="auto">
              <a:xfrm>
                <a:off x="1892" y="29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09" name="Line 198"/>
              <p:cNvSpPr>
                <a:spLocks noChangeShapeType="1"/>
              </p:cNvSpPr>
              <p:nvPr/>
            </p:nvSpPr>
            <p:spPr bwMode="auto">
              <a:xfrm>
                <a:off x="1892" y="292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0" name="Line 199"/>
              <p:cNvSpPr>
                <a:spLocks noChangeShapeType="1"/>
              </p:cNvSpPr>
              <p:nvPr/>
            </p:nvSpPr>
            <p:spPr bwMode="auto">
              <a:xfrm>
                <a:off x="2177" y="322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1" name="Line 200"/>
              <p:cNvSpPr>
                <a:spLocks noChangeShapeType="1"/>
              </p:cNvSpPr>
              <p:nvPr/>
            </p:nvSpPr>
            <p:spPr bwMode="auto">
              <a:xfrm>
                <a:off x="2177" y="3201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2" name="Line 201"/>
              <p:cNvSpPr>
                <a:spLocks noChangeShapeType="1"/>
              </p:cNvSpPr>
              <p:nvPr/>
            </p:nvSpPr>
            <p:spPr bwMode="auto">
              <a:xfrm>
                <a:off x="2007" y="3018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3" name="Line 202"/>
              <p:cNvSpPr>
                <a:spLocks noChangeShapeType="1"/>
              </p:cNvSpPr>
              <p:nvPr/>
            </p:nvSpPr>
            <p:spPr bwMode="auto">
              <a:xfrm>
                <a:off x="2007" y="2998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4" name="Line 203"/>
              <p:cNvSpPr>
                <a:spLocks noChangeShapeType="1"/>
              </p:cNvSpPr>
              <p:nvPr/>
            </p:nvSpPr>
            <p:spPr bwMode="auto">
              <a:xfrm>
                <a:off x="1879" y="270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5" name="Line 204"/>
              <p:cNvSpPr>
                <a:spLocks noChangeShapeType="1"/>
              </p:cNvSpPr>
              <p:nvPr/>
            </p:nvSpPr>
            <p:spPr bwMode="auto">
              <a:xfrm>
                <a:off x="1879" y="2683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6" name="Line 205"/>
              <p:cNvSpPr>
                <a:spLocks noChangeShapeType="1"/>
              </p:cNvSpPr>
              <p:nvPr/>
            </p:nvSpPr>
            <p:spPr bwMode="auto">
              <a:xfrm>
                <a:off x="2147" y="335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7" name="Line 206"/>
              <p:cNvSpPr>
                <a:spLocks noChangeShapeType="1"/>
              </p:cNvSpPr>
              <p:nvPr/>
            </p:nvSpPr>
            <p:spPr bwMode="auto">
              <a:xfrm>
                <a:off x="2147" y="333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8" name="Line 207"/>
              <p:cNvSpPr>
                <a:spLocks noChangeShapeType="1"/>
              </p:cNvSpPr>
              <p:nvPr/>
            </p:nvSpPr>
            <p:spPr bwMode="auto">
              <a:xfrm>
                <a:off x="3101" y="35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  <p:sp>
            <p:nvSpPr>
              <p:cNvPr id="52619" name="Line 208"/>
              <p:cNvSpPr>
                <a:spLocks noChangeShapeType="1"/>
              </p:cNvSpPr>
              <p:nvPr/>
            </p:nvSpPr>
            <p:spPr bwMode="auto">
              <a:xfrm>
                <a:off x="3101" y="3527"/>
                <a:ext cx="1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Avenir Book"/>
                </a:endParaRPr>
              </a:p>
            </p:txBody>
          </p:sp>
        </p:grpSp>
        <p:sp>
          <p:nvSpPr>
            <p:cNvPr id="52234" name="Line 209"/>
            <p:cNvSpPr>
              <a:spLocks noChangeShapeType="1"/>
            </p:cNvSpPr>
            <p:nvPr/>
          </p:nvSpPr>
          <p:spPr bwMode="auto">
            <a:xfrm>
              <a:off x="2017" y="307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35" name="Line 210"/>
            <p:cNvSpPr>
              <a:spLocks noChangeShapeType="1"/>
            </p:cNvSpPr>
            <p:nvPr/>
          </p:nvSpPr>
          <p:spPr bwMode="auto">
            <a:xfrm>
              <a:off x="2017" y="3058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36" name="Line 211"/>
            <p:cNvSpPr>
              <a:spLocks noChangeShapeType="1"/>
            </p:cNvSpPr>
            <p:nvPr/>
          </p:nvSpPr>
          <p:spPr bwMode="auto">
            <a:xfrm>
              <a:off x="2165" y="336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37" name="Line 212"/>
            <p:cNvSpPr>
              <a:spLocks noChangeShapeType="1"/>
            </p:cNvSpPr>
            <p:nvPr/>
          </p:nvSpPr>
          <p:spPr bwMode="auto">
            <a:xfrm>
              <a:off x="2165" y="3343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38" name="Line 213"/>
            <p:cNvSpPr>
              <a:spLocks noChangeShapeType="1"/>
            </p:cNvSpPr>
            <p:nvPr/>
          </p:nvSpPr>
          <p:spPr bwMode="auto">
            <a:xfrm>
              <a:off x="2210" y="318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39" name="Line 214"/>
            <p:cNvSpPr>
              <a:spLocks noChangeShapeType="1"/>
            </p:cNvSpPr>
            <p:nvPr/>
          </p:nvSpPr>
          <p:spPr bwMode="auto">
            <a:xfrm>
              <a:off x="2210" y="3164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0" name="Line 215"/>
            <p:cNvSpPr>
              <a:spLocks noChangeShapeType="1"/>
            </p:cNvSpPr>
            <p:nvPr/>
          </p:nvSpPr>
          <p:spPr bwMode="auto">
            <a:xfrm>
              <a:off x="2145" y="310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1" name="Line 216"/>
            <p:cNvSpPr>
              <a:spLocks noChangeShapeType="1"/>
            </p:cNvSpPr>
            <p:nvPr/>
          </p:nvSpPr>
          <p:spPr bwMode="auto">
            <a:xfrm>
              <a:off x="2145" y="3087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2" name="Line 217"/>
            <p:cNvSpPr>
              <a:spLocks noChangeShapeType="1"/>
            </p:cNvSpPr>
            <p:nvPr/>
          </p:nvSpPr>
          <p:spPr bwMode="auto">
            <a:xfrm>
              <a:off x="2477" y="347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3" name="Line 218"/>
            <p:cNvSpPr>
              <a:spLocks noChangeShapeType="1"/>
            </p:cNvSpPr>
            <p:nvPr/>
          </p:nvSpPr>
          <p:spPr bwMode="auto">
            <a:xfrm>
              <a:off x="2477" y="3450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4" name="Line 219"/>
            <p:cNvSpPr>
              <a:spLocks noChangeShapeType="1"/>
            </p:cNvSpPr>
            <p:nvPr/>
          </p:nvSpPr>
          <p:spPr bwMode="auto">
            <a:xfrm>
              <a:off x="2198" y="313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5" name="Line 220"/>
            <p:cNvSpPr>
              <a:spLocks noChangeShapeType="1"/>
            </p:cNvSpPr>
            <p:nvPr/>
          </p:nvSpPr>
          <p:spPr bwMode="auto">
            <a:xfrm>
              <a:off x="2198" y="3111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6" name="Line 221"/>
            <p:cNvSpPr>
              <a:spLocks noChangeShapeType="1"/>
            </p:cNvSpPr>
            <p:nvPr/>
          </p:nvSpPr>
          <p:spPr bwMode="auto">
            <a:xfrm>
              <a:off x="2669" y="346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7" name="Line 222"/>
            <p:cNvSpPr>
              <a:spLocks noChangeShapeType="1"/>
            </p:cNvSpPr>
            <p:nvPr/>
          </p:nvSpPr>
          <p:spPr bwMode="auto">
            <a:xfrm>
              <a:off x="2669" y="3443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8" name="Line 223"/>
            <p:cNvSpPr>
              <a:spLocks noChangeShapeType="1"/>
            </p:cNvSpPr>
            <p:nvPr/>
          </p:nvSpPr>
          <p:spPr bwMode="auto">
            <a:xfrm>
              <a:off x="1943" y="288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49" name="Line 224"/>
            <p:cNvSpPr>
              <a:spLocks noChangeShapeType="1"/>
            </p:cNvSpPr>
            <p:nvPr/>
          </p:nvSpPr>
          <p:spPr bwMode="auto">
            <a:xfrm>
              <a:off x="1943" y="2867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0" name="Line 225"/>
            <p:cNvSpPr>
              <a:spLocks noChangeShapeType="1"/>
            </p:cNvSpPr>
            <p:nvPr/>
          </p:nvSpPr>
          <p:spPr bwMode="auto">
            <a:xfrm>
              <a:off x="2406" y="330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1" name="Line 226"/>
            <p:cNvSpPr>
              <a:spLocks noChangeShapeType="1"/>
            </p:cNvSpPr>
            <p:nvPr/>
          </p:nvSpPr>
          <p:spPr bwMode="auto">
            <a:xfrm>
              <a:off x="2406" y="3289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2" name="Line 227"/>
            <p:cNvSpPr>
              <a:spLocks noChangeShapeType="1"/>
            </p:cNvSpPr>
            <p:nvPr/>
          </p:nvSpPr>
          <p:spPr bwMode="auto">
            <a:xfrm>
              <a:off x="1725" y="250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3" name="Line 228"/>
            <p:cNvSpPr>
              <a:spLocks noChangeShapeType="1"/>
            </p:cNvSpPr>
            <p:nvPr/>
          </p:nvSpPr>
          <p:spPr bwMode="auto">
            <a:xfrm>
              <a:off x="1725" y="2482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4" name="Line 229"/>
            <p:cNvSpPr>
              <a:spLocks noChangeShapeType="1"/>
            </p:cNvSpPr>
            <p:nvPr/>
          </p:nvSpPr>
          <p:spPr bwMode="auto">
            <a:xfrm>
              <a:off x="1757" y="262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5" name="Line 230"/>
            <p:cNvSpPr>
              <a:spLocks noChangeShapeType="1"/>
            </p:cNvSpPr>
            <p:nvPr/>
          </p:nvSpPr>
          <p:spPr bwMode="auto">
            <a:xfrm>
              <a:off x="1757" y="2606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6" name="Line 231"/>
            <p:cNvSpPr>
              <a:spLocks noChangeShapeType="1"/>
            </p:cNvSpPr>
            <p:nvPr/>
          </p:nvSpPr>
          <p:spPr bwMode="auto">
            <a:xfrm>
              <a:off x="2439" y="342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7" name="Line 232"/>
            <p:cNvSpPr>
              <a:spLocks noChangeShapeType="1"/>
            </p:cNvSpPr>
            <p:nvPr/>
          </p:nvSpPr>
          <p:spPr bwMode="auto">
            <a:xfrm>
              <a:off x="2439" y="3402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8" name="Line 233"/>
            <p:cNvSpPr>
              <a:spLocks noChangeShapeType="1"/>
            </p:cNvSpPr>
            <p:nvPr/>
          </p:nvSpPr>
          <p:spPr bwMode="auto">
            <a:xfrm>
              <a:off x="2129" y="32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59" name="Line 234"/>
            <p:cNvSpPr>
              <a:spLocks noChangeShapeType="1"/>
            </p:cNvSpPr>
            <p:nvPr/>
          </p:nvSpPr>
          <p:spPr bwMode="auto">
            <a:xfrm>
              <a:off x="2129" y="3218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0" name="Line 235"/>
            <p:cNvSpPr>
              <a:spLocks noChangeShapeType="1"/>
            </p:cNvSpPr>
            <p:nvPr/>
          </p:nvSpPr>
          <p:spPr bwMode="auto">
            <a:xfrm>
              <a:off x="1863" y="285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1" name="Line 236"/>
            <p:cNvSpPr>
              <a:spLocks noChangeShapeType="1"/>
            </p:cNvSpPr>
            <p:nvPr/>
          </p:nvSpPr>
          <p:spPr bwMode="auto">
            <a:xfrm>
              <a:off x="1863" y="2832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2" name="Line 237"/>
            <p:cNvSpPr>
              <a:spLocks noChangeShapeType="1"/>
            </p:cNvSpPr>
            <p:nvPr/>
          </p:nvSpPr>
          <p:spPr bwMode="auto">
            <a:xfrm>
              <a:off x="2035" y="320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3" name="Line 238"/>
            <p:cNvSpPr>
              <a:spLocks noChangeShapeType="1"/>
            </p:cNvSpPr>
            <p:nvPr/>
          </p:nvSpPr>
          <p:spPr bwMode="auto">
            <a:xfrm>
              <a:off x="2035" y="3188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4" name="Line 239"/>
            <p:cNvSpPr>
              <a:spLocks noChangeShapeType="1"/>
            </p:cNvSpPr>
            <p:nvPr/>
          </p:nvSpPr>
          <p:spPr bwMode="auto">
            <a:xfrm>
              <a:off x="1675" y="23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5" name="Line 240"/>
            <p:cNvSpPr>
              <a:spLocks noChangeShapeType="1"/>
            </p:cNvSpPr>
            <p:nvPr/>
          </p:nvSpPr>
          <p:spPr bwMode="auto">
            <a:xfrm>
              <a:off x="1675" y="2303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6" name="Line 241"/>
            <p:cNvSpPr>
              <a:spLocks noChangeShapeType="1"/>
            </p:cNvSpPr>
            <p:nvPr/>
          </p:nvSpPr>
          <p:spPr bwMode="auto">
            <a:xfrm>
              <a:off x="2098" y="296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7" name="Line 242"/>
            <p:cNvSpPr>
              <a:spLocks noChangeShapeType="1"/>
            </p:cNvSpPr>
            <p:nvPr/>
          </p:nvSpPr>
          <p:spPr bwMode="auto">
            <a:xfrm>
              <a:off x="2098" y="2944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8" name="Line 243"/>
            <p:cNvSpPr>
              <a:spLocks noChangeShapeType="1"/>
            </p:cNvSpPr>
            <p:nvPr/>
          </p:nvSpPr>
          <p:spPr bwMode="auto">
            <a:xfrm>
              <a:off x="2495" y="348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69" name="Line 244"/>
            <p:cNvSpPr>
              <a:spLocks noChangeShapeType="1"/>
            </p:cNvSpPr>
            <p:nvPr/>
          </p:nvSpPr>
          <p:spPr bwMode="auto">
            <a:xfrm>
              <a:off x="2495" y="3462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0" name="Line 245"/>
            <p:cNvSpPr>
              <a:spLocks noChangeShapeType="1"/>
            </p:cNvSpPr>
            <p:nvPr/>
          </p:nvSpPr>
          <p:spPr bwMode="auto">
            <a:xfrm>
              <a:off x="2023" y="309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1" name="Line 246"/>
            <p:cNvSpPr>
              <a:spLocks noChangeShapeType="1"/>
            </p:cNvSpPr>
            <p:nvPr/>
          </p:nvSpPr>
          <p:spPr bwMode="auto">
            <a:xfrm>
              <a:off x="2023" y="3076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2" name="Line 247"/>
            <p:cNvSpPr>
              <a:spLocks noChangeShapeType="1"/>
            </p:cNvSpPr>
            <p:nvPr/>
          </p:nvSpPr>
          <p:spPr bwMode="auto">
            <a:xfrm>
              <a:off x="1361" y="221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3" name="Line 248"/>
            <p:cNvSpPr>
              <a:spLocks noChangeShapeType="1"/>
            </p:cNvSpPr>
            <p:nvPr/>
          </p:nvSpPr>
          <p:spPr bwMode="auto">
            <a:xfrm>
              <a:off x="1361" y="2190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4" name="Line 249"/>
            <p:cNvSpPr>
              <a:spLocks noChangeShapeType="1"/>
            </p:cNvSpPr>
            <p:nvPr/>
          </p:nvSpPr>
          <p:spPr bwMode="auto">
            <a:xfrm>
              <a:off x="2740" y="353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5" name="Line 250"/>
            <p:cNvSpPr>
              <a:spLocks noChangeShapeType="1"/>
            </p:cNvSpPr>
            <p:nvPr/>
          </p:nvSpPr>
          <p:spPr bwMode="auto">
            <a:xfrm>
              <a:off x="2740" y="3515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6" name="Line 251"/>
            <p:cNvSpPr>
              <a:spLocks noChangeShapeType="1"/>
            </p:cNvSpPr>
            <p:nvPr/>
          </p:nvSpPr>
          <p:spPr bwMode="auto">
            <a:xfrm>
              <a:off x="2457" y="341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7" name="Line 252"/>
            <p:cNvSpPr>
              <a:spLocks noChangeShapeType="1"/>
            </p:cNvSpPr>
            <p:nvPr/>
          </p:nvSpPr>
          <p:spPr bwMode="auto">
            <a:xfrm>
              <a:off x="2457" y="3396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8" name="Line 253"/>
            <p:cNvSpPr>
              <a:spLocks noChangeShapeType="1"/>
            </p:cNvSpPr>
            <p:nvPr/>
          </p:nvSpPr>
          <p:spPr bwMode="auto">
            <a:xfrm>
              <a:off x="2929" y="35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79" name="Line 254"/>
            <p:cNvSpPr>
              <a:spLocks noChangeShapeType="1"/>
            </p:cNvSpPr>
            <p:nvPr/>
          </p:nvSpPr>
          <p:spPr bwMode="auto">
            <a:xfrm>
              <a:off x="2929" y="3527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0" name="Line 255"/>
            <p:cNvSpPr>
              <a:spLocks noChangeShapeType="1"/>
            </p:cNvSpPr>
            <p:nvPr/>
          </p:nvSpPr>
          <p:spPr bwMode="auto">
            <a:xfrm>
              <a:off x="3601" y="35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1" name="Line 256"/>
            <p:cNvSpPr>
              <a:spLocks noChangeShapeType="1"/>
            </p:cNvSpPr>
            <p:nvPr/>
          </p:nvSpPr>
          <p:spPr bwMode="auto">
            <a:xfrm>
              <a:off x="3601" y="3527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2" name="Line 257"/>
            <p:cNvSpPr>
              <a:spLocks noChangeShapeType="1"/>
            </p:cNvSpPr>
            <p:nvPr/>
          </p:nvSpPr>
          <p:spPr bwMode="auto">
            <a:xfrm>
              <a:off x="2042" y="288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3" name="Line 258"/>
            <p:cNvSpPr>
              <a:spLocks noChangeShapeType="1"/>
            </p:cNvSpPr>
            <p:nvPr/>
          </p:nvSpPr>
          <p:spPr bwMode="auto">
            <a:xfrm>
              <a:off x="2042" y="2867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4" name="Line 259"/>
            <p:cNvSpPr>
              <a:spLocks noChangeShapeType="1"/>
            </p:cNvSpPr>
            <p:nvPr/>
          </p:nvSpPr>
          <p:spPr bwMode="auto">
            <a:xfrm>
              <a:off x="1513" y="23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5" name="Line 260"/>
            <p:cNvSpPr>
              <a:spLocks noChangeShapeType="1"/>
            </p:cNvSpPr>
            <p:nvPr/>
          </p:nvSpPr>
          <p:spPr bwMode="auto">
            <a:xfrm>
              <a:off x="1513" y="2327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6" name="Line 261"/>
            <p:cNvSpPr>
              <a:spLocks noChangeShapeType="1"/>
            </p:cNvSpPr>
            <p:nvPr/>
          </p:nvSpPr>
          <p:spPr bwMode="auto">
            <a:xfrm>
              <a:off x="2873" y="35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7" name="Line 262"/>
            <p:cNvSpPr>
              <a:spLocks noChangeShapeType="1"/>
            </p:cNvSpPr>
            <p:nvPr/>
          </p:nvSpPr>
          <p:spPr bwMode="auto">
            <a:xfrm>
              <a:off x="2873" y="3527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8" name="Line 263"/>
            <p:cNvSpPr>
              <a:spLocks noChangeShapeType="1"/>
            </p:cNvSpPr>
            <p:nvPr/>
          </p:nvSpPr>
          <p:spPr bwMode="auto">
            <a:xfrm>
              <a:off x="2456" y="346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89" name="Line 264"/>
            <p:cNvSpPr>
              <a:spLocks noChangeShapeType="1"/>
            </p:cNvSpPr>
            <p:nvPr/>
          </p:nvSpPr>
          <p:spPr bwMode="auto">
            <a:xfrm>
              <a:off x="2456" y="3443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0" name="Line 265"/>
            <p:cNvSpPr>
              <a:spLocks noChangeShapeType="1"/>
            </p:cNvSpPr>
            <p:nvPr/>
          </p:nvSpPr>
          <p:spPr bwMode="auto">
            <a:xfrm>
              <a:off x="2006" y="288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1" name="Line 266"/>
            <p:cNvSpPr>
              <a:spLocks noChangeShapeType="1"/>
            </p:cNvSpPr>
            <p:nvPr/>
          </p:nvSpPr>
          <p:spPr bwMode="auto">
            <a:xfrm>
              <a:off x="2006" y="2867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2" name="Line 267"/>
            <p:cNvSpPr>
              <a:spLocks noChangeShapeType="1"/>
            </p:cNvSpPr>
            <p:nvPr/>
          </p:nvSpPr>
          <p:spPr bwMode="auto">
            <a:xfrm>
              <a:off x="2001" y="281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3" name="Line 268"/>
            <p:cNvSpPr>
              <a:spLocks noChangeShapeType="1"/>
            </p:cNvSpPr>
            <p:nvPr/>
          </p:nvSpPr>
          <p:spPr bwMode="auto">
            <a:xfrm>
              <a:off x="2001" y="2790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4" name="Line 269"/>
            <p:cNvSpPr>
              <a:spLocks noChangeShapeType="1"/>
            </p:cNvSpPr>
            <p:nvPr/>
          </p:nvSpPr>
          <p:spPr bwMode="auto">
            <a:xfrm>
              <a:off x="2067" y="305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5" name="Line 270"/>
            <p:cNvSpPr>
              <a:spLocks noChangeShapeType="1"/>
            </p:cNvSpPr>
            <p:nvPr/>
          </p:nvSpPr>
          <p:spPr bwMode="auto">
            <a:xfrm>
              <a:off x="2067" y="3034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6" name="Line 271"/>
            <p:cNvSpPr>
              <a:spLocks noChangeShapeType="1"/>
            </p:cNvSpPr>
            <p:nvPr/>
          </p:nvSpPr>
          <p:spPr bwMode="auto">
            <a:xfrm>
              <a:off x="2512" y="342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7" name="Line 272"/>
            <p:cNvSpPr>
              <a:spLocks noChangeShapeType="1"/>
            </p:cNvSpPr>
            <p:nvPr/>
          </p:nvSpPr>
          <p:spPr bwMode="auto">
            <a:xfrm>
              <a:off x="2512" y="3408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8" name="Line 273"/>
            <p:cNvSpPr>
              <a:spLocks noChangeShapeType="1"/>
            </p:cNvSpPr>
            <p:nvPr/>
          </p:nvSpPr>
          <p:spPr bwMode="auto">
            <a:xfrm>
              <a:off x="2064" y="317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299" name="Line 274"/>
            <p:cNvSpPr>
              <a:spLocks noChangeShapeType="1"/>
            </p:cNvSpPr>
            <p:nvPr/>
          </p:nvSpPr>
          <p:spPr bwMode="auto">
            <a:xfrm>
              <a:off x="2064" y="3153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0" name="Line 275"/>
            <p:cNvSpPr>
              <a:spLocks noChangeShapeType="1"/>
            </p:cNvSpPr>
            <p:nvPr/>
          </p:nvSpPr>
          <p:spPr bwMode="auto">
            <a:xfrm>
              <a:off x="2012" y="288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1" name="Line 276"/>
            <p:cNvSpPr>
              <a:spLocks noChangeShapeType="1"/>
            </p:cNvSpPr>
            <p:nvPr/>
          </p:nvSpPr>
          <p:spPr bwMode="auto">
            <a:xfrm>
              <a:off x="2012" y="2867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2" name="Line 277"/>
            <p:cNvSpPr>
              <a:spLocks noChangeShapeType="1"/>
            </p:cNvSpPr>
            <p:nvPr/>
          </p:nvSpPr>
          <p:spPr bwMode="auto">
            <a:xfrm>
              <a:off x="2336" y="329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3" name="Line 278"/>
            <p:cNvSpPr>
              <a:spLocks noChangeShapeType="1"/>
            </p:cNvSpPr>
            <p:nvPr/>
          </p:nvSpPr>
          <p:spPr bwMode="auto">
            <a:xfrm>
              <a:off x="2336" y="3277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4" name="Line 279"/>
            <p:cNvSpPr>
              <a:spLocks noChangeShapeType="1"/>
            </p:cNvSpPr>
            <p:nvPr/>
          </p:nvSpPr>
          <p:spPr bwMode="auto">
            <a:xfrm>
              <a:off x="2358" y="330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5" name="Line 280"/>
            <p:cNvSpPr>
              <a:spLocks noChangeShapeType="1"/>
            </p:cNvSpPr>
            <p:nvPr/>
          </p:nvSpPr>
          <p:spPr bwMode="auto">
            <a:xfrm>
              <a:off x="2358" y="3289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6" name="Line 281"/>
            <p:cNvSpPr>
              <a:spLocks noChangeShapeType="1"/>
            </p:cNvSpPr>
            <p:nvPr/>
          </p:nvSpPr>
          <p:spPr bwMode="auto">
            <a:xfrm>
              <a:off x="2052" y="301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7" name="Line 282"/>
            <p:cNvSpPr>
              <a:spLocks noChangeShapeType="1"/>
            </p:cNvSpPr>
            <p:nvPr/>
          </p:nvSpPr>
          <p:spPr bwMode="auto">
            <a:xfrm>
              <a:off x="2052" y="2992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8" name="Line 283"/>
            <p:cNvSpPr>
              <a:spLocks noChangeShapeType="1"/>
            </p:cNvSpPr>
            <p:nvPr/>
          </p:nvSpPr>
          <p:spPr bwMode="auto">
            <a:xfrm>
              <a:off x="2061" y="288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09" name="Line 284"/>
            <p:cNvSpPr>
              <a:spLocks noChangeShapeType="1"/>
            </p:cNvSpPr>
            <p:nvPr/>
          </p:nvSpPr>
          <p:spPr bwMode="auto">
            <a:xfrm>
              <a:off x="2061" y="2862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0" name="Line 285"/>
            <p:cNvSpPr>
              <a:spLocks noChangeShapeType="1"/>
            </p:cNvSpPr>
            <p:nvPr/>
          </p:nvSpPr>
          <p:spPr bwMode="auto">
            <a:xfrm>
              <a:off x="2022" y="339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1" name="Line 286"/>
            <p:cNvSpPr>
              <a:spLocks noChangeShapeType="1"/>
            </p:cNvSpPr>
            <p:nvPr/>
          </p:nvSpPr>
          <p:spPr bwMode="auto">
            <a:xfrm>
              <a:off x="2022" y="3378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2" name="Line 287"/>
            <p:cNvSpPr>
              <a:spLocks noChangeShapeType="1"/>
            </p:cNvSpPr>
            <p:nvPr/>
          </p:nvSpPr>
          <p:spPr bwMode="auto">
            <a:xfrm>
              <a:off x="2221" y="332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3" name="Line 288"/>
            <p:cNvSpPr>
              <a:spLocks noChangeShapeType="1"/>
            </p:cNvSpPr>
            <p:nvPr/>
          </p:nvSpPr>
          <p:spPr bwMode="auto">
            <a:xfrm>
              <a:off x="2221" y="3307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4" name="Line 289"/>
            <p:cNvSpPr>
              <a:spLocks noChangeShapeType="1"/>
            </p:cNvSpPr>
            <p:nvPr/>
          </p:nvSpPr>
          <p:spPr bwMode="auto">
            <a:xfrm>
              <a:off x="2732" y="354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5" name="Line 290"/>
            <p:cNvSpPr>
              <a:spLocks noChangeShapeType="1"/>
            </p:cNvSpPr>
            <p:nvPr/>
          </p:nvSpPr>
          <p:spPr bwMode="auto">
            <a:xfrm>
              <a:off x="2732" y="3521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6" name="Line 291"/>
            <p:cNvSpPr>
              <a:spLocks noChangeShapeType="1"/>
            </p:cNvSpPr>
            <p:nvPr/>
          </p:nvSpPr>
          <p:spPr bwMode="auto">
            <a:xfrm>
              <a:off x="1633" y="235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7" name="Line 292"/>
            <p:cNvSpPr>
              <a:spLocks noChangeShapeType="1"/>
            </p:cNvSpPr>
            <p:nvPr/>
          </p:nvSpPr>
          <p:spPr bwMode="auto">
            <a:xfrm>
              <a:off x="1633" y="2339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8" name="Line 293"/>
            <p:cNvSpPr>
              <a:spLocks noChangeShapeType="1"/>
            </p:cNvSpPr>
            <p:nvPr/>
          </p:nvSpPr>
          <p:spPr bwMode="auto">
            <a:xfrm>
              <a:off x="2286" y="31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19" name="Line 294"/>
            <p:cNvSpPr>
              <a:spLocks noChangeShapeType="1"/>
            </p:cNvSpPr>
            <p:nvPr/>
          </p:nvSpPr>
          <p:spPr bwMode="auto">
            <a:xfrm>
              <a:off x="2286" y="3123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0" name="Line 295"/>
            <p:cNvSpPr>
              <a:spLocks noChangeShapeType="1"/>
            </p:cNvSpPr>
            <p:nvPr/>
          </p:nvSpPr>
          <p:spPr bwMode="auto">
            <a:xfrm>
              <a:off x="2187" y="31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1" name="Line 296"/>
            <p:cNvSpPr>
              <a:spLocks noChangeShapeType="1"/>
            </p:cNvSpPr>
            <p:nvPr/>
          </p:nvSpPr>
          <p:spPr bwMode="auto">
            <a:xfrm>
              <a:off x="2187" y="3123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2" name="Line 297"/>
            <p:cNvSpPr>
              <a:spLocks noChangeShapeType="1"/>
            </p:cNvSpPr>
            <p:nvPr/>
          </p:nvSpPr>
          <p:spPr bwMode="auto">
            <a:xfrm>
              <a:off x="2025" y="336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3" name="Line 298"/>
            <p:cNvSpPr>
              <a:spLocks noChangeShapeType="1"/>
            </p:cNvSpPr>
            <p:nvPr/>
          </p:nvSpPr>
          <p:spPr bwMode="auto">
            <a:xfrm>
              <a:off x="2025" y="3348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4" name="Line 299"/>
            <p:cNvSpPr>
              <a:spLocks noChangeShapeType="1"/>
            </p:cNvSpPr>
            <p:nvPr/>
          </p:nvSpPr>
          <p:spPr bwMode="auto">
            <a:xfrm>
              <a:off x="2145" y="311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5" name="Line 300"/>
            <p:cNvSpPr>
              <a:spLocks noChangeShapeType="1"/>
            </p:cNvSpPr>
            <p:nvPr/>
          </p:nvSpPr>
          <p:spPr bwMode="auto">
            <a:xfrm>
              <a:off x="2145" y="3099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6" name="Line 301"/>
            <p:cNvSpPr>
              <a:spLocks noChangeShapeType="1"/>
            </p:cNvSpPr>
            <p:nvPr/>
          </p:nvSpPr>
          <p:spPr bwMode="auto">
            <a:xfrm>
              <a:off x="2449" y="339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7" name="Line 302"/>
            <p:cNvSpPr>
              <a:spLocks noChangeShapeType="1"/>
            </p:cNvSpPr>
            <p:nvPr/>
          </p:nvSpPr>
          <p:spPr bwMode="auto">
            <a:xfrm>
              <a:off x="2449" y="3378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8" name="Line 303"/>
            <p:cNvSpPr>
              <a:spLocks noChangeShapeType="1"/>
            </p:cNvSpPr>
            <p:nvPr/>
          </p:nvSpPr>
          <p:spPr bwMode="auto">
            <a:xfrm>
              <a:off x="2262" y="336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29" name="Line 304"/>
            <p:cNvSpPr>
              <a:spLocks noChangeShapeType="1"/>
            </p:cNvSpPr>
            <p:nvPr/>
          </p:nvSpPr>
          <p:spPr bwMode="auto">
            <a:xfrm>
              <a:off x="2262" y="3343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0" name="Line 305"/>
            <p:cNvSpPr>
              <a:spLocks noChangeShapeType="1"/>
            </p:cNvSpPr>
            <p:nvPr/>
          </p:nvSpPr>
          <p:spPr bwMode="auto">
            <a:xfrm>
              <a:off x="2208" y="322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1" name="Line 306"/>
            <p:cNvSpPr>
              <a:spLocks noChangeShapeType="1"/>
            </p:cNvSpPr>
            <p:nvPr/>
          </p:nvSpPr>
          <p:spPr bwMode="auto">
            <a:xfrm>
              <a:off x="2208" y="3201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2" name="Line 307"/>
            <p:cNvSpPr>
              <a:spLocks noChangeShapeType="1"/>
            </p:cNvSpPr>
            <p:nvPr/>
          </p:nvSpPr>
          <p:spPr bwMode="auto">
            <a:xfrm>
              <a:off x="940" y="137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3" name="Line 308"/>
            <p:cNvSpPr>
              <a:spLocks noChangeShapeType="1"/>
            </p:cNvSpPr>
            <p:nvPr/>
          </p:nvSpPr>
          <p:spPr bwMode="auto">
            <a:xfrm>
              <a:off x="940" y="1358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4" name="Line 309"/>
            <p:cNvSpPr>
              <a:spLocks noChangeShapeType="1"/>
            </p:cNvSpPr>
            <p:nvPr/>
          </p:nvSpPr>
          <p:spPr bwMode="auto">
            <a:xfrm>
              <a:off x="1745" y="287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5" name="Line 310"/>
            <p:cNvSpPr>
              <a:spLocks noChangeShapeType="1"/>
            </p:cNvSpPr>
            <p:nvPr/>
          </p:nvSpPr>
          <p:spPr bwMode="auto">
            <a:xfrm>
              <a:off x="1745" y="2856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6" name="Line 311"/>
            <p:cNvSpPr>
              <a:spLocks noChangeShapeType="1"/>
            </p:cNvSpPr>
            <p:nvPr/>
          </p:nvSpPr>
          <p:spPr bwMode="auto">
            <a:xfrm>
              <a:off x="1996" y="309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7" name="Line 312"/>
            <p:cNvSpPr>
              <a:spLocks noChangeShapeType="1"/>
            </p:cNvSpPr>
            <p:nvPr/>
          </p:nvSpPr>
          <p:spPr bwMode="auto">
            <a:xfrm>
              <a:off x="1996" y="3076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8" name="Line 313"/>
            <p:cNvSpPr>
              <a:spLocks noChangeShapeType="1"/>
            </p:cNvSpPr>
            <p:nvPr/>
          </p:nvSpPr>
          <p:spPr bwMode="auto">
            <a:xfrm>
              <a:off x="2048" y="329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39" name="Line 314"/>
            <p:cNvSpPr>
              <a:spLocks noChangeShapeType="1"/>
            </p:cNvSpPr>
            <p:nvPr/>
          </p:nvSpPr>
          <p:spPr bwMode="auto">
            <a:xfrm>
              <a:off x="2048" y="3272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0" name="Line 315"/>
            <p:cNvSpPr>
              <a:spLocks noChangeShapeType="1"/>
            </p:cNvSpPr>
            <p:nvPr/>
          </p:nvSpPr>
          <p:spPr bwMode="auto">
            <a:xfrm>
              <a:off x="1875" y="281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1" name="Line 316"/>
            <p:cNvSpPr>
              <a:spLocks noChangeShapeType="1"/>
            </p:cNvSpPr>
            <p:nvPr/>
          </p:nvSpPr>
          <p:spPr bwMode="auto">
            <a:xfrm>
              <a:off x="1875" y="2796"/>
              <a:ext cx="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2" name="Line 317"/>
            <p:cNvSpPr>
              <a:spLocks noChangeShapeType="1"/>
            </p:cNvSpPr>
            <p:nvPr/>
          </p:nvSpPr>
          <p:spPr bwMode="auto">
            <a:xfrm>
              <a:off x="1892" y="29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3" name="Line 318"/>
            <p:cNvSpPr>
              <a:spLocks noChangeShapeType="1"/>
            </p:cNvSpPr>
            <p:nvPr/>
          </p:nvSpPr>
          <p:spPr bwMode="auto">
            <a:xfrm>
              <a:off x="1892" y="2927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4" name="Line 319"/>
            <p:cNvSpPr>
              <a:spLocks noChangeShapeType="1"/>
            </p:cNvSpPr>
            <p:nvPr/>
          </p:nvSpPr>
          <p:spPr bwMode="auto">
            <a:xfrm>
              <a:off x="2177" y="322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5" name="Line 320"/>
            <p:cNvSpPr>
              <a:spLocks noChangeShapeType="1"/>
            </p:cNvSpPr>
            <p:nvPr/>
          </p:nvSpPr>
          <p:spPr bwMode="auto">
            <a:xfrm>
              <a:off x="2177" y="3201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6" name="Line 321"/>
            <p:cNvSpPr>
              <a:spLocks noChangeShapeType="1"/>
            </p:cNvSpPr>
            <p:nvPr/>
          </p:nvSpPr>
          <p:spPr bwMode="auto">
            <a:xfrm>
              <a:off x="2007" y="301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7" name="Line 322"/>
            <p:cNvSpPr>
              <a:spLocks noChangeShapeType="1"/>
            </p:cNvSpPr>
            <p:nvPr/>
          </p:nvSpPr>
          <p:spPr bwMode="auto">
            <a:xfrm>
              <a:off x="2007" y="2998"/>
              <a:ext cx="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Avenir Book"/>
              </a:endParaRPr>
            </a:p>
          </p:txBody>
        </p:sp>
        <p:sp>
          <p:nvSpPr>
            <p:cNvPr id="52348" name="Oval 323"/>
            <p:cNvSpPr>
              <a:spLocks noChangeArrowheads="1"/>
            </p:cNvSpPr>
            <p:nvPr/>
          </p:nvSpPr>
          <p:spPr bwMode="auto">
            <a:xfrm>
              <a:off x="1838" y="2663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49" name="Oval 324"/>
            <p:cNvSpPr>
              <a:spLocks noChangeArrowheads="1"/>
            </p:cNvSpPr>
            <p:nvPr/>
          </p:nvSpPr>
          <p:spPr bwMode="auto">
            <a:xfrm>
              <a:off x="2107" y="3317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0" name="Oval 325"/>
            <p:cNvSpPr>
              <a:spLocks noChangeArrowheads="1"/>
            </p:cNvSpPr>
            <p:nvPr/>
          </p:nvSpPr>
          <p:spPr bwMode="auto">
            <a:xfrm>
              <a:off x="3060" y="3507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1" name="Oval 326"/>
            <p:cNvSpPr>
              <a:spLocks noChangeArrowheads="1"/>
            </p:cNvSpPr>
            <p:nvPr/>
          </p:nvSpPr>
          <p:spPr bwMode="auto">
            <a:xfrm>
              <a:off x="1976" y="3037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2" name="Oval 327"/>
            <p:cNvSpPr>
              <a:spLocks noChangeArrowheads="1"/>
            </p:cNvSpPr>
            <p:nvPr/>
          </p:nvSpPr>
          <p:spPr bwMode="auto">
            <a:xfrm>
              <a:off x="2124" y="3322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3" name="Oval 328"/>
            <p:cNvSpPr>
              <a:spLocks noChangeArrowheads="1"/>
            </p:cNvSpPr>
            <p:nvPr/>
          </p:nvSpPr>
          <p:spPr bwMode="auto">
            <a:xfrm>
              <a:off x="2169" y="3144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4" name="Oval 329"/>
            <p:cNvSpPr>
              <a:spLocks noChangeArrowheads="1"/>
            </p:cNvSpPr>
            <p:nvPr/>
          </p:nvSpPr>
          <p:spPr bwMode="auto">
            <a:xfrm>
              <a:off x="2105" y="3067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5" name="Oval 330"/>
            <p:cNvSpPr>
              <a:spLocks noChangeArrowheads="1"/>
            </p:cNvSpPr>
            <p:nvPr/>
          </p:nvSpPr>
          <p:spPr bwMode="auto">
            <a:xfrm>
              <a:off x="2436" y="3430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6" name="Oval 331"/>
            <p:cNvSpPr>
              <a:spLocks noChangeArrowheads="1"/>
            </p:cNvSpPr>
            <p:nvPr/>
          </p:nvSpPr>
          <p:spPr bwMode="auto">
            <a:xfrm>
              <a:off x="2158" y="3091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7" name="Oval 332"/>
            <p:cNvSpPr>
              <a:spLocks noChangeArrowheads="1"/>
            </p:cNvSpPr>
            <p:nvPr/>
          </p:nvSpPr>
          <p:spPr bwMode="auto">
            <a:xfrm>
              <a:off x="2628" y="3423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8" name="Oval 333"/>
            <p:cNvSpPr>
              <a:spLocks noChangeArrowheads="1"/>
            </p:cNvSpPr>
            <p:nvPr/>
          </p:nvSpPr>
          <p:spPr bwMode="auto">
            <a:xfrm>
              <a:off x="1903" y="2847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59" name="Oval 334"/>
            <p:cNvSpPr>
              <a:spLocks noChangeArrowheads="1"/>
            </p:cNvSpPr>
            <p:nvPr/>
          </p:nvSpPr>
          <p:spPr bwMode="auto">
            <a:xfrm>
              <a:off x="2366" y="3269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0" name="Oval 335"/>
            <p:cNvSpPr>
              <a:spLocks noChangeArrowheads="1"/>
            </p:cNvSpPr>
            <p:nvPr/>
          </p:nvSpPr>
          <p:spPr bwMode="auto">
            <a:xfrm>
              <a:off x="1685" y="2461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1" name="Oval 336"/>
            <p:cNvSpPr>
              <a:spLocks noChangeArrowheads="1"/>
            </p:cNvSpPr>
            <p:nvPr/>
          </p:nvSpPr>
          <p:spPr bwMode="auto">
            <a:xfrm>
              <a:off x="1716" y="2586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2" name="Oval 337"/>
            <p:cNvSpPr>
              <a:spLocks noChangeArrowheads="1"/>
            </p:cNvSpPr>
            <p:nvPr/>
          </p:nvSpPr>
          <p:spPr bwMode="auto">
            <a:xfrm>
              <a:off x="2399" y="3382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3" name="Oval 338"/>
            <p:cNvSpPr>
              <a:spLocks noChangeArrowheads="1"/>
            </p:cNvSpPr>
            <p:nvPr/>
          </p:nvSpPr>
          <p:spPr bwMode="auto">
            <a:xfrm>
              <a:off x="2089" y="3198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4" name="Oval 339"/>
            <p:cNvSpPr>
              <a:spLocks noChangeArrowheads="1"/>
            </p:cNvSpPr>
            <p:nvPr/>
          </p:nvSpPr>
          <p:spPr bwMode="auto">
            <a:xfrm>
              <a:off x="1823" y="2812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5" name="Oval 340"/>
            <p:cNvSpPr>
              <a:spLocks noChangeArrowheads="1"/>
            </p:cNvSpPr>
            <p:nvPr/>
          </p:nvSpPr>
          <p:spPr bwMode="auto">
            <a:xfrm>
              <a:off x="1995" y="3168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6" name="Oval 341"/>
            <p:cNvSpPr>
              <a:spLocks noChangeArrowheads="1"/>
            </p:cNvSpPr>
            <p:nvPr/>
          </p:nvSpPr>
          <p:spPr bwMode="auto">
            <a:xfrm>
              <a:off x="1635" y="2283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7" name="Oval 342"/>
            <p:cNvSpPr>
              <a:spLocks noChangeArrowheads="1"/>
            </p:cNvSpPr>
            <p:nvPr/>
          </p:nvSpPr>
          <p:spPr bwMode="auto">
            <a:xfrm>
              <a:off x="2058" y="2924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8" name="Oval 343"/>
            <p:cNvSpPr>
              <a:spLocks noChangeArrowheads="1"/>
            </p:cNvSpPr>
            <p:nvPr/>
          </p:nvSpPr>
          <p:spPr bwMode="auto">
            <a:xfrm>
              <a:off x="2454" y="3442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69" name="Oval 344"/>
            <p:cNvSpPr>
              <a:spLocks noChangeArrowheads="1"/>
            </p:cNvSpPr>
            <p:nvPr/>
          </p:nvSpPr>
          <p:spPr bwMode="auto">
            <a:xfrm>
              <a:off x="1983" y="3056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0" name="Oval 345"/>
            <p:cNvSpPr>
              <a:spLocks noChangeArrowheads="1"/>
            </p:cNvSpPr>
            <p:nvPr/>
          </p:nvSpPr>
          <p:spPr bwMode="auto">
            <a:xfrm>
              <a:off x="1321" y="2170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1" name="Oval 346"/>
            <p:cNvSpPr>
              <a:spLocks noChangeArrowheads="1"/>
            </p:cNvSpPr>
            <p:nvPr/>
          </p:nvSpPr>
          <p:spPr bwMode="auto">
            <a:xfrm>
              <a:off x="2699" y="3495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2" name="Oval 347"/>
            <p:cNvSpPr>
              <a:spLocks noChangeArrowheads="1"/>
            </p:cNvSpPr>
            <p:nvPr/>
          </p:nvSpPr>
          <p:spPr bwMode="auto">
            <a:xfrm>
              <a:off x="2417" y="3376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3" name="Oval 348"/>
            <p:cNvSpPr>
              <a:spLocks noChangeArrowheads="1"/>
            </p:cNvSpPr>
            <p:nvPr/>
          </p:nvSpPr>
          <p:spPr bwMode="auto">
            <a:xfrm>
              <a:off x="2888" y="3507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4" name="Oval 349"/>
            <p:cNvSpPr>
              <a:spLocks noChangeArrowheads="1"/>
            </p:cNvSpPr>
            <p:nvPr/>
          </p:nvSpPr>
          <p:spPr bwMode="auto">
            <a:xfrm>
              <a:off x="3560" y="3507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5" name="Oval 350"/>
            <p:cNvSpPr>
              <a:spLocks noChangeArrowheads="1"/>
            </p:cNvSpPr>
            <p:nvPr/>
          </p:nvSpPr>
          <p:spPr bwMode="auto">
            <a:xfrm>
              <a:off x="2001" y="2847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6" name="Oval 351"/>
            <p:cNvSpPr>
              <a:spLocks noChangeArrowheads="1"/>
            </p:cNvSpPr>
            <p:nvPr/>
          </p:nvSpPr>
          <p:spPr bwMode="auto">
            <a:xfrm>
              <a:off x="1472" y="2307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7" name="Oval 352"/>
            <p:cNvSpPr>
              <a:spLocks noChangeArrowheads="1"/>
            </p:cNvSpPr>
            <p:nvPr/>
          </p:nvSpPr>
          <p:spPr bwMode="auto">
            <a:xfrm>
              <a:off x="2833" y="3507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8" name="Oval 353"/>
            <p:cNvSpPr>
              <a:spLocks noChangeArrowheads="1"/>
            </p:cNvSpPr>
            <p:nvPr/>
          </p:nvSpPr>
          <p:spPr bwMode="auto">
            <a:xfrm>
              <a:off x="2416" y="3423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79" name="Oval 354"/>
            <p:cNvSpPr>
              <a:spLocks noChangeArrowheads="1"/>
            </p:cNvSpPr>
            <p:nvPr/>
          </p:nvSpPr>
          <p:spPr bwMode="auto">
            <a:xfrm>
              <a:off x="1966" y="2847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0" name="Oval 355"/>
            <p:cNvSpPr>
              <a:spLocks noChangeArrowheads="1"/>
            </p:cNvSpPr>
            <p:nvPr/>
          </p:nvSpPr>
          <p:spPr bwMode="auto">
            <a:xfrm>
              <a:off x="1961" y="2770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1" name="Oval 356"/>
            <p:cNvSpPr>
              <a:spLocks noChangeArrowheads="1"/>
            </p:cNvSpPr>
            <p:nvPr/>
          </p:nvSpPr>
          <p:spPr bwMode="auto">
            <a:xfrm>
              <a:off x="2026" y="3013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2" name="Oval 357"/>
            <p:cNvSpPr>
              <a:spLocks noChangeArrowheads="1"/>
            </p:cNvSpPr>
            <p:nvPr/>
          </p:nvSpPr>
          <p:spPr bwMode="auto">
            <a:xfrm>
              <a:off x="2472" y="3388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3" name="Oval 358"/>
            <p:cNvSpPr>
              <a:spLocks noChangeArrowheads="1"/>
            </p:cNvSpPr>
            <p:nvPr/>
          </p:nvSpPr>
          <p:spPr bwMode="auto">
            <a:xfrm>
              <a:off x="2023" y="3132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4" name="Oval 359"/>
            <p:cNvSpPr>
              <a:spLocks noChangeArrowheads="1"/>
            </p:cNvSpPr>
            <p:nvPr/>
          </p:nvSpPr>
          <p:spPr bwMode="auto">
            <a:xfrm>
              <a:off x="1972" y="2847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5" name="Oval 360"/>
            <p:cNvSpPr>
              <a:spLocks noChangeArrowheads="1"/>
            </p:cNvSpPr>
            <p:nvPr/>
          </p:nvSpPr>
          <p:spPr bwMode="auto">
            <a:xfrm>
              <a:off x="2296" y="3257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6" name="Oval 361"/>
            <p:cNvSpPr>
              <a:spLocks noChangeArrowheads="1"/>
            </p:cNvSpPr>
            <p:nvPr/>
          </p:nvSpPr>
          <p:spPr bwMode="auto">
            <a:xfrm>
              <a:off x="2318" y="3269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7" name="Oval 362"/>
            <p:cNvSpPr>
              <a:spLocks noChangeArrowheads="1"/>
            </p:cNvSpPr>
            <p:nvPr/>
          </p:nvSpPr>
          <p:spPr bwMode="auto">
            <a:xfrm>
              <a:off x="2012" y="2972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8" name="Oval 363"/>
            <p:cNvSpPr>
              <a:spLocks noChangeArrowheads="1"/>
            </p:cNvSpPr>
            <p:nvPr/>
          </p:nvSpPr>
          <p:spPr bwMode="auto">
            <a:xfrm>
              <a:off x="2021" y="2842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89" name="Oval 364"/>
            <p:cNvSpPr>
              <a:spLocks noChangeArrowheads="1"/>
            </p:cNvSpPr>
            <p:nvPr/>
          </p:nvSpPr>
          <p:spPr bwMode="auto">
            <a:xfrm>
              <a:off x="1981" y="3358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0" name="Oval 365"/>
            <p:cNvSpPr>
              <a:spLocks noChangeArrowheads="1"/>
            </p:cNvSpPr>
            <p:nvPr/>
          </p:nvSpPr>
          <p:spPr bwMode="auto">
            <a:xfrm>
              <a:off x="2181" y="3287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1" name="Oval 366"/>
            <p:cNvSpPr>
              <a:spLocks noChangeArrowheads="1"/>
            </p:cNvSpPr>
            <p:nvPr/>
          </p:nvSpPr>
          <p:spPr bwMode="auto">
            <a:xfrm>
              <a:off x="2692" y="3501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2" name="Oval 367"/>
            <p:cNvSpPr>
              <a:spLocks noChangeArrowheads="1"/>
            </p:cNvSpPr>
            <p:nvPr/>
          </p:nvSpPr>
          <p:spPr bwMode="auto">
            <a:xfrm>
              <a:off x="1592" y="2318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3" name="Oval 368"/>
            <p:cNvSpPr>
              <a:spLocks noChangeArrowheads="1"/>
            </p:cNvSpPr>
            <p:nvPr/>
          </p:nvSpPr>
          <p:spPr bwMode="auto">
            <a:xfrm>
              <a:off x="2246" y="3103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4" name="Oval 369"/>
            <p:cNvSpPr>
              <a:spLocks noChangeArrowheads="1"/>
            </p:cNvSpPr>
            <p:nvPr/>
          </p:nvSpPr>
          <p:spPr bwMode="auto">
            <a:xfrm>
              <a:off x="2146" y="3103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5" name="Oval 370"/>
            <p:cNvSpPr>
              <a:spLocks noChangeArrowheads="1"/>
            </p:cNvSpPr>
            <p:nvPr/>
          </p:nvSpPr>
          <p:spPr bwMode="auto">
            <a:xfrm>
              <a:off x="1985" y="3328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6" name="Oval 371"/>
            <p:cNvSpPr>
              <a:spLocks noChangeArrowheads="1"/>
            </p:cNvSpPr>
            <p:nvPr/>
          </p:nvSpPr>
          <p:spPr bwMode="auto">
            <a:xfrm>
              <a:off x="2105" y="3079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7" name="Oval 372"/>
            <p:cNvSpPr>
              <a:spLocks noChangeArrowheads="1"/>
            </p:cNvSpPr>
            <p:nvPr/>
          </p:nvSpPr>
          <p:spPr bwMode="auto">
            <a:xfrm>
              <a:off x="2408" y="3358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8" name="Oval 373"/>
            <p:cNvSpPr>
              <a:spLocks noChangeArrowheads="1"/>
            </p:cNvSpPr>
            <p:nvPr/>
          </p:nvSpPr>
          <p:spPr bwMode="auto">
            <a:xfrm>
              <a:off x="2222" y="3322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399" name="Oval 374"/>
            <p:cNvSpPr>
              <a:spLocks noChangeArrowheads="1"/>
            </p:cNvSpPr>
            <p:nvPr/>
          </p:nvSpPr>
          <p:spPr bwMode="auto">
            <a:xfrm>
              <a:off x="2167" y="3180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0" name="Oval 375"/>
            <p:cNvSpPr>
              <a:spLocks noChangeArrowheads="1"/>
            </p:cNvSpPr>
            <p:nvPr/>
          </p:nvSpPr>
          <p:spPr bwMode="auto">
            <a:xfrm>
              <a:off x="899" y="1338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1" name="Oval 376"/>
            <p:cNvSpPr>
              <a:spLocks noChangeArrowheads="1"/>
            </p:cNvSpPr>
            <p:nvPr/>
          </p:nvSpPr>
          <p:spPr bwMode="auto">
            <a:xfrm>
              <a:off x="1705" y="2836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2" name="Oval 377"/>
            <p:cNvSpPr>
              <a:spLocks noChangeArrowheads="1"/>
            </p:cNvSpPr>
            <p:nvPr/>
          </p:nvSpPr>
          <p:spPr bwMode="auto">
            <a:xfrm>
              <a:off x="1955" y="3056"/>
              <a:ext cx="81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3" name="Oval 378"/>
            <p:cNvSpPr>
              <a:spLocks noChangeArrowheads="1"/>
            </p:cNvSpPr>
            <p:nvPr/>
          </p:nvSpPr>
          <p:spPr bwMode="auto">
            <a:xfrm>
              <a:off x="2008" y="3251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4" name="Oval 379"/>
            <p:cNvSpPr>
              <a:spLocks noChangeArrowheads="1"/>
            </p:cNvSpPr>
            <p:nvPr/>
          </p:nvSpPr>
          <p:spPr bwMode="auto">
            <a:xfrm>
              <a:off x="1834" y="2776"/>
              <a:ext cx="81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5" name="Oval 380"/>
            <p:cNvSpPr>
              <a:spLocks noChangeArrowheads="1"/>
            </p:cNvSpPr>
            <p:nvPr/>
          </p:nvSpPr>
          <p:spPr bwMode="auto">
            <a:xfrm>
              <a:off x="1852" y="2907"/>
              <a:ext cx="80" cy="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6" name="Oval 381"/>
            <p:cNvSpPr>
              <a:spLocks noChangeArrowheads="1"/>
            </p:cNvSpPr>
            <p:nvPr/>
          </p:nvSpPr>
          <p:spPr bwMode="auto">
            <a:xfrm>
              <a:off x="2137" y="3180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7" name="Oval 382"/>
            <p:cNvSpPr>
              <a:spLocks noChangeArrowheads="1"/>
            </p:cNvSpPr>
            <p:nvPr/>
          </p:nvSpPr>
          <p:spPr bwMode="auto">
            <a:xfrm>
              <a:off x="1967" y="2978"/>
              <a:ext cx="80" cy="8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8" name="Rectangle 383"/>
            <p:cNvSpPr>
              <a:spLocks noChangeArrowheads="1"/>
            </p:cNvSpPr>
            <p:nvPr/>
          </p:nvSpPr>
          <p:spPr bwMode="auto">
            <a:xfrm>
              <a:off x="789" y="349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09" name="Rectangle 384"/>
            <p:cNvSpPr>
              <a:spLocks noChangeArrowheads="1"/>
            </p:cNvSpPr>
            <p:nvPr/>
          </p:nvSpPr>
          <p:spPr bwMode="auto">
            <a:xfrm>
              <a:off x="705" y="3137"/>
              <a:ext cx="1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0.1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0" name="Rectangle 385"/>
            <p:cNvSpPr>
              <a:spLocks noChangeArrowheads="1"/>
            </p:cNvSpPr>
            <p:nvPr/>
          </p:nvSpPr>
          <p:spPr bwMode="auto">
            <a:xfrm>
              <a:off x="705" y="2782"/>
              <a:ext cx="1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0.2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1" name="Rectangle 386"/>
            <p:cNvSpPr>
              <a:spLocks noChangeArrowheads="1"/>
            </p:cNvSpPr>
            <p:nvPr/>
          </p:nvSpPr>
          <p:spPr bwMode="auto">
            <a:xfrm>
              <a:off x="705" y="2427"/>
              <a:ext cx="1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0.3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2" name="Rectangle 387"/>
            <p:cNvSpPr>
              <a:spLocks noChangeArrowheads="1"/>
            </p:cNvSpPr>
            <p:nvPr/>
          </p:nvSpPr>
          <p:spPr bwMode="auto">
            <a:xfrm>
              <a:off x="706" y="2071"/>
              <a:ext cx="1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0.4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3" name="Rectangle 388"/>
            <p:cNvSpPr>
              <a:spLocks noChangeArrowheads="1"/>
            </p:cNvSpPr>
            <p:nvPr/>
          </p:nvSpPr>
          <p:spPr bwMode="auto">
            <a:xfrm>
              <a:off x="705" y="1716"/>
              <a:ext cx="1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0.5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4" name="Rectangle 389"/>
            <p:cNvSpPr>
              <a:spLocks noChangeArrowheads="1"/>
            </p:cNvSpPr>
            <p:nvPr/>
          </p:nvSpPr>
          <p:spPr bwMode="auto">
            <a:xfrm>
              <a:off x="705" y="1360"/>
              <a:ext cx="13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0.6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5" name="Rectangle 390"/>
            <p:cNvSpPr>
              <a:spLocks noChangeArrowheads="1"/>
            </p:cNvSpPr>
            <p:nvPr/>
          </p:nvSpPr>
          <p:spPr bwMode="auto">
            <a:xfrm>
              <a:off x="705" y="1005"/>
              <a:ext cx="13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0.7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6" name="Rectangle 391"/>
            <p:cNvSpPr>
              <a:spLocks noChangeArrowheads="1"/>
            </p:cNvSpPr>
            <p:nvPr/>
          </p:nvSpPr>
          <p:spPr bwMode="auto">
            <a:xfrm>
              <a:off x="757" y="3629"/>
              <a:ext cx="29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10 000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7" name="Rectangle 392"/>
            <p:cNvSpPr>
              <a:spLocks noChangeArrowheads="1"/>
            </p:cNvSpPr>
            <p:nvPr/>
          </p:nvSpPr>
          <p:spPr bwMode="auto">
            <a:xfrm>
              <a:off x="1798" y="3629"/>
              <a:ext cx="3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100 000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8" name="Rectangle 393"/>
            <p:cNvSpPr>
              <a:spLocks noChangeArrowheads="1"/>
            </p:cNvSpPr>
            <p:nvPr/>
          </p:nvSpPr>
          <p:spPr bwMode="auto">
            <a:xfrm>
              <a:off x="2824" y="3629"/>
              <a:ext cx="4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1 000 000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  <p:sp>
          <p:nvSpPr>
            <p:cNvPr id="52419" name="Rectangle 394"/>
            <p:cNvSpPr>
              <a:spLocks noChangeArrowheads="1"/>
            </p:cNvSpPr>
            <p:nvPr/>
          </p:nvSpPr>
          <p:spPr bwMode="auto">
            <a:xfrm>
              <a:off x="3864" y="3629"/>
              <a:ext cx="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rgbClr val="595959"/>
                  </a:solidFill>
                  <a:latin typeface="Avenir Book"/>
                </a:rPr>
                <a:t>10 000 000</a:t>
              </a:r>
              <a:endParaRPr lang="en-GB" sz="2400" dirty="0">
                <a:solidFill>
                  <a:srgbClr val="595959"/>
                </a:solidFill>
                <a:latin typeface="Avenir Book"/>
              </a:endParaRPr>
            </a:p>
          </p:txBody>
        </p:sp>
      </p:grpSp>
      <p:sp>
        <p:nvSpPr>
          <p:cNvPr id="52229" name="Line 395"/>
          <p:cNvSpPr>
            <a:spLocks noChangeShapeType="1"/>
          </p:cNvSpPr>
          <p:nvPr/>
        </p:nvSpPr>
        <p:spPr bwMode="auto">
          <a:xfrm flipV="1">
            <a:off x="5026025" y="3884613"/>
            <a:ext cx="0" cy="153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Avenir Book"/>
            </a:endParaRPr>
          </a:p>
        </p:txBody>
      </p:sp>
      <p:sp>
        <p:nvSpPr>
          <p:cNvPr id="52230" name="Text Box 396"/>
          <p:cNvSpPr txBox="1">
            <a:spLocks noChangeArrowheads="1"/>
          </p:cNvSpPr>
          <p:nvPr/>
        </p:nvSpPr>
        <p:spPr bwMode="auto">
          <a:xfrm>
            <a:off x="4960095" y="3898900"/>
            <a:ext cx="235753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595959"/>
                </a:solidFill>
                <a:latin typeface="Avenir Book"/>
              </a:rPr>
              <a:t>Critical Community Size</a:t>
            </a:r>
          </a:p>
          <a:p>
            <a:pPr eaLnBrk="0" hangingPunct="0"/>
            <a:r>
              <a:rPr lang="en-US" sz="1600" dirty="0">
                <a:solidFill>
                  <a:srgbClr val="595959"/>
                </a:solidFill>
                <a:latin typeface="Avenir Book"/>
              </a:rPr>
              <a:t>~300-500k</a:t>
            </a:r>
            <a:endParaRPr lang="en-US" sz="2400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52231" name="Text Box 397"/>
          <p:cNvSpPr txBox="1">
            <a:spLocks noChangeArrowheads="1"/>
          </p:cNvSpPr>
          <p:nvPr/>
        </p:nvSpPr>
        <p:spPr bwMode="auto">
          <a:xfrm>
            <a:off x="3259073" y="1866900"/>
            <a:ext cx="130188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595959"/>
                </a:solidFill>
                <a:latin typeface="Avenir Book"/>
              </a:rPr>
              <a:t>Recurrent</a:t>
            </a:r>
          </a:p>
          <a:p>
            <a:pPr eaLnBrk="0" hangingPunct="0"/>
            <a:r>
              <a:rPr lang="en-US" sz="1600" dirty="0">
                <a:solidFill>
                  <a:srgbClr val="595959"/>
                </a:solidFill>
                <a:latin typeface="Avenir Book"/>
              </a:rPr>
              <a:t>   Epidemics</a:t>
            </a:r>
            <a:endParaRPr lang="en-US" sz="2400" dirty="0">
              <a:solidFill>
                <a:srgbClr val="595959"/>
              </a:solidFill>
              <a:latin typeface="Avenir Book"/>
            </a:endParaRPr>
          </a:p>
        </p:txBody>
      </p:sp>
      <p:sp>
        <p:nvSpPr>
          <p:cNvPr id="52232" name="Text Box 398"/>
          <p:cNvSpPr txBox="1">
            <a:spLocks noChangeArrowheads="1"/>
          </p:cNvSpPr>
          <p:nvPr/>
        </p:nvSpPr>
        <p:spPr bwMode="auto">
          <a:xfrm>
            <a:off x="5752111" y="1984375"/>
            <a:ext cx="99257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595959"/>
                </a:solidFill>
                <a:latin typeface="Avenir Book"/>
              </a:rPr>
              <a:t>Endemic</a:t>
            </a:r>
            <a:endParaRPr lang="en-US" sz="2400" dirty="0">
              <a:solidFill>
                <a:srgbClr val="595959"/>
              </a:solidFill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0010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Issues we haven't addressed:</a:t>
            </a:r>
          </a:p>
          <a:p>
            <a:endParaRPr lang="en-US" sz="3600" dirty="0">
              <a:solidFill>
                <a:srgbClr val="3F639D"/>
              </a:solidFill>
              <a:latin typeface="Avenir Book"/>
              <a:cs typeface="Avenir Book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SEIR models (exposed/latent period)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Vector-borne diseases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Age structure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Spatial structure</a:t>
            </a:r>
          </a:p>
        </p:txBody>
      </p:sp>
    </p:spTree>
    <p:extLst>
      <p:ext uri="{BB962C8B-B14F-4D97-AF65-F5344CB8AC3E}">
        <p14:creationId xmlns:p14="http://schemas.microsoft.com/office/powerpoint/2010/main" val="279655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9400"/>
            <a:ext cx="9144000" cy="40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57" y="76200"/>
            <a:ext cx="5328909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04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F639D"/>
                </a:solidFill>
                <a:latin typeface="Avenir Book"/>
                <a:cs typeface="Avenir Book"/>
              </a:rPr>
              <a:t>Red grouse dynamics:</a:t>
            </a:r>
          </a:p>
        </p:txBody>
      </p:sp>
    </p:spTree>
    <p:extLst>
      <p:ext uri="{BB962C8B-B14F-4D97-AF65-F5344CB8AC3E}">
        <p14:creationId xmlns:p14="http://schemas.microsoft.com/office/powerpoint/2010/main" val="28184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981200" y="152400"/>
            <a:ext cx="4984381" cy="3213100"/>
            <a:chOff x="4185019" y="152400"/>
            <a:chExt cx="4984381" cy="3213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2610" y="152400"/>
              <a:ext cx="4466790" cy="3213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5019" y="328952"/>
              <a:ext cx="844182" cy="2706348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133600" y="3276600"/>
            <a:ext cx="4603071" cy="3456419"/>
            <a:chOff x="3636440" y="2792586"/>
            <a:chExt cx="5291660" cy="39734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7858" b="-7"/>
            <a:stretch/>
          </p:blipFill>
          <p:spPr>
            <a:xfrm>
              <a:off x="4343400" y="3297714"/>
              <a:ext cx="4584700" cy="29012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4400" y="6248400"/>
              <a:ext cx="3810000" cy="5176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6440" y="2792586"/>
              <a:ext cx="783160" cy="3165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31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272134" y="0"/>
            <a:ext cx="5490866" cy="6858000"/>
            <a:chOff x="2662534" y="0"/>
            <a:chExt cx="5490866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7423" y="0"/>
              <a:ext cx="4955977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607367" y="3002577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Number shot + 1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3657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  <a:latin typeface="Arial"/>
                  <a:cs typeface="Arial"/>
                </a:rPr>
                <a:t>+</a:t>
              </a:r>
              <a:r>
                <a:rPr lang="en-US" sz="1800" dirty="0" err="1" smtClean="0">
                  <a:solidFill>
                    <a:srgbClr val="008000"/>
                  </a:solidFill>
                  <a:latin typeface="Arial"/>
                  <a:cs typeface="Arial"/>
                </a:rPr>
                <a:t>antihelmintic</a:t>
              </a:r>
              <a:endParaRPr lang="en-US" sz="180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4038600" y="3200400"/>
              <a:ext cx="3810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4038600" y="5486400"/>
              <a:ext cx="3810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5715000" y="5562600"/>
              <a:ext cx="3810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itle 1"/>
          <p:cNvSpPr txBox="1">
            <a:spLocks/>
          </p:cNvSpPr>
          <p:nvPr/>
        </p:nvSpPr>
        <p:spPr>
          <a:xfrm>
            <a:off x="123236" y="76200"/>
            <a:ext cx="2696164" cy="472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venir Book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 smtClean="0">
                <a:solidFill>
                  <a:srgbClr val="3964AA"/>
                </a:solidFill>
                <a:cs typeface="Avenir Book"/>
              </a:rPr>
              <a:t>Field experiment (n=2):</a:t>
            </a:r>
          </a:p>
          <a:p>
            <a:endParaRPr lang="en-US" sz="3600" dirty="0" smtClean="0">
              <a:solidFill>
                <a:srgbClr val="3964AA"/>
              </a:solidFill>
              <a:cs typeface="Avenir Book"/>
            </a:endParaRPr>
          </a:p>
          <a:p>
            <a:r>
              <a:rPr lang="en-US" sz="2500" dirty="0" smtClean="0">
                <a:solidFill>
                  <a:srgbClr val="3964AA"/>
                </a:solidFill>
                <a:cs typeface="Avenir Book"/>
              </a:rPr>
              <a:t>Remove parasites in ~20% of grouse</a:t>
            </a:r>
            <a:endParaRPr lang="en-US" sz="2500" dirty="0">
              <a:solidFill>
                <a:srgbClr val="3964AA"/>
              </a:solidFill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77735" y="2150536"/>
            <a:ext cx="5334000" cy="4724400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5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pitchFamily="-107" charset="-128"/>
              </a:rPr>
              <a:t>Why do ecologists study host-parasite interactions?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scene3d>
              <a:camera prst="orthographicFront"/>
              <a:lightRig rig="chilly" dir="t"/>
            </a:scene3d>
          </a:bodyPr>
          <a:lstStyle/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ＭＳ Ｐゴシック" pitchFamily="-107" charset="-128"/>
              </a:rPr>
              <a:t>Cause of decline for threatened and endangered species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7620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825875" y="6172200"/>
            <a:ext cx="213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hangingPunct="0"/>
            <a:r>
              <a:rPr lang="en-US" sz="1600" b="0" dirty="0">
                <a:latin typeface="Avenir Book"/>
              </a:rPr>
              <a:t>Even-toed ungulates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23312" y="5453063"/>
            <a:ext cx="2327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hangingPunct="0"/>
            <a:r>
              <a:rPr lang="en-US" sz="1600" b="0" dirty="0">
                <a:latin typeface="Avenir Book"/>
              </a:rPr>
              <a:t>Omnivorous marsupials</a:t>
            </a:r>
          </a:p>
        </p:txBody>
      </p:sp>
      <p:cxnSp>
        <p:nvCxnSpPr>
          <p:cNvPr id="17414" name="Straight Connector 8"/>
          <p:cNvCxnSpPr>
            <a:cxnSpLocks noChangeShapeType="1"/>
          </p:cNvCxnSpPr>
          <p:nvPr/>
        </p:nvCxnSpPr>
        <p:spPr bwMode="auto">
          <a:xfrm flipV="1">
            <a:off x="1600200" y="4724400"/>
            <a:ext cx="990600" cy="685800"/>
          </a:xfrm>
          <a:prstGeom prst="line">
            <a:avLst/>
          </a:prstGeom>
          <a:noFill/>
          <a:ln w="38100" cmpd="thickThin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7415" name="Straight Connector 9"/>
          <p:cNvCxnSpPr>
            <a:cxnSpLocks noChangeShapeType="1"/>
          </p:cNvCxnSpPr>
          <p:nvPr/>
        </p:nvCxnSpPr>
        <p:spPr bwMode="auto">
          <a:xfrm rot="16200000" flipV="1">
            <a:off x="3352800" y="5105400"/>
            <a:ext cx="1371600" cy="609600"/>
          </a:xfrm>
          <a:prstGeom prst="line">
            <a:avLst/>
          </a:prstGeom>
          <a:noFill/>
          <a:ln w="38100" cmpd="thickThin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315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181600"/>
            <a:ext cx="1766888" cy="1528763"/>
          </a:xfrm>
          <a:prstGeom prst="rect">
            <a:avLst/>
          </a:prstGeom>
          <a:noFill/>
          <a:ln w="9525">
            <a:solidFill>
              <a:srgbClr val="646363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6947265" y="5164138"/>
            <a:ext cx="1154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000" b="0" i="1" dirty="0" err="1">
                <a:latin typeface="Avenir Book"/>
              </a:rPr>
              <a:t>Mustela</a:t>
            </a:r>
            <a:r>
              <a:rPr lang="en-US" sz="1000" b="0" i="1" dirty="0">
                <a:latin typeface="Avenir Book"/>
              </a:rPr>
              <a:t> </a:t>
            </a:r>
            <a:r>
              <a:rPr lang="en-US" sz="1000" b="0" i="1" dirty="0" err="1">
                <a:latin typeface="Avenir Book"/>
              </a:rPr>
              <a:t>nigripes</a:t>
            </a:r>
            <a:endParaRPr lang="en-US" sz="1000" b="0" i="1" dirty="0">
              <a:latin typeface="Avenir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ＭＳ Ｐゴシック" pitchFamily="-107" charset="-128"/>
              </a:rPr>
              <a:t>Why do ecologists study host-parasite interactions?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4294967295"/>
          </p:nvPr>
        </p:nvSpPr>
        <p:spPr>
          <a:xfrm>
            <a:off x="2362200" y="1600200"/>
            <a:ext cx="6781800" cy="4525963"/>
          </a:xfrm>
        </p:spPr>
        <p:txBody>
          <a:bodyPr rtlCol="0">
            <a:scene3d>
              <a:camera prst="orthographicFront"/>
              <a:lightRig rig="chilly" dir="t"/>
            </a:scene3d>
          </a:bodyPr>
          <a:lstStyle/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ea typeface="ＭＳ Ｐゴシック" pitchFamily="-107" charset="-128"/>
              </a:rPr>
              <a:t>Zoonoses</a:t>
            </a:r>
            <a:r>
              <a:rPr lang="en-US" sz="2800" dirty="0" smtClean="0">
                <a:ea typeface="ＭＳ Ｐゴシック" pitchFamily="-107" charset="-128"/>
              </a:rPr>
              <a:t> are the main source of emerging infectious diseases in humans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2817813"/>
            <a:ext cx="61912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280547" y="6553200"/>
            <a:ext cx="1353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200" b="0" dirty="0">
                <a:latin typeface="Avenir Book"/>
              </a:rPr>
              <a:t>Jones et al. 2008</a:t>
            </a:r>
          </a:p>
        </p:txBody>
      </p:sp>
      <p:pic>
        <p:nvPicPr>
          <p:cNvPr id="18441" name="Picture 9" descr="https://encrypted-tbn0.gstatic.com/images?q=tbn:ANd9GcQtBmo2ah3HX2a6cWO1mg5Nz1eC2QF6DKquk89CgpqNUjm7-Wt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2345690"/>
            <a:ext cx="1828800" cy="1435607"/>
          </a:xfrm>
          <a:prstGeom prst="rect">
            <a:avLst/>
          </a:prstGeom>
          <a:noFill/>
        </p:spPr>
      </p:pic>
      <p:pic>
        <p:nvPicPr>
          <p:cNvPr id="18443" name="Picture 11" descr="http://i2.cdn.turner.com/cnnnext/dam/assets/140730092338-eitm-gupta-ebola-symptoms-origins-00011224-story-t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077" y="4075113"/>
            <a:ext cx="1828800" cy="1028701"/>
          </a:xfrm>
          <a:prstGeom prst="rect">
            <a:avLst/>
          </a:prstGeom>
          <a:noFill/>
        </p:spPr>
      </p:pic>
      <p:pic>
        <p:nvPicPr>
          <p:cNvPr id="18445" name="Picture 13" descr="http://www.sciencephoto.com/static/slides/2507/576x340/c01348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77" y="5423218"/>
            <a:ext cx="1828800" cy="1078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Avenir Book"/>
            <a:cs typeface="Avenir Book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1419</Words>
  <Application>Microsoft Macintosh PowerPoint</Application>
  <PresentationFormat>On-screen Show (4:3)</PresentationFormat>
  <Paragraphs>276</Paragraphs>
  <Slides>48</Slides>
  <Notes>17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Ecology 8310 Population (and Community) Ecology</vt:lpstr>
      <vt:lpstr>Why study host-parasite interactions?</vt:lpstr>
      <vt:lpstr>PowerPoint Presentation</vt:lpstr>
      <vt:lpstr>Why study host-parasite interactions?</vt:lpstr>
      <vt:lpstr>PowerPoint Presentation</vt:lpstr>
      <vt:lpstr>PowerPoint Presentation</vt:lpstr>
      <vt:lpstr>PowerPoint Presentation</vt:lpstr>
      <vt:lpstr>Why do ecologists study host-parasite interactions?</vt:lpstr>
      <vt:lpstr>Why do ecologists study host-parasite interactions?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Thus, the existence of threshold populations depends on the type of transmission </vt:lpstr>
      <vt:lpstr>PowerPoint Presentation</vt:lpstr>
      <vt:lpstr>R0 &amp; age at infection</vt:lpstr>
      <vt:lpstr>Predictions based on transmission</vt:lpstr>
      <vt:lpstr>PowerPoint Presentation</vt:lpstr>
      <vt:lpstr>Measles in UK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Vonesh</dc:creator>
  <cp:lastModifiedBy>Craig Osenberg</cp:lastModifiedBy>
  <cp:revision>91</cp:revision>
  <dcterms:created xsi:type="dcterms:W3CDTF">2004-02-10T17:04:18Z</dcterms:created>
  <dcterms:modified xsi:type="dcterms:W3CDTF">2016-10-31T18:08:00Z</dcterms:modified>
</cp:coreProperties>
</file>