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19" r:id="rId2"/>
    <p:sldId id="570" r:id="rId3"/>
    <p:sldId id="603" r:id="rId4"/>
    <p:sldId id="604" r:id="rId5"/>
    <p:sldId id="606" r:id="rId6"/>
    <p:sldId id="605" r:id="rId7"/>
    <p:sldId id="607" r:id="rId8"/>
    <p:sldId id="608" r:id="rId9"/>
    <p:sldId id="609" r:id="rId10"/>
    <p:sldId id="610" r:id="rId11"/>
    <p:sldId id="616" r:id="rId12"/>
    <p:sldId id="612" r:id="rId13"/>
    <p:sldId id="611" r:id="rId14"/>
    <p:sldId id="613" r:id="rId15"/>
    <p:sldId id="614" r:id="rId16"/>
    <p:sldId id="615" r:id="rId17"/>
    <p:sldId id="602" r:id="rId18"/>
    <p:sldId id="571" r:id="rId19"/>
    <p:sldId id="620" r:id="rId20"/>
    <p:sldId id="621" r:id="rId21"/>
    <p:sldId id="586" r:id="rId22"/>
    <p:sldId id="618" r:id="rId23"/>
    <p:sldId id="617" r:id="rId24"/>
    <p:sldId id="622" r:id="rId25"/>
    <p:sldId id="619" r:id="rId26"/>
    <p:sldId id="623" r:id="rId27"/>
    <p:sldId id="624" r:id="rId28"/>
    <p:sldId id="625" r:id="rId29"/>
    <p:sldId id="626" r:id="rId30"/>
    <p:sldId id="628" r:id="rId31"/>
    <p:sldId id="632" r:id="rId32"/>
    <p:sldId id="629" r:id="rId33"/>
    <p:sldId id="627" r:id="rId34"/>
    <p:sldId id="630" r:id="rId35"/>
    <p:sldId id="631" r:id="rId36"/>
  </p:sldIdLst>
  <p:sldSz cx="9144000" cy="6858000" type="screen4x3"/>
  <p:notesSz cx="6858000" cy="9296400"/>
  <p:defaultTextStyle>
    <a:defPPr>
      <a:defRPr lang="en-US"/>
    </a:defPPr>
    <a:lvl1pPr algn="ctr" rtl="0" fontAlgn="base">
      <a:spcBef>
        <a:spcPct val="50000"/>
      </a:spcBef>
      <a:spcAft>
        <a:spcPct val="0"/>
      </a:spcAft>
      <a:defRPr sz="2800" kern="1200">
        <a:solidFill>
          <a:schemeClr val="tx1"/>
        </a:solidFill>
        <a:latin typeface="Comic Sans MS" pitchFamily="66" charset="0"/>
        <a:ea typeface="+mn-ea"/>
        <a:cs typeface="+mn-cs"/>
      </a:defRPr>
    </a:lvl1pPr>
    <a:lvl2pPr marL="457200" algn="ctr" rtl="0" fontAlgn="base">
      <a:spcBef>
        <a:spcPct val="50000"/>
      </a:spcBef>
      <a:spcAft>
        <a:spcPct val="0"/>
      </a:spcAft>
      <a:defRPr sz="2800" kern="1200">
        <a:solidFill>
          <a:schemeClr val="tx1"/>
        </a:solidFill>
        <a:latin typeface="Comic Sans MS" pitchFamily="66" charset="0"/>
        <a:ea typeface="+mn-ea"/>
        <a:cs typeface="+mn-cs"/>
      </a:defRPr>
    </a:lvl2pPr>
    <a:lvl3pPr marL="914400" algn="ctr" rtl="0" fontAlgn="base">
      <a:spcBef>
        <a:spcPct val="50000"/>
      </a:spcBef>
      <a:spcAft>
        <a:spcPct val="0"/>
      </a:spcAft>
      <a:defRPr sz="2800" kern="1200">
        <a:solidFill>
          <a:schemeClr val="tx1"/>
        </a:solidFill>
        <a:latin typeface="Comic Sans MS" pitchFamily="66" charset="0"/>
        <a:ea typeface="+mn-ea"/>
        <a:cs typeface="+mn-cs"/>
      </a:defRPr>
    </a:lvl3pPr>
    <a:lvl4pPr marL="1371600" algn="ctr" rtl="0" fontAlgn="base">
      <a:spcBef>
        <a:spcPct val="50000"/>
      </a:spcBef>
      <a:spcAft>
        <a:spcPct val="0"/>
      </a:spcAft>
      <a:defRPr sz="2800" kern="1200">
        <a:solidFill>
          <a:schemeClr val="tx1"/>
        </a:solidFill>
        <a:latin typeface="Comic Sans MS" pitchFamily="66" charset="0"/>
        <a:ea typeface="+mn-ea"/>
        <a:cs typeface="+mn-cs"/>
      </a:defRPr>
    </a:lvl4pPr>
    <a:lvl5pPr marL="1828800" algn="ctr" rtl="0" fontAlgn="base">
      <a:spcBef>
        <a:spcPct val="50000"/>
      </a:spcBef>
      <a:spcAft>
        <a:spcPct val="0"/>
      </a:spcAft>
      <a:defRPr sz="2800" kern="1200">
        <a:solidFill>
          <a:schemeClr val="tx1"/>
        </a:solidFill>
        <a:latin typeface="Comic Sans MS" pitchFamily="66" charset="0"/>
        <a:ea typeface="+mn-ea"/>
        <a:cs typeface="+mn-cs"/>
      </a:defRPr>
    </a:lvl5pPr>
    <a:lvl6pPr marL="2286000" algn="l" defTabSz="914400" rtl="0" eaLnBrk="1" latinLnBrk="0" hangingPunct="1">
      <a:defRPr sz="2800" kern="1200">
        <a:solidFill>
          <a:schemeClr val="tx1"/>
        </a:solidFill>
        <a:latin typeface="Comic Sans MS" pitchFamily="66" charset="0"/>
        <a:ea typeface="+mn-ea"/>
        <a:cs typeface="+mn-cs"/>
      </a:defRPr>
    </a:lvl6pPr>
    <a:lvl7pPr marL="2743200" algn="l" defTabSz="914400" rtl="0" eaLnBrk="1" latinLnBrk="0" hangingPunct="1">
      <a:defRPr sz="2800" kern="1200">
        <a:solidFill>
          <a:schemeClr val="tx1"/>
        </a:solidFill>
        <a:latin typeface="Comic Sans MS" pitchFamily="66" charset="0"/>
        <a:ea typeface="+mn-ea"/>
        <a:cs typeface="+mn-cs"/>
      </a:defRPr>
    </a:lvl7pPr>
    <a:lvl8pPr marL="3200400" algn="l" defTabSz="914400" rtl="0" eaLnBrk="1" latinLnBrk="0" hangingPunct="1">
      <a:defRPr sz="2800" kern="1200">
        <a:solidFill>
          <a:schemeClr val="tx1"/>
        </a:solidFill>
        <a:latin typeface="Comic Sans MS" pitchFamily="66" charset="0"/>
        <a:ea typeface="+mn-ea"/>
        <a:cs typeface="+mn-cs"/>
      </a:defRPr>
    </a:lvl8pPr>
    <a:lvl9pPr marL="3657600" algn="l" defTabSz="914400" rtl="0" eaLnBrk="1" latinLnBrk="0" hangingPunct="1">
      <a:defRPr sz="28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960"/>
    <a:srgbClr val="7E44D5"/>
    <a:srgbClr val="FFF99D"/>
    <a:srgbClr val="3964AA"/>
    <a:srgbClr val="2B4B7F"/>
    <a:srgbClr val="0080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88490" autoAdjust="0"/>
  </p:normalViewPr>
  <p:slideViewPr>
    <p:cSldViewPr>
      <p:cViewPr>
        <p:scale>
          <a:sx n="81" d="100"/>
          <a:sy n="81" d="100"/>
        </p:scale>
        <p:origin x="-1616" y="-472"/>
      </p:cViewPr>
      <p:guideLst>
        <p:guide orient="horz" pos="3264"/>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l" defTabSz="923186">
              <a:spcBef>
                <a:spcPct val="0"/>
              </a:spcBef>
              <a:defRPr sz="1200">
                <a:latin typeface="Times New Roman" pitchFamily="18" charset="0"/>
              </a:defRPr>
            </a:lvl1pPr>
          </a:lstStyle>
          <a:p>
            <a:endParaRPr lang="en-US" dirty="0">
              <a:latin typeface="Avenir Book"/>
            </a:endParaRPr>
          </a:p>
        </p:txBody>
      </p:sp>
      <p:sp>
        <p:nvSpPr>
          <p:cNvPr id="49155" name="Rectangle 3"/>
          <p:cNvSpPr>
            <a:spLocks noGrp="1" noChangeArrowheads="1"/>
          </p:cNvSpPr>
          <p:nvPr>
            <p:ph type="dt" sz="quarter" idx="1"/>
          </p:nvPr>
        </p:nvSpPr>
        <p:spPr bwMode="auto">
          <a:xfrm>
            <a:off x="3885903" y="1"/>
            <a:ext cx="2972097"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a:spcBef>
                <a:spcPct val="0"/>
              </a:spcBef>
              <a:defRPr sz="1200">
                <a:latin typeface="Times New Roman" pitchFamily="18" charset="0"/>
              </a:defRPr>
            </a:lvl1pPr>
          </a:lstStyle>
          <a:p>
            <a:endParaRPr lang="en-US" dirty="0">
              <a:latin typeface="Avenir Book"/>
            </a:endParaRPr>
          </a:p>
        </p:txBody>
      </p:sp>
      <p:sp>
        <p:nvSpPr>
          <p:cNvPr id="49156" name="Rectangle 4"/>
          <p:cNvSpPr>
            <a:spLocks noGrp="1" noChangeArrowheads="1"/>
          </p:cNvSpPr>
          <p:nvPr>
            <p:ph type="ftr" sz="quarter" idx="2"/>
          </p:nvPr>
        </p:nvSpPr>
        <p:spPr bwMode="auto">
          <a:xfrm>
            <a:off x="0" y="8832195"/>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l" defTabSz="923186">
              <a:spcBef>
                <a:spcPct val="0"/>
              </a:spcBef>
              <a:defRPr sz="1200">
                <a:latin typeface="Times New Roman" pitchFamily="18" charset="0"/>
              </a:defRPr>
            </a:lvl1pPr>
          </a:lstStyle>
          <a:p>
            <a:endParaRPr lang="en-US" dirty="0">
              <a:latin typeface="Avenir Book"/>
            </a:endParaRPr>
          </a:p>
        </p:txBody>
      </p:sp>
      <p:sp>
        <p:nvSpPr>
          <p:cNvPr id="49157" name="Rectangle 5"/>
          <p:cNvSpPr>
            <a:spLocks noGrp="1" noChangeArrowheads="1"/>
          </p:cNvSpPr>
          <p:nvPr>
            <p:ph type="sldNum" sz="quarter" idx="3"/>
          </p:nvPr>
        </p:nvSpPr>
        <p:spPr bwMode="auto">
          <a:xfrm>
            <a:off x="3885903" y="8832195"/>
            <a:ext cx="2972097"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a:spcBef>
                <a:spcPct val="0"/>
              </a:spcBef>
              <a:defRPr sz="1200">
                <a:latin typeface="Times New Roman" pitchFamily="18" charset="0"/>
              </a:defRPr>
            </a:lvl1pPr>
          </a:lstStyle>
          <a:p>
            <a:fld id="{96645FE5-B7DB-4D23-9689-9E03C8DEE9B8}" type="slidenum">
              <a:rPr lang="en-US">
                <a:latin typeface="Avenir Book"/>
              </a:rPr>
              <a:pPr/>
              <a:t>‹#›</a:t>
            </a:fld>
            <a:endParaRPr lang="en-US" dirty="0">
              <a:latin typeface="Avenir Book"/>
            </a:endParaRPr>
          </a:p>
        </p:txBody>
      </p:sp>
    </p:spTree>
    <p:extLst>
      <p:ext uri="{BB962C8B-B14F-4D97-AF65-F5344CB8AC3E}">
        <p14:creationId xmlns:p14="http://schemas.microsoft.com/office/powerpoint/2010/main" val="3809434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lvl1pPr algn="l">
              <a:spcBef>
                <a:spcPct val="0"/>
              </a:spcBef>
              <a:defRPr sz="1100">
                <a:latin typeface="Avenir Book"/>
              </a:defRPr>
            </a:lvl1pPr>
          </a:lstStyle>
          <a:p>
            <a:endParaRPr lang="en-US" dirty="0"/>
          </a:p>
        </p:txBody>
      </p:sp>
      <p:sp>
        <p:nvSpPr>
          <p:cNvPr id="61443"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lvl1pPr algn="r">
              <a:spcBef>
                <a:spcPct val="0"/>
              </a:spcBef>
              <a:defRPr sz="1100">
                <a:latin typeface="Avenir Book"/>
              </a:defRPr>
            </a:lvl1pPr>
          </a:lstStyle>
          <a:p>
            <a:endParaRPr lang="en-US" dirty="0"/>
          </a:p>
        </p:txBody>
      </p:sp>
      <p:sp>
        <p:nvSpPr>
          <p:cNvPr id="61444"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446"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87316" tIns="43658" rIns="87316" bIns="43658" numCol="1" anchor="b" anchorCtr="0" compatLnSpc="1">
            <a:prstTxWarp prst="textNoShape">
              <a:avLst/>
            </a:prstTxWarp>
          </a:bodyPr>
          <a:lstStyle>
            <a:lvl1pPr algn="l">
              <a:spcBef>
                <a:spcPct val="0"/>
              </a:spcBef>
              <a:defRPr sz="1100">
                <a:latin typeface="Avenir Book"/>
              </a:defRPr>
            </a:lvl1pPr>
          </a:lstStyle>
          <a:p>
            <a:endParaRPr lang="en-US" dirty="0"/>
          </a:p>
        </p:txBody>
      </p:sp>
      <p:sp>
        <p:nvSpPr>
          <p:cNvPr id="61447"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87316" tIns="43658" rIns="87316" bIns="43658" numCol="1" anchor="b" anchorCtr="0" compatLnSpc="1">
            <a:prstTxWarp prst="textNoShape">
              <a:avLst/>
            </a:prstTxWarp>
          </a:bodyPr>
          <a:lstStyle>
            <a:lvl1pPr algn="r">
              <a:spcBef>
                <a:spcPct val="0"/>
              </a:spcBef>
              <a:defRPr sz="1100">
                <a:latin typeface="Avenir Book"/>
              </a:defRPr>
            </a:lvl1pPr>
          </a:lstStyle>
          <a:p>
            <a:fld id="{36D6E819-5D4C-4AFB-804E-27053C40940A}" type="slidenum">
              <a:rPr lang="en-US" smtClean="0"/>
              <a:pPr/>
              <a:t>‹#›</a:t>
            </a:fld>
            <a:endParaRPr lang="en-US" dirty="0"/>
          </a:p>
        </p:txBody>
      </p:sp>
    </p:spTree>
    <p:extLst>
      <p:ext uri="{BB962C8B-B14F-4D97-AF65-F5344CB8AC3E}">
        <p14:creationId xmlns:p14="http://schemas.microsoft.com/office/powerpoint/2010/main" val="15440954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venir Book"/>
        <a:ea typeface="+mn-ea"/>
        <a:cs typeface="+mn-cs"/>
      </a:defRPr>
    </a:lvl1pPr>
    <a:lvl2pPr marL="457200" algn="l" rtl="0" fontAlgn="base">
      <a:spcBef>
        <a:spcPct val="30000"/>
      </a:spcBef>
      <a:spcAft>
        <a:spcPct val="0"/>
      </a:spcAft>
      <a:defRPr sz="1200" kern="1200">
        <a:solidFill>
          <a:schemeClr val="tx1"/>
        </a:solidFill>
        <a:latin typeface="Avenir Book"/>
        <a:ea typeface="+mn-ea"/>
        <a:cs typeface="+mn-cs"/>
      </a:defRPr>
    </a:lvl2pPr>
    <a:lvl3pPr marL="914400" algn="l" rtl="0" fontAlgn="base">
      <a:spcBef>
        <a:spcPct val="30000"/>
      </a:spcBef>
      <a:spcAft>
        <a:spcPct val="0"/>
      </a:spcAft>
      <a:defRPr sz="1200" kern="1200">
        <a:solidFill>
          <a:schemeClr val="tx1"/>
        </a:solidFill>
        <a:latin typeface="Avenir Book"/>
        <a:ea typeface="+mn-ea"/>
        <a:cs typeface="+mn-cs"/>
      </a:defRPr>
    </a:lvl3pPr>
    <a:lvl4pPr marL="1371600" algn="l" rtl="0" fontAlgn="base">
      <a:spcBef>
        <a:spcPct val="30000"/>
      </a:spcBef>
      <a:spcAft>
        <a:spcPct val="0"/>
      </a:spcAft>
      <a:defRPr sz="1200" kern="1200">
        <a:solidFill>
          <a:schemeClr val="tx1"/>
        </a:solidFill>
        <a:latin typeface="Avenir Book"/>
        <a:ea typeface="+mn-ea"/>
        <a:cs typeface="+mn-cs"/>
      </a:defRPr>
    </a:lvl4pPr>
    <a:lvl5pPr marL="1828800" algn="l" rtl="0" fontAlgn="base">
      <a:spcBef>
        <a:spcPct val="30000"/>
      </a:spcBef>
      <a:spcAft>
        <a:spcPct val="0"/>
      </a:spcAft>
      <a:defRPr sz="1200" kern="1200">
        <a:solidFill>
          <a:schemeClr val="tx1"/>
        </a:solidFill>
        <a:latin typeface="Avenir Book"/>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A21EB-591E-144E-AF05-295D2F63B57C}" type="slidenum">
              <a:rPr lang="en-US" smtClean="0"/>
              <a:t>1</a:t>
            </a:fld>
            <a:endParaRPr lang="en-US"/>
          </a:p>
        </p:txBody>
      </p:sp>
    </p:spTree>
    <p:extLst>
      <p:ext uri="{BB962C8B-B14F-4D97-AF65-F5344CB8AC3E}">
        <p14:creationId xmlns:p14="http://schemas.microsoft.com/office/powerpoint/2010/main" val="293369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24</a:t>
            </a:fld>
            <a:endParaRPr lang="en-US" dirty="0"/>
          </a:p>
        </p:txBody>
      </p:sp>
    </p:spTree>
    <p:extLst>
      <p:ext uri="{BB962C8B-B14F-4D97-AF65-F5344CB8AC3E}">
        <p14:creationId xmlns:p14="http://schemas.microsoft.com/office/powerpoint/2010/main" val="336720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large perturbation (but a</a:t>
            </a:r>
            <a:r>
              <a:rPr lang="en-US" baseline="0" dirty="0" smtClean="0"/>
              <a:t> continuous response)</a:t>
            </a:r>
          </a:p>
          <a:p>
            <a:r>
              <a:rPr lang="en-US" baseline="0" dirty="0" smtClean="0"/>
              <a:t>2) small perturbation, across a </a:t>
            </a:r>
            <a:r>
              <a:rPr lang="en-US" baseline="0" dirty="0" err="1" smtClean="0"/>
              <a:t>treshold</a:t>
            </a:r>
            <a:r>
              <a:rPr lang="en-US" baseline="0" dirty="0" smtClean="0"/>
              <a:t> (no bifurcation)</a:t>
            </a:r>
          </a:p>
          <a:p>
            <a:r>
              <a:rPr lang="en-US" baseline="0" dirty="0" smtClean="0"/>
              <a:t>3) a small change across a bifurcation – passing a critical point.</a:t>
            </a:r>
          </a:p>
          <a:p>
            <a:r>
              <a:rPr lang="en-US" baseline="0" dirty="0" smtClean="0"/>
              <a:t>4) a small perturbation that takes you from one basin or attraction and into another.</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25</a:t>
            </a:fld>
            <a:endParaRPr lang="en-US" dirty="0"/>
          </a:p>
        </p:txBody>
      </p:sp>
    </p:spTree>
    <p:extLst>
      <p:ext uri="{BB962C8B-B14F-4D97-AF65-F5344CB8AC3E}">
        <p14:creationId xmlns:p14="http://schemas.microsoft.com/office/powerpoint/2010/main" val="402351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components are generally</a:t>
            </a:r>
            <a:r>
              <a:rPr lang="en-US" baseline="0" dirty="0" smtClean="0"/>
              <a:t> lumped under the umbrella of "resilience"</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26</a:t>
            </a:fld>
            <a:endParaRPr lang="en-US" dirty="0"/>
          </a:p>
        </p:txBody>
      </p:sp>
    </p:spTree>
    <p:extLst>
      <p:ext uri="{BB962C8B-B14F-4D97-AF65-F5344CB8AC3E}">
        <p14:creationId xmlns:p14="http://schemas.microsoft.com/office/powerpoint/2010/main" val="336720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of harvesting.</a:t>
            </a:r>
            <a:r>
              <a:rPr lang="en-US" baseline="0" dirty="0" smtClean="0"/>
              <a:t>  Note two transitions: F1 and F2.  Strong hysteresis (not shown).  </a:t>
            </a:r>
          </a:p>
          <a:p>
            <a:r>
              <a:rPr lang="en-US" baseline="0" dirty="0" smtClean="0"/>
              <a:t>The catastrophic transition is preceded by: 1)  increase in temporal variance; and 2) increase in autoregressive coefficient (adjacent points in time or more strongly correlated – slower to move back to equilibrium state).</a:t>
            </a:r>
          </a:p>
          <a:p>
            <a:r>
              <a:rPr lang="en-US" baseline="0" dirty="0" smtClean="0"/>
              <a:t>The ideas have been applied widely: to interpret ecological, geological, economic, sociological data.</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29</a:t>
            </a:fld>
            <a:endParaRPr lang="en-US" dirty="0"/>
          </a:p>
        </p:txBody>
      </p:sp>
    </p:spTree>
    <p:extLst>
      <p:ext uri="{BB962C8B-B14F-4D97-AF65-F5344CB8AC3E}">
        <p14:creationId xmlns:p14="http://schemas.microsoft.com/office/powerpoint/2010/main" val="96795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phase shift?</a:t>
            </a:r>
          </a:p>
          <a:p>
            <a:r>
              <a:rPr lang="en-US" dirty="0" smtClean="0"/>
              <a:t>Let's</a:t>
            </a:r>
            <a:r>
              <a:rPr lang="en-US" baseline="0" dirty="0" smtClean="0"/>
              <a:t> distinguish three scenarios:</a:t>
            </a:r>
          </a:p>
          <a:p>
            <a:r>
              <a:rPr lang="en-US" baseline="0" dirty="0" smtClean="0"/>
              <a:t>1) a Pulsed change in environment – causes a transient change in the system</a:t>
            </a:r>
            <a:r>
              <a:rPr lang="is-IS" baseline="0" dirty="0" smtClean="0"/>
              <a:t>….but given ENOUGH time, it returns to previous state.</a:t>
            </a:r>
          </a:p>
          <a:p>
            <a:r>
              <a:rPr lang="is-IS" baseline="0" dirty="0" smtClean="0"/>
              <a:t>2) a permanent change in environment that shifts the equilibrium (at any condition, there is only 1 equilbrium): = "CONTINOUS" phase shift.</a:t>
            </a:r>
          </a:p>
          <a:p>
            <a:r>
              <a:rPr lang="is-IS" baseline="0" dirty="0" smtClean="0"/>
              <a:t>3) a tipping point was crossed, leading to a "DISCONTUOUS" phase shift – moved from one equil to another.</a:t>
            </a:r>
            <a:endParaRPr lang="en-US" dirty="0" smtClean="0"/>
          </a:p>
          <a:p>
            <a:r>
              <a:rPr lang="en-US" dirty="0" smtClean="0"/>
              <a:t>Continuous</a:t>
            </a:r>
            <a:r>
              <a:rPr lang="en-US" baseline="0" dirty="0" smtClean="0"/>
              <a:t> vs. Discontinuous phase shift --- why is the distinction important? (1 vs. &gt;1 equilibria)</a:t>
            </a:r>
          </a:p>
          <a:p>
            <a:r>
              <a:rPr lang="en-US" baseline="0" dirty="0" smtClean="0"/>
              <a:t>Hysteresis only occurs when you have ASS; thus if it's just a continuous phase shift, then if you modify the environment, the system will return.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Is it an alternate stable state is the environment is "different" – </a:t>
            </a:r>
            <a:r>
              <a:rPr lang="en-US" baseline="0" dirty="0" err="1" smtClean="0"/>
              <a:t>ala</a:t>
            </a:r>
            <a:r>
              <a:rPr lang="en-US" baseline="0" dirty="0" smtClean="0"/>
              <a:t> Connell and Sousa 1983 (set down rigid criteria to judge evidence).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30</a:t>
            </a:fld>
            <a:endParaRPr lang="en-US" dirty="0"/>
          </a:p>
        </p:txBody>
      </p:sp>
    </p:spTree>
    <p:extLst>
      <p:ext uri="{BB962C8B-B14F-4D97-AF65-F5344CB8AC3E}">
        <p14:creationId xmlns:p14="http://schemas.microsoft.com/office/powerpoint/2010/main" val="336720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Feedack</a:t>
            </a:r>
            <a:r>
              <a:rPr lang="en-US" baseline="0" dirty="0" smtClean="0"/>
              <a:t> that is crucial involves the opening of bare space, and then strong effects of algae on coral dynamics.  Turf algae effects on coral are too weak to generate the required feedback.  Is also lacks the negative feedback of coral on algae</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33</a:t>
            </a:fld>
            <a:endParaRPr lang="en-US" dirty="0"/>
          </a:p>
        </p:txBody>
      </p:sp>
    </p:spTree>
    <p:extLst>
      <p:ext uri="{BB962C8B-B14F-4D97-AF65-F5344CB8AC3E}">
        <p14:creationId xmlns:p14="http://schemas.microsoft.com/office/powerpoint/2010/main" val="396545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34</a:t>
            </a:fld>
            <a:endParaRPr lang="en-US" dirty="0"/>
          </a:p>
        </p:txBody>
      </p:sp>
    </p:spTree>
    <p:extLst>
      <p:ext uri="{BB962C8B-B14F-4D97-AF65-F5344CB8AC3E}">
        <p14:creationId xmlns:p14="http://schemas.microsoft.com/office/powerpoint/2010/main" val="336720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data are needed?</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35</a:t>
            </a:fld>
            <a:endParaRPr lang="en-US" dirty="0"/>
          </a:p>
        </p:txBody>
      </p:sp>
    </p:spTree>
    <p:extLst>
      <p:ext uri="{BB962C8B-B14F-4D97-AF65-F5344CB8AC3E}">
        <p14:creationId xmlns:p14="http://schemas.microsoft.com/office/powerpoint/2010/main" val="336720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a:t>
            </a:fld>
            <a:endParaRPr lang="en-US"/>
          </a:p>
        </p:txBody>
      </p:sp>
    </p:spTree>
    <p:extLst>
      <p:ext uri="{BB962C8B-B14F-4D97-AF65-F5344CB8AC3E}">
        <p14:creationId xmlns:p14="http://schemas.microsoft.com/office/powerpoint/2010/main" val="121036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3</a:t>
            </a:fld>
            <a:endParaRPr lang="en-US"/>
          </a:p>
        </p:txBody>
      </p:sp>
    </p:spTree>
    <p:extLst>
      <p:ext uri="{BB962C8B-B14F-4D97-AF65-F5344CB8AC3E}">
        <p14:creationId xmlns:p14="http://schemas.microsoft.com/office/powerpoint/2010/main" val="121036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9</a:t>
            </a:fld>
            <a:endParaRPr lang="en-US" dirty="0"/>
          </a:p>
        </p:txBody>
      </p:sp>
    </p:spTree>
    <p:extLst>
      <p:ext uri="{BB962C8B-B14F-4D97-AF65-F5344CB8AC3E}">
        <p14:creationId xmlns:p14="http://schemas.microsoft.com/office/powerpoint/2010/main" val="311647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18</a:t>
            </a:fld>
            <a:endParaRPr lang="en-US"/>
          </a:p>
        </p:txBody>
      </p:sp>
    </p:spTree>
    <p:extLst>
      <p:ext uri="{BB962C8B-B14F-4D97-AF65-F5344CB8AC3E}">
        <p14:creationId xmlns:p14="http://schemas.microsoft.com/office/powerpoint/2010/main" val="121036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components are generally</a:t>
            </a:r>
            <a:r>
              <a:rPr lang="en-US" baseline="0" dirty="0" smtClean="0"/>
              <a:t> lumped under the umbrella of "resilience"</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20</a:t>
            </a:fld>
            <a:endParaRPr lang="en-US" dirty="0"/>
          </a:p>
        </p:txBody>
      </p:sp>
    </p:spTree>
    <p:extLst>
      <p:ext uri="{BB962C8B-B14F-4D97-AF65-F5344CB8AC3E}">
        <p14:creationId xmlns:p14="http://schemas.microsoft.com/office/powerpoint/2010/main" val="336720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Argue that "tipping point" has been used two ways.</a:t>
            </a:r>
            <a:r>
              <a:rPr lang="en-US" baseline="0" dirty="0" smtClean="0"/>
              <a:t>  Both result in a sudden change in state arising from strong positive feedbacks (so that small change is amplified to create large changes).  </a:t>
            </a:r>
          </a:p>
          <a:p>
            <a:r>
              <a:rPr lang="en-US" baseline="0" dirty="0" smtClean="0"/>
              <a:t>--one arises from a perturbation that pushes a system to an unstable "peak"; from which is heads off towards another attractor.  Hence the system properties themselves weren't changed, but rather the state of the system was shifted by an external perturbation.</a:t>
            </a:r>
          </a:p>
          <a:p>
            <a:r>
              <a:rPr lang="en-US" baseline="0" dirty="0" smtClean="0"/>
              <a:t>--the other is more complex – the dynamics of the system change, which changes the "landscape", its stability and state states.</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21</a:t>
            </a:fld>
            <a:endParaRPr lang="en-US"/>
          </a:p>
        </p:txBody>
      </p:sp>
    </p:spTree>
    <p:extLst>
      <p:ext uri="{BB962C8B-B14F-4D97-AF65-F5344CB8AC3E}">
        <p14:creationId xmlns:p14="http://schemas.microsoft.com/office/powerpoint/2010/main" val="121036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changes – system gets perturbed to a configuration that is</a:t>
            </a:r>
            <a:r>
              <a:rPr lang="en-US" baseline="0" dirty="0" smtClean="0"/>
              <a:t> unstable; and then the system 'runs' off to a new state (</a:t>
            </a:r>
            <a:r>
              <a:rPr lang="en-US" baseline="0" dirty="0" err="1" smtClean="0"/>
              <a:t>equilbrium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22</a:t>
            </a:fld>
            <a:endParaRPr lang="en-US" dirty="0"/>
          </a:p>
        </p:txBody>
      </p:sp>
    </p:spTree>
    <p:extLst>
      <p:ext uri="{BB962C8B-B14F-4D97-AF65-F5344CB8AC3E}">
        <p14:creationId xmlns:p14="http://schemas.microsoft.com/office/powerpoint/2010/main" val="212077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current state becomes unstable. </a:t>
            </a:r>
            <a:endParaRPr lang="en-US" dirty="0"/>
          </a:p>
        </p:txBody>
      </p:sp>
      <p:sp>
        <p:nvSpPr>
          <p:cNvPr id="4" name="Slide Number Placeholder 3"/>
          <p:cNvSpPr>
            <a:spLocks noGrp="1"/>
          </p:cNvSpPr>
          <p:nvPr>
            <p:ph type="sldNum" sz="quarter" idx="10"/>
          </p:nvPr>
        </p:nvSpPr>
        <p:spPr/>
        <p:txBody>
          <a:bodyPr/>
          <a:lstStyle/>
          <a:p>
            <a:fld id="{36D6E819-5D4C-4AFB-804E-27053C40940A}" type="slidenum">
              <a:rPr lang="en-US" smtClean="0"/>
              <a:pPr/>
              <a:t>23</a:t>
            </a:fld>
            <a:endParaRPr lang="en-US" dirty="0"/>
          </a:p>
        </p:txBody>
      </p:sp>
    </p:spTree>
    <p:extLst>
      <p:ext uri="{BB962C8B-B14F-4D97-AF65-F5344CB8AC3E}">
        <p14:creationId xmlns:p14="http://schemas.microsoft.com/office/powerpoint/2010/main" val="19676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62919-3EC1-4462-9F0A-C6B6B72158F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E0976C-28D0-4AD2-A34D-9D1A0E6E4B9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CD339D-AF54-43A5-B407-2608357DC8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E639AB-E93A-470E-A13C-11DD836001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117DCF-52AD-400C-9EC6-DE9FAAA39ED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31A9AC-5EC1-4A33-93D3-A137D0F271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636DEE-4967-4249-B094-3281CAC04A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56B882-2D9C-4EE4-8948-DB78930AD2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A462CC6-150D-4F7E-B984-5A44DFB8DC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8015AC-7EE2-4DE5-A5C7-906305D0D3E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1C84C9-998B-4228-9B85-90CE0CE134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Avenir Book"/>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venir Book"/>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venir Book"/>
              </a:defRPr>
            </a:lvl1pPr>
          </a:lstStyle>
          <a:p>
            <a:fld id="{130A0F7D-9365-4D32-B4F4-55E07A7A7F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Avenir Book"/>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Avenir Book"/>
          <a:ea typeface="+mn-ea"/>
          <a:cs typeface="+mn-cs"/>
        </a:defRPr>
      </a:lvl1pPr>
      <a:lvl2pPr marL="742950" indent="-285750" algn="l" rtl="0" fontAlgn="base">
        <a:spcBef>
          <a:spcPct val="20000"/>
        </a:spcBef>
        <a:spcAft>
          <a:spcPct val="0"/>
        </a:spcAft>
        <a:buChar char="–"/>
        <a:defRPr sz="2800">
          <a:solidFill>
            <a:schemeClr val="tx1"/>
          </a:solidFill>
          <a:latin typeface="Avenir Book"/>
        </a:defRPr>
      </a:lvl2pPr>
      <a:lvl3pPr marL="1143000" indent="-228600" algn="l" rtl="0" fontAlgn="base">
        <a:spcBef>
          <a:spcPct val="20000"/>
        </a:spcBef>
        <a:spcAft>
          <a:spcPct val="0"/>
        </a:spcAft>
        <a:buChar char="•"/>
        <a:defRPr sz="2400">
          <a:solidFill>
            <a:schemeClr val="tx1"/>
          </a:solidFill>
          <a:latin typeface="Avenir Book"/>
        </a:defRPr>
      </a:lvl3pPr>
      <a:lvl4pPr marL="1600200" indent="-228600" algn="l" rtl="0" fontAlgn="base">
        <a:spcBef>
          <a:spcPct val="20000"/>
        </a:spcBef>
        <a:spcAft>
          <a:spcPct val="0"/>
        </a:spcAft>
        <a:buChar char="–"/>
        <a:defRPr sz="2000">
          <a:solidFill>
            <a:schemeClr val="tx1"/>
          </a:solidFill>
          <a:latin typeface="Avenir Book"/>
        </a:defRPr>
      </a:lvl4pPr>
      <a:lvl5pPr marL="2057400" indent="-228600" algn="l" rtl="0" fontAlgn="base">
        <a:spcBef>
          <a:spcPct val="20000"/>
        </a:spcBef>
        <a:spcAft>
          <a:spcPct val="0"/>
        </a:spcAft>
        <a:buChar char="»"/>
        <a:defRPr sz="2000">
          <a:solidFill>
            <a:schemeClr val="tx1"/>
          </a:solidFill>
          <a:latin typeface="Avenir Book"/>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8.xml"/><Relationship Id="rId5" Type="http://schemas.openxmlformats.org/officeDocument/2006/relationships/image" Target="../media/image13.png"/><Relationship Id="rId1" Type="http://schemas.microsoft.com/office/2007/relationships/media" Target="../media/media1.mp4"/><Relationship Id="rId2" Type="http://schemas.openxmlformats.org/officeDocument/2006/relationships/video" Target="../media/media1.mp4"/></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14.png"/><Relationship Id="rId1" Type="http://schemas.microsoft.com/office/2007/relationships/media" Target="../media/media2.mp4"/><Relationship Id="rId2" Type="http://schemas.openxmlformats.org/officeDocument/2006/relationships/video" Target="../media/media2.mp4"/></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975"/>
            <a:ext cx="8839200" cy="1470025"/>
          </a:xfrm>
        </p:spPr>
        <p:txBody>
          <a:bodyPr>
            <a:normAutofit fontScale="90000"/>
          </a:bodyPr>
          <a:lstStyle/>
          <a:p>
            <a:r>
              <a:rPr lang="en-US" dirty="0" smtClean="0">
                <a:solidFill>
                  <a:srgbClr val="3964AA"/>
                </a:solidFill>
                <a:latin typeface="Avenir Book"/>
                <a:cs typeface="Avenir Book"/>
              </a:rPr>
              <a:t>Ecology 8310</a:t>
            </a:r>
            <a:br>
              <a:rPr lang="en-US" dirty="0" smtClean="0">
                <a:solidFill>
                  <a:srgbClr val="3964AA"/>
                </a:solidFill>
                <a:latin typeface="Avenir Book"/>
                <a:cs typeface="Avenir Book"/>
              </a:rPr>
            </a:br>
            <a:r>
              <a:rPr lang="en-US" dirty="0" smtClean="0">
                <a:solidFill>
                  <a:srgbClr val="3964AA"/>
                </a:solidFill>
                <a:latin typeface="Avenir Book"/>
                <a:cs typeface="Avenir Book"/>
              </a:rPr>
              <a:t>Population (and Community) Ecology</a:t>
            </a:r>
            <a:endParaRPr lang="en-US" dirty="0">
              <a:solidFill>
                <a:srgbClr val="3964AA"/>
              </a:solidFill>
              <a:latin typeface="Avenir Book"/>
              <a:cs typeface="Avenir Book"/>
            </a:endParaRPr>
          </a:p>
        </p:txBody>
      </p:sp>
      <p:pic>
        <p:nvPicPr>
          <p:cNvPr id="5" name="Picture 4" descr="C:\Users\osenberg\AppData\Local\Microsoft\Windows\Temporary Internet Files\Content.Outlook\GWG773IU\moua puta pano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2772"/>
            <a:ext cx="9144000" cy="631146"/>
          </a:xfrm>
          <a:prstGeom prst="rect">
            <a:avLst/>
          </a:prstGeom>
          <a:noFill/>
          <a:effectLst>
            <a:outerShdw blurRad="152400" dist="762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0200" y="3581400"/>
            <a:ext cx="6441880" cy="3176254"/>
          </a:xfrm>
          <a:prstGeom prst="rect">
            <a:avLst/>
          </a:prstGeom>
          <a:noFill/>
        </p:spPr>
        <p:txBody>
          <a:bodyPr wrap="square" rtlCol="0">
            <a:spAutoFit/>
          </a:bodyPr>
          <a:lstStyle/>
          <a:p>
            <a:pPr algn="l">
              <a:lnSpc>
                <a:spcPct val="110000"/>
              </a:lnSpc>
            </a:pPr>
            <a:r>
              <a:rPr lang="en-US" sz="2400" dirty="0" smtClean="0">
                <a:latin typeface="Avenir Book"/>
                <a:cs typeface="Avenir Book"/>
              </a:rPr>
              <a:t>Alternat</a:t>
            </a:r>
            <a:r>
              <a:rPr lang="en-US" sz="2400" dirty="0" smtClean="0">
                <a:latin typeface="Avenir Book"/>
                <a:cs typeface="Avenir Book"/>
              </a:rPr>
              <a:t>e stable states and phase shifts</a:t>
            </a:r>
            <a:endParaRPr lang="en-US" sz="2400" dirty="0" smtClean="0">
              <a:latin typeface="Avenir Book"/>
              <a:cs typeface="Avenir Book"/>
            </a:endParaRPr>
          </a:p>
          <a:p>
            <a:pPr marL="912813" lvl="1" indent="-455613" algn="l">
              <a:lnSpc>
                <a:spcPct val="70000"/>
              </a:lnSpc>
              <a:buFont typeface="Arial"/>
              <a:buChar char="•"/>
            </a:pPr>
            <a:r>
              <a:rPr lang="en-US" sz="2400" dirty="0" smtClean="0">
                <a:latin typeface="Avenir Book"/>
                <a:cs typeface="Avenir Book"/>
              </a:rPr>
              <a:t>Equilibria</a:t>
            </a:r>
          </a:p>
          <a:p>
            <a:pPr marL="912813" lvl="1" indent="-455613" algn="l">
              <a:lnSpc>
                <a:spcPct val="70000"/>
              </a:lnSpc>
              <a:buFont typeface="Arial"/>
              <a:buChar char="•"/>
            </a:pPr>
            <a:r>
              <a:rPr lang="en-US" sz="2400" dirty="0" smtClean="0">
                <a:latin typeface="Avenir Book"/>
                <a:cs typeface="Avenir Book"/>
              </a:rPr>
              <a:t>Shifts in equilibria across gradients</a:t>
            </a:r>
          </a:p>
          <a:p>
            <a:pPr marL="912813" lvl="1" indent="-455613" algn="l">
              <a:lnSpc>
                <a:spcPct val="70000"/>
              </a:lnSpc>
              <a:buFont typeface="Arial"/>
              <a:buChar char="•"/>
            </a:pPr>
            <a:r>
              <a:rPr lang="en-US" sz="2400" dirty="0" smtClean="0">
                <a:latin typeface="Avenir Book"/>
                <a:cs typeface="Avenir Book"/>
              </a:rPr>
              <a:t>Multiple equilibria</a:t>
            </a:r>
          </a:p>
          <a:p>
            <a:pPr marL="912813" lvl="1" indent="-455613" algn="l">
              <a:lnSpc>
                <a:spcPct val="70000"/>
              </a:lnSpc>
              <a:buFont typeface="Arial"/>
              <a:buChar char="•"/>
            </a:pPr>
            <a:r>
              <a:rPr lang="en-US" sz="2400" dirty="0" smtClean="0">
                <a:latin typeface="Avenir Book"/>
                <a:cs typeface="Avenir Book"/>
              </a:rPr>
              <a:t>Resilience (resistance and other terms)</a:t>
            </a:r>
          </a:p>
          <a:p>
            <a:pPr marL="912813" lvl="1" indent="-455613" algn="l">
              <a:lnSpc>
                <a:spcPct val="70000"/>
              </a:lnSpc>
              <a:buFont typeface="Arial"/>
              <a:buChar char="•"/>
            </a:pPr>
            <a:r>
              <a:rPr lang="en-US" sz="2400" dirty="0" smtClean="0">
                <a:latin typeface="Avenir Book"/>
                <a:cs typeface="Avenir Book"/>
              </a:rPr>
              <a:t>Tipping points</a:t>
            </a:r>
          </a:p>
          <a:p>
            <a:pPr marL="912813" lvl="1" indent="-455613" algn="l">
              <a:lnSpc>
                <a:spcPct val="70000"/>
              </a:lnSpc>
              <a:buFont typeface="Arial"/>
              <a:buChar char="•"/>
            </a:pPr>
            <a:r>
              <a:rPr lang="en-US" sz="2400" dirty="0" smtClean="0">
                <a:latin typeface="Avenir Book"/>
                <a:cs typeface="Avenir Book"/>
              </a:rPr>
              <a:t>Examples (scattered throughout)</a:t>
            </a:r>
            <a:endParaRPr lang="en-US" sz="2400" dirty="0" smtClean="0">
              <a:latin typeface="Avenir Book"/>
              <a:cs typeface="Avenir Book"/>
            </a:endParaRPr>
          </a:p>
        </p:txBody>
      </p:sp>
    </p:spTree>
    <p:extLst>
      <p:ext uri="{BB962C8B-B14F-4D97-AF65-F5344CB8AC3E}">
        <p14:creationId xmlns:p14="http://schemas.microsoft.com/office/powerpoint/2010/main" val="12977035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Ecology-Fig-14-0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8600"/>
            <a:ext cx="8011288" cy="5951243"/>
          </a:xfrm>
          <a:prstGeom prst="rect">
            <a:avLst/>
          </a:prstGeom>
        </p:spPr>
      </p:pic>
      <p:sp>
        <p:nvSpPr>
          <p:cNvPr id="5" name="Rectangle 4"/>
          <p:cNvSpPr/>
          <p:nvPr/>
        </p:nvSpPr>
        <p:spPr>
          <a:xfrm>
            <a:off x="0" y="4168320"/>
            <a:ext cx="9448800" cy="609600"/>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cxnSp>
        <p:nvCxnSpPr>
          <p:cNvPr id="4" name="Straight Arrow Connector 3"/>
          <p:cNvCxnSpPr/>
          <p:nvPr/>
        </p:nvCxnSpPr>
        <p:spPr bwMode="auto">
          <a:xfrm flipV="1">
            <a:off x="1066800" y="3581400"/>
            <a:ext cx="304800" cy="1143000"/>
          </a:xfrm>
          <a:prstGeom prst="straightConnector1">
            <a:avLst/>
          </a:prstGeom>
          <a:noFill/>
          <a:ln w="12700" cap="flat" cmpd="sng" algn="ctr">
            <a:solidFill>
              <a:srgbClr val="000090"/>
            </a:solidFill>
            <a:prstDash val="solid"/>
            <a:round/>
            <a:headEnd type="none" w="med" len="med"/>
            <a:tailEnd type="arrow"/>
          </a:ln>
          <a:effectLst/>
        </p:spPr>
      </p:cxnSp>
      <p:cxnSp>
        <p:nvCxnSpPr>
          <p:cNvPr id="7" name="Straight Arrow Connector 6"/>
          <p:cNvCxnSpPr/>
          <p:nvPr/>
        </p:nvCxnSpPr>
        <p:spPr bwMode="auto">
          <a:xfrm flipH="1" flipV="1">
            <a:off x="2286000" y="3581400"/>
            <a:ext cx="304800" cy="1143000"/>
          </a:xfrm>
          <a:prstGeom prst="straightConnector1">
            <a:avLst/>
          </a:prstGeom>
          <a:noFill/>
          <a:ln w="12700" cap="flat" cmpd="sng" algn="ctr">
            <a:solidFill>
              <a:srgbClr val="000090"/>
            </a:solidFill>
            <a:prstDash val="solid"/>
            <a:round/>
            <a:headEnd type="none" w="med" len="med"/>
            <a:tailEnd type="arrow"/>
          </a:ln>
          <a:effectLst/>
        </p:spPr>
      </p:cxnSp>
      <p:cxnSp>
        <p:nvCxnSpPr>
          <p:cNvPr id="9" name="Straight Arrow Connector 8"/>
          <p:cNvCxnSpPr/>
          <p:nvPr/>
        </p:nvCxnSpPr>
        <p:spPr bwMode="auto">
          <a:xfrm flipH="1" flipV="1">
            <a:off x="3200400" y="3581400"/>
            <a:ext cx="762000" cy="1143000"/>
          </a:xfrm>
          <a:prstGeom prst="straightConnector1">
            <a:avLst/>
          </a:prstGeom>
          <a:noFill/>
          <a:ln w="12700" cap="flat" cmpd="sng" algn="ctr">
            <a:solidFill>
              <a:srgbClr val="000090"/>
            </a:solidFill>
            <a:prstDash val="solid"/>
            <a:round/>
            <a:headEnd type="none" w="med" len="med"/>
            <a:tailEnd type="arrow"/>
          </a:ln>
          <a:effectLst/>
        </p:spPr>
      </p:cxnSp>
      <p:cxnSp>
        <p:nvCxnSpPr>
          <p:cNvPr id="11" name="Straight Arrow Connector 10"/>
          <p:cNvCxnSpPr/>
          <p:nvPr/>
        </p:nvCxnSpPr>
        <p:spPr bwMode="auto">
          <a:xfrm flipH="1" flipV="1">
            <a:off x="3962400" y="3581400"/>
            <a:ext cx="1447800" cy="1143000"/>
          </a:xfrm>
          <a:prstGeom prst="straightConnector1">
            <a:avLst/>
          </a:prstGeom>
          <a:noFill/>
          <a:ln w="12700" cap="flat" cmpd="sng" algn="ctr">
            <a:solidFill>
              <a:srgbClr val="000090"/>
            </a:solidFill>
            <a:prstDash val="solid"/>
            <a:round/>
            <a:headEnd type="none" w="med" len="med"/>
            <a:tailEnd type="arrow"/>
          </a:ln>
          <a:effectLst/>
        </p:spPr>
      </p:cxnSp>
      <p:cxnSp>
        <p:nvCxnSpPr>
          <p:cNvPr id="17" name="Straight Arrow Connector 16"/>
          <p:cNvCxnSpPr/>
          <p:nvPr/>
        </p:nvCxnSpPr>
        <p:spPr bwMode="auto">
          <a:xfrm flipH="1" flipV="1">
            <a:off x="4191000" y="3581400"/>
            <a:ext cx="2667000" cy="1143000"/>
          </a:xfrm>
          <a:prstGeom prst="straightConnector1">
            <a:avLst/>
          </a:prstGeom>
          <a:noFill/>
          <a:ln w="12700" cap="flat" cmpd="sng" algn="ctr">
            <a:solidFill>
              <a:srgbClr val="000090"/>
            </a:solidFill>
            <a:prstDash val="solid"/>
            <a:round/>
            <a:headEnd type="none" w="med" len="med"/>
            <a:tailEnd type="arrow"/>
          </a:ln>
          <a:effectLst/>
        </p:spPr>
      </p:cxnSp>
      <p:cxnSp>
        <p:nvCxnSpPr>
          <p:cNvPr id="19" name="Straight Arrow Connector 18"/>
          <p:cNvCxnSpPr/>
          <p:nvPr/>
        </p:nvCxnSpPr>
        <p:spPr bwMode="auto">
          <a:xfrm flipH="1" flipV="1">
            <a:off x="4876800" y="3581400"/>
            <a:ext cx="3352800" cy="1143000"/>
          </a:xfrm>
          <a:prstGeom prst="straightConnector1">
            <a:avLst/>
          </a:prstGeom>
          <a:noFill/>
          <a:ln w="12700" cap="flat" cmpd="sng" algn="ctr">
            <a:solidFill>
              <a:srgbClr val="000090"/>
            </a:solidFill>
            <a:prstDash val="solid"/>
            <a:round/>
            <a:headEnd type="none" w="med" len="med"/>
            <a:tailEnd type="arrow"/>
          </a:ln>
          <a:effectLst/>
        </p:spPr>
      </p:cxnSp>
      <p:sp>
        <p:nvSpPr>
          <p:cNvPr id="21" name="Rectangle 20"/>
          <p:cNvSpPr/>
          <p:nvPr/>
        </p:nvSpPr>
        <p:spPr>
          <a:xfrm>
            <a:off x="6584556" y="2333040"/>
            <a:ext cx="1600200" cy="228600"/>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6494079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0"/>
            <a:ext cx="4427054" cy="6858000"/>
          </a:xfrm>
          <a:prstGeom prst="rect">
            <a:avLst/>
          </a:prstGeom>
        </p:spPr>
      </p:pic>
      <p:sp>
        <p:nvSpPr>
          <p:cNvPr id="3" name="TextBox 2"/>
          <p:cNvSpPr txBox="1"/>
          <p:nvPr/>
        </p:nvSpPr>
        <p:spPr>
          <a:xfrm>
            <a:off x="5791200" y="6550223"/>
            <a:ext cx="3352800" cy="307777"/>
          </a:xfrm>
          <a:prstGeom prst="rect">
            <a:avLst/>
          </a:prstGeom>
          <a:noFill/>
        </p:spPr>
        <p:txBody>
          <a:bodyPr wrap="square" rtlCol="0">
            <a:spAutoFit/>
          </a:bodyPr>
          <a:lstStyle/>
          <a:p>
            <a:pPr algn="r"/>
            <a:r>
              <a:rPr lang="en-US" sz="1400" dirty="0" err="1" smtClean="0">
                <a:latin typeface="Avenir Book"/>
                <a:cs typeface="Avenir Book"/>
              </a:rPr>
              <a:t>Scheffer</a:t>
            </a:r>
            <a:r>
              <a:rPr lang="en-US" sz="1400" dirty="0" smtClean="0">
                <a:latin typeface="Avenir Book"/>
                <a:cs typeface="Avenir Book"/>
              </a:rPr>
              <a:t> and Carpenter (2003)</a:t>
            </a:r>
          </a:p>
        </p:txBody>
      </p:sp>
    </p:spTree>
    <p:extLst>
      <p:ext uri="{BB962C8B-B14F-4D97-AF65-F5344CB8AC3E}">
        <p14:creationId xmlns:p14="http://schemas.microsoft.com/office/powerpoint/2010/main" val="3740889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2478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Can we use phase planes to represent this?</a:t>
            </a:r>
          </a:p>
        </p:txBody>
      </p:sp>
    </p:spTree>
    <p:extLst>
      <p:ext uri="{BB962C8B-B14F-4D97-AF65-F5344CB8AC3E}">
        <p14:creationId xmlns:p14="http://schemas.microsoft.com/office/powerpoint/2010/main" val="3212769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2400" y="152400"/>
            <a:ext cx="3376246" cy="2698030"/>
            <a:chOff x="874493" y="1981200"/>
            <a:chExt cx="5486398" cy="4301227"/>
          </a:xfrm>
        </p:grpSpPr>
        <p:sp>
          <p:nvSpPr>
            <p:cNvPr id="2" name="Line 2"/>
            <p:cNvSpPr>
              <a:spLocks noChangeShapeType="1"/>
            </p:cNvSpPr>
            <p:nvPr/>
          </p:nvSpPr>
          <p:spPr bwMode="auto">
            <a:xfrm>
              <a:off x="1865093" y="3438946"/>
              <a:ext cx="2630707" cy="2352254"/>
            </a:xfrm>
            <a:prstGeom prst="line">
              <a:avLst/>
            </a:prstGeom>
            <a:noFill/>
            <a:ln w="38100">
              <a:solidFill>
                <a:srgbClr val="FF0000"/>
              </a:solidFill>
              <a:round/>
              <a:headEnd/>
              <a:tailEnd/>
            </a:ln>
            <a:effectLst/>
          </p:spPr>
          <p:txBody>
            <a:bodyPr wrap="square">
              <a:spAutoFit/>
            </a:bodyPr>
            <a:lstStyle/>
            <a:p>
              <a:endParaRPr lang="en-US" sz="1600" dirty="0">
                <a:latin typeface="Avenir Book"/>
              </a:endParaRPr>
            </a:p>
          </p:txBody>
        </p:sp>
        <p:grpSp>
          <p:nvGrpSpPr>
            <p:cNvPr id="3" name="Group 3"/>
            <p:cNvGrpSpPr>
              <a:grpSpLocks/>
            </p:cNvGrpSpPr>
            <p:nvPr/>
          </p:nvGrpSpPr>
          <p:grpSpPr bwMode="auto">
            <a:xfrm>
              <a:off x="874493" y="2362200"/>
              <a:ext cx="5346921" cy="3920227"/>
              <a:chOff x="1190" y="1488"/>
              <a:chExt cx="2362" cy="2036"/>
            </a:xfrm>
          </p:grpSpPr>
          <p:sp>
            <p:nvSpPr>
              <p:cNvPr id="4" name="Line 4"/>
              <p:cNvSpPr>
                <a:spLocks noChangeShapeType="1"/>
              </p:cNvSpPr>
              <p:nvPr/>
            </p:nvSpPr>
            <p:spPr bwMode="auto">
              <a:xfrm>
                <a:off x="1632" y="1488"/>
                <a:ext cx="0" cy="1776"/>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5" name="Line 5"/>
              <p:cNvSpPr>
                <a:spLocks noChangeShapeType="1"/>
              </p:cNvSpPr>
              <p:nvPr/>
            </p:nvSpPr>
            <p:spPr bwMode="auto">
              <a:xfrm>
                <a:off x="1632" y="3264"/>
                <a:ext cx="1920" cy="0"/>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6" name="Text Box 6"/>
              <p:cNvSpPr txBox="1">
                <a:spLocks noChangeArrowheads="1"/>
              </p:cNvSpPr>
              <p:nvPr/>
            </p:nvSpPr>
            <p:spPr bwMode="auto">
              <a:xfrm>
                <a:off x="2294" y="3218"/>
                <a:ext cx="302" cy="306"/>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0000FF"/>
                    </a:solidFill>
                    <a:latin typeface="Avenir Book"/>
                    <a:cs typeface="Avenir Book"/>
                  </a:rPr>
                  <a:t>N</a:t>
                </a:r>
                <a:r>
                  <a:rPr lang="en-US" sz="1600" baseline="-16000" dirty="0">
                    <a:solidFill>
                      <a:srgbClr val="0000FF"/>
                    </a:solidFill>
                    <a:latin typeface="Avenir Book"/>
                    <a:cs typeface="Avenir Book"/>
                  </a:rPr>
                  <a:t>1</a:t>
                </a:r>
              </a:p>
            </p:txBody>
          </p:sp>
          <p:sp>
            <p:nvSpPr>
              <p:cNvPr id="7" name="Text Box 7"/>
              <p:cNvSpPr txBox="1">
                <a:spLocks noChangeArrowheads="1"/>
              </p:cNvSpPr>
              <p:nvPr/>
            </p:nvSpPr>
            <p:spPr bwMode="auto">
              <a:xfrm rot="16200000">
                <a:off x="1149" y="2278"/>
                <a:ext cx="348" cy="265"/>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FF0000"/>
                    </a:solidFill>
                    <a:latin typeface="Avenir Book"/>
                    <a:cs typeface="Avenir Book"/>
                  </a:rPr>
                  <a:t>N</a:t>
                </a:r>
                <a:r>
                  <a:rPr lang="en-US" sz="1600" baseline="-16000" dirty="0">
                    <a:solidFill>
                      <a:srgbClr val="FF0000"/>
                    </a:solidFill>
                    <a:latin typeface="Avenir Book"/>
                    <a:cs typeface="Avenir Book"/>
                  </a:rPr>
                  <a:t>2</a:t>
                </a:r>
              </a:p>
            </p:txBody>
          </p:sp>
        </p:grpSp>
        <p:sp>
          <p:nvSpPr>
            <p:cNvPr id="9" name="Text Box 12"/>
            <p:cNvSpPr txBox="1">
              <a:spLocks noChangeArrowheads="1"/>
            </p:cNvSpPr>
            <p:nvPr/>
          </p:nvSpPr>
          <p:spPr bwMode="auto">
            <a:xfrm>
              <a:off x="3846292" y="4167819"/>
              <a:ext cx="2514599" cy="539726"/>
            </a:xfrm>
            <a:prstGeom prst="rect">
              <a:avLst/>
            </a:prstGeom>
            <a:noFill/>
            <a:ln w="38100" algn="ctr">
              <a:noFill/>
              <a:miter lim="800000"/>
              <a:headEnd/>
              <a:tailEnd/>
            </a:ln>
            <a:effectLst/>
          </p:spPr>
          <p:txBody>
            <a:bodyPr>
              <a:spAutoFit/>
            </a:bodyPr>
            <a:lstStyle/>
            <a:p>
              <a:r>
                <a:rPr lang="en-US" sz="1600" dirty="0">
                  <a:solidFill>
                    <a:schemeClr val="accent2"/>
                  </a:solidFill>
                  <a:latin typeface="Avenir Book"/>
                </a:rPr>
                <a:t>dN</a:t>
              </a:r>
              <a:r>
                <a:rPr lang="en-US" sz="1600" baseline="-25000" dirty="0">
                  <a:solidFill>
                    <a:schemeClr val="accent2"/>
                  </a:solidFill>
                  <a:latin typeface="Avenir Book"/>
                </a:rPr>
                <a:t>1</a:t>
              </a:r>
              <a:r>
                <a:rPr lang="en-US" sz="1600" dirty="0">
                  <a:solidFill>
                    <a:schemeClr val="accent2"/>
                  </a:solidFill>
                  <a:latin typeface="Avenir Book"/>
                </a:rPr>
                <a:t>/N</a:t>
              </a:r>
              <a:r>
                <a:rPr lang="en-US" sz="1600" baseline="-25000" dirty="0">
                  <a:solidFill>
                    <a:schemeClr val="accent2"/>
                  </a:solidFill>
                  <a:latin typeface="Avenir Book"/>
                </a:rPr>
                <a:t>1</a:t>
              </a:r>
              <a:r>
                <a:rPr lang="en-US" sz="1600" dirty="0">
                  <a:solidFill>
                    <a:schemeClr val="accent2"/>
                  </a:solidFill>
                  <a:latin typeface="Avenir Book"/>
                </a:rPr>
                <a:t>dt=0</a:t>
              </a:r>
            </a:p>
          </p:txBody>
        </p:sp>
        <p:sp>
          <p:nvSpPr>
            <p:cNvPr id="11" name="Line 14"/>
            <p:cNvSpPr>
              <a:spLocks noChangeShapeType="1"/>
            </p:cNvSpPr>
            <p:nvPr/>
          </p:nvSpPr>
          <p:spPr bwMode="auto">
            <a:xfrm>
              <a:off x="1866900" y="2467117"/>
              <a:ext cx="4381501" cy="3324085"/>
            </a:xfrm>
            <a:custGeom>
              <a:avLst/>
              <a:gdLst>
                <a:gd name="connsiteX0" fmla="*/ 0 w 2696309"/>
                <a:gd name="connsiteY0" fmla="*/ 0 h 2085098"/>
                <a:gd name="connsiteX1" fmla="*/ 2696309 w 2696309"/>
                <a:gd name="connsiteY1" fmla="*/ 2085098 h 2085098"/>
                <a:gd name="connsiteX0" fmla="*/ 0 w 2696309"/>
                <a:gd name="connsiteY0" fmla="*/ 0 h 2085098"/>
                <a:gd name="connsiteX1" fmla="*/ 569490 w 2696309"/>
                <a:gd name="connsiteY1" fmla="*/ 891271 h 2085098"/>
                <a:gd name="connsiteX2" fmla="*/ 2696309 w 2696309"/>
                <a:gd name="connsiteY2" fmla="*/ 2085098 h 2085098"/>
                <a:gd name="connsiteX0" fmla="*/ 0 w 2696309"/>
                <a:gd name="connsiteY0" fmla="*/ 0 h 2085098"/>
                <a:gd name="connsiteX1" fmla="*/ 569490 w 2696309"/>
                <a:gd name="connsiteY1" fmla="*/ 891271 h 2085098"/>
                <a:gd name="connsiteX2" fmla="*/ 1619894 w 2696309"/>
                <a:gd name="connsiteY2" fmla="*/ 1408708 h 2085098"/>
                <a:gd name="connsiteX3" fmla="*/ 2696309 w 2696309"/>
                <a:gd name="connsiteY3" fmla="*/ 2085098 h 2085098"/>
                <a:gd name="connsiteX0" fmla="*/ 0 w 2696309"/>
                <a:gd name="connsiteY0" fmla="*/ 0 h 2085098"/>
                <a:gd name="connsiteX1" fmla="*/ 569490 w 2696309"/>
                <a:gd name="connsiteY1" fmla="*/ 891271 h 2085098"/>
                <a:gd name="connsiteX2" fmla="*/ 1541506 w 2696309"/>
                <a:gd name="connsiteY2" fmla="*/ 1675267 h 2085098"/>
                <a:gd name="connsiteX3" fmla="*/ 2696309 w 2696309"/>
                <a:gd name="connsiteY3" fmla="*/ 2085098 h 2085098"/>
                <a:gd name="connsiteX0" fmla="*/ 0 w 2696309"/>
                <a:gd name="connsiteY0" fmla="*/ 0 h 2085098"/>
                <a:gd name="connsiteX1" fmla="*/ 569490 w 2696309"/>
                <a:gd name="connsiteY1" fmla="*/ 891271 h 2085098"/>
                <a:gd name="connsiteX2" fmla="*/ 1541506 w 2696309"/>
                <a:gd name="connsiteY2" fmla="*/ 1675267 h 2085098"/>
                <a:gd name="connsiteX3" fmla="*/ 2696309 w 2696309"/>
                <a:gd name="connsiteY3" fmla="*/ 2085098 h 2085098"/>
                <a:gd name="connsiteX0" fmla="*/ 0 w 2696309"/>
                <a:gd name="connsiteY0" fmla="*/ 0 h 2085098"/>
                <a:gd name="connsiteX1" fmla="*/ 569490 w 2696309"/>
                <a:gd name="connsiteY1" fmla="*/ 891271 h 2085098"/>
                <a:gd name="connsiteX2" fmla="*/ 1541506 w 2696309"/>
                <a:gd name="connsiteY2" fmla="*/ 1675267 h 2085098"/>
                <a:gd name="connsiteX3" fmla="*/ 2696309 w 2696309"/>
                <a:gd name="connsiteY3" fmla="*/ 2085098 h 2085098"/>
              </a:gdLst>
              <a:ahLst/>
              <a:cxnLst>
                <a:cxn ang="0">
                  <a:pos x="connsiteX0" y="connsiteY0"/>
                </a:cxn>
                <a:cxn ang="0">
                  <a:pos x="connsiteX1" y="connsiteY1"/>
                </a:cxn>
                <a:cxn ang="0">
                  <a:pos x="connsiteX2" y="connsiteY2"/>
                </a:cxn>
                <a:cxn ang="0">
                  <a:pos x="connsiteX3" y="connsiteY3"/>
                </a:cxn>
              </a:cxnLst>
              <a:rect l="l" t="t" r="r" b="b"/>
              <a:pathLst>
                <a:path w="2696309" h="2085098">
                  <a:moveTo>
                    <a:pt x="0" y="0"/>
                  </a:moveTo>
                  <a:cubicBezTo>
                    <a:pt x="158475" y="291863"/>
                    <a:pt x="348305" y="724847"/>
                    <a:pt x="569490" y="891271"/>
                  </a:cubicBezTo>
                  <a:cubicBezTo>
                    <a:pt x="792439" y="1188775"/>
                    <a:pt x="1187036" y="1476296"/>
                    <a:pt x="1541506" y="1675267"/>
                  </a:cubicBezTo>
                  <a:cubicBezTo>
                    <a:pt x="1895976" y="1874238"/>
                    <a:pt x="2516907" y="1972366"/>
                    <a:pt x="2696309" y="2085098"/>
                  </a:cubicBezTo>
                </a:path>
              </a:pathLst>
            </a:custGeom>
            <a:noFill/>
            <a:ln w="38100">
              <a:solidFill>
                <a:srgbClr val="0000FF"/>
              </a:solidFill>
              <a:round/>
              <a:headEnd/>
              <a:tailEnd/>
            </a:ln>
            <a:effectLst/>
          </p:spPr>
          <p:txBody>
            <a:bodyPr wrap="square">
              <a:spAutoFit/>
            </a:bodyPr>
            <a:lstStyle/>
            <a:p>
              <a:endParaRPr lang="en-US" sz="1600" dirty="0">
                <a:latin typeface="Avenir Book"/>
              </a:endParaRPr>
            </a:p>
          </p:txBody>
        </p:sp>
        <p:sp>
          <p:nvSpPr>
            <p:cNvPr id="18" name="Text Box 12"/>
            <p:cNvSpPr txBox="1">
              <a:spLocks noChangeArrowheads="1"/>
            </p:cNvSpPr>
            <p:nvPr/>
          </p:nvSpPr>
          <p:spPr bwMode="auto">
            <a:xfrm>
              <a:off x="1828800" y="1981200"/>
              <a:ext cx="2514600" cy="539726"/>
            </a:xfrm>
            <a:prstGeom prst="rect">
              <a:avLst/>
            </a:prstGeom>
            <a:noFill/>
            <a:ln w="38100" algn="ctr">
              <a:noFill/>
              <a:miter lim="800000"/>
              <a:headEnd/>
              <a:tailEnd/>
            </a:ln>
            <a:effectLst/>
          </p:spPr>
          <p:txBody>
            <a:bodyPr>
              <a:spAutoFit/>
            </a:bodyPr>
            <a:lstStyle/>
            <a:p>
              <a:r>
                <a:rPr lang="en-US" sz="1600" dirty="0" smtClean="0">
                  <a:solidFill>
                    <a:srgbClr val="FF0000"/>
                  </a:solidFill>
                  <a:latin typeface="Avenir Book"/>
                </a:rPr>
                <a:t>dN</a:t>
              </a:r>
              <a:r>
                <a:rPr lang="en-US" sz="1600" baseline="-25000" dirty="0" smtClean="0">
                  <a:solidFill>
                    <a:srgbClr val="FF0000"/>
                  </a:solidFill>
                  <a:latin typeface="Avenir Book"/>
                </a:rPr>
                <a:t>2</a:t>
              </a:r>
              <a:r>
                <a:rPr lang="en-US" sz="1600" dirty="0" smtClean="0">
                  <a:solidFill>
                    <a:srgbClr val="FF0000"/>
                  </a:solidFill>
                  <a:latin typeface="Avenir Book"/>
                </a:rPr>
                <a:t>/N</a:t>
              </a:r>
              <a:r>
                <a:rPr lang="en-US" sz="1600" baseline="-25000" dirty="0" smtClean="0">
                  <a:solidFill>
                    <a:srgbClr val="FF0000"/>
                  </a:solidFill>
                  <a:latin typeface="Avenir Book"/>
                </a:rPr>
                <a:t>2</a:t>
              </a:r>
              <a:r>
                <a:rPr lang="en-US" sz="1600" dirty="0" smtClean="0">
                  <a:solidFill>
                    <a:srgbClr val="FF0000"/>
                  </a:solidFill>
                  <a:latin typeface="Avenir Book"/>
                </a:rPr>
                <a:t>dt</a:t>
              </a:r>
              <a:r>
                <a:rPr lang="en-US" sz="1600" dirty="0">
                  <a:solidFill>
                    <a:srgbClr val="FF0000"/>
                  </a:solidFill>
                  <a:latin typeface="Avenir Book"/>
                </a:rPr>
                <a:t>=0</a:t>
              </a:r>
            </a:p>
          </p:txBody>
        </p:sp>
      </p:grpSp>
      <p:grpSp>
        <p:nvGrpSpPr>
          <p:cNvPr id="20" name="Group 19"/>
          <p:cNvGrpSpPr/>
          <p:nvPr/>
        </p:nvGrpSpPr>
        <p:grpSpPr>
          <a:xfrm>
            <a:off x="5498039" y="4201390"/>
            <a:ext cx="3394893" cy="2459040"/>
            <a:chOff x="704713" y="2362200"/>
            <a:chExt cx="5516700" cy="3920227"/>
          </a:xfrm>
        </p:grpSpPr>
        <p:sp>
          <p:nvSpPr>
            <p:cNvPr id="21" name="Line 2"/>
            <p:cNvSpPr>
              <a:spLocks noChangeShapeType="1"/>
            </p:cNvSpPr>
            <p:nvPr/>
          </p:nvSpPr>
          <p:spPr bwMode="auto">
            <a:xfrm>
              <a:off x="1905000" y="2667000"/>
              <a:ext cx="2590800" cy="3124200"/>
            </a:xfrm>
            <a:prstGeom prst="line">
              <a:avLst/>
            </a:prstGeom>
            <a:noFill/>
            <a:ln w="38100">
              <a:solidFill>
                <a:srgbClr val="FF0000"/>
              </a:solidFill>
              <a:round/>
              <a:headEnd/>
              <a:tailEnd/>
            </a:ln>
            <a:effectLst/>
          </p:spPr>
          <p:txBody>
            <a:bodyPr>
              <a:spAutoFit/>
            </a:bodyPr>
            <a:lstStyle/>
            <a:p>
              <a:endParaRPr lang="en-US" sz="1600" dirty="0">
                <a:latin typeface="Avenir Book"/>
              </a:endParaRPr>
            </a:p>
          </p:txBody>
        </p:sp>
        <p:grpSp>
          <p:nvGrpSpPr>
            <p:cNvPr id="22" name="Group 3"/>
            <p:cNvGrpSpPr>
              <a:grpSpLocks/>
            </p:cNvGrpSpPr>
            <p:nvPr/>
          </p:nvGrpSpPr>
          <p:grpSpPr bwMode="auto">
            <a:xfrm>
              <a:off x="704713" y="2362200"/>
              <a:ext cx="5516700" cy="3920227"/>
              <a:chOff x="1115" y="1488"/>
              <a:chExt cx="2437" cy="2036"/>
            </a:xfrm>
          </p:grpSpPr>
          <p:sp>
            <p:nvSpPr>
              <p:cNvPr id="30" name="Line 4"/>
              <p:cNvSpPr>
                <a:spLocks noChangeShapeType="1"/>
              </p:cNvSpPr>
              <p:nvPr/>
            </p:nvSpPr>
            <p:spPr bwMode="auto">
              <a:xfrm>
                <a:off x="1632" y="1488"/>
                <a:ext cx="0" cy="1776"/>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31" name="Line 5"/>
              <p:cNvSpPr>
                <a:spLocks noChangeShapeType="1"/>
              </p:cNvSpPr>
              <p:nvPr/>
            </p:nvSpPr>
            <p:spPr bwMode="auto">
              <a:xfrm>
                <a:off x="1632" y="3264"/>
                <a:ext cx="1920" cy="0"/>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32" name="Text Box 6"/>
              <p:cNvSpPr txBox="1">
                <a:spLocks noChangeArrowheads="1"/>
              </p:cNvSpPr>
              <p:nvPr/>
            </p:nvSpPr>
            <p:spPr bwMode="auto">
              <a:xfrm>
                <a:off x="2294" y="3218"/>
                <a:ext cx="302" cy="306"/>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0000FF"/>
                    </a:solidFill>
                    <a:latin typeface="Avenir Book"/>
                    <a:cs typeface="Avenir Book"/>
                  </a:rPr>
                  <a:t>N</a:t>
                </a:r>
                <a:r>
                  <a:rPr lang="en-US" sz="1600" baseline="-16000" dirty="0">
                    <a:solidFill>
                      <a:srgbClr val="0000FF"/>
                    </a:solidFill>
                    <a:latin typeface="Avenir Book"/>
                    <a:cs typeface="Avenir Book"/>
                  </a:rPr>
                  <a:t>1</a:t>
                </a:r>
              </a:p>
            </p:txBody>
          </p:sp>
          <p:sp>
            <p:nvSpPr>
              <p:cNvPr id="33" name="Text Box 7"/>
              <p:cNvSpPr txBox="1">
                <a:spLocks noChangeArrowheads="1"/>
              </p:cNvSpPr>
              <p:nvPr/>
            </p:nvSpPr>
            <p:spPr bwMode="auto">
              <a:xfrm rot="16200000">
                <a:off x="1074" y="2304"/>
                <a:ext cx="348" cy="265"/>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FF0000"/>
                    </a:solidFill>
                    <a:latin typeface="Avenir Book"/>
                    <a:cs typeface="Avenir Book"/>
                  </a:rPr>
                  <a:t>N</a:t>
                </a:r>
                <a:r>
                  <a:rPr lang="en-US" sz="1600" baseline="-16000" dirty="0">
                    <a:solidFill>
                      <a:srgbClr val="FF0000"/>
                    </a:solidFill>
                    <a:latin typeface="Avenir Book"/>
                    <a:cs typeface="Avenir Book"/>
                  </a:rPr>
                  <a:t>2</a:t>
                </a:r>
              </a:p>
            </p:txBody>
          </p:sp>
        </p:grpSp>
        <p:sp>
          <p:nvSpPr>
            <p:cNvPr id="26" name="Line 14"/>
            <p:cNvSpPr>
              <a:spLocks noChangeShapeType="1"/>
            </p:cNvSpPr>
            <p:nvPr/>
          </p:nvSpPr>
          <p:spPr bwMode="auto">
            <a:xfrm>
              <a:off x="1905000" y="3962400"/>
              <a:ext cx="2225197" cy="1784644"/>
            </a:xfrm>
            <a:custGeom>
              <a:avLst/>
              <a:gdLst>
                <a:gd name="connsiteX0" fmla="*/ 0 w 1369352"/>
                <a:gd name="connsiteY0" fmla="*/ 0 h 1119453"/>
                <a:gd name="connsiteX1" fmla="*/ 1369352 w 1369352"/>
                <a:gd name="connsiteY1" fmla="*/ 1119453 h 1119453"/>
                <a:gd name="connsiteX0" fmla="*/ 0 w 1369352"/>
                <a:gd name="connsiteY0" fmla="*/ 0 h 1119453"/>
                <a:gd name="connsiteX1" fmla="*/ 614464 w 1369352"/>
                <a:gd name="connsiteY1" fmla="*/ 486660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347944 w 1369352"/>
                <a:gd name="connsiteY1" fmla="*/ 941377 h 1119453"/>
                <a:gd name="connsiteX2" fmla="*/ 1369352 w 1369352"/>
                <a:gd name="connsiteY2" fmla="*/ 1119453 h 1119453"/>
                <a:gd name="connsiteX0" fmla="*/ 0 w 1369352"/>
                <a:gd name="connsiteY0" fmla="*/ 0 h 1119453"/>
                <a:gd name="connsiteX1" fmla="*/ 410655 w 1369352"/>
                <a:gd name="connsiteY1" fmla="*/ 847298 h 1119453"/>
                <a:gd name="connsiteX2" fmla="*/ 1369352 w 1369352"/>
                <a:gd name="connsiteY2" fmla="*/ 1119453 h 1119453"/>
              </a:gdLst>
              <a:ahLst/>
              <a:cxnLst>
                <a:cxn ang="0">
                  <a:pos x="connsiteX0" y="connsiteY0"/>
                </a:cxn>
                <a:cxn ang="0">
                  <a:pos x="connsiteX1" y="connsiteY1"/>
                </a:cxn>
                <a:cxn ang="0">
                  <a:pos x="connsiteX2" y="connsiteY2"/>
                </a:cxn>
              </a:cxnLst>
              <a:rect l="l" t="t" r="r" b="b"/>
              <a:pathLst>
                <a:path w="1369352" h="1119453">
                  <a:moveTo>
                    <a:pt x="0" y="0"/>
                  </a:moveTo>
                  <a:cubicBezTo>
                    <a:pt x="115981" y="313792"/>
                    <a:pt x="122219" y="658945"/>
                    <a:pt x="410655" y="847298"/>
                  </a:cubicBezTo>
                  <a:cubicBezTo>
                    <a:pt x="628906" y="953309"/>
                    <a:pt x="1006967" y="1106939"/>
                    <a:pt x="1369352" y="1119453"/>
                  </a:cubicBezTo>
                </a:path>
              </a:pathLst>
            </a:custGeom>
            <a:noFill/>
            <a:ln w="38100">
              <a:solidFill>
                <a:srgbClr val="0000FF"/>
              </a:solidFill>
              <a:round/>
              <a:headEnd/>
              <a:tailEnd/>
            </a:ln>
            <a:effectLst/>
          </p:spPr>
          <p:txBody>
            <a:bodyPr wrap="square">
              <a:spAutoFit/>
            </a:bodyPr>
            <a:lstStyle/>
            <a:p>
              <a:endParaRPr lang="en-US" sz="1600" dirty="0">
                <a:latin typeface="Avenir Book"/>
              </a:endParaRPr>
            </a:p>
          </p:txBody>
        </p:sp>
      </p:grpSp>
      <p:sp>
        <p:nvSpPr>
          <p:cNvPr id="34" name="TextBox 33"/>
          <p:cNvSpPr txBox="1"/>
          <p:nvPr/>
        </p:nvSpPr>
        <p:spPr>
          <a:xfrm>
            <a:off x="2057400" y="609600"/>
            <a:ext cx="1676400" cy="461665"/>
          </a:xfrm>
          <a:prstGeom prst="rect">
            <a:avLst/>
          </a:prstGeom>
          <a:noFill/>
        </p:spPr>
        <p:txBody>
          <a:bodyPr wrap="square" rtlCol="0">
            <a:spAutoFit/>
          </a:bodyPr>
          <a:lstStyle/>
          <a:p>
            <a:r>
              <a:rPr lang="en-US" sz="2400" dirty="0" err="1" smtClean="0">
                <a:latin typeface="Avenir Book"/>
                <a:cs typeface="Avenir Book"/>
              </a:rPr>
              <a:t>Env</a:t>
            </a:r>
            <a:r>
              <a:rPr lang="en-US" sz="2400" dirty="0" smtClean="0">
                <a:latin typeface="Avenir Book"/>
                <a:cs typeface="Avenir Book"/>
              </a:rPr>
              <a:t> 1</a:t>
            </a:r>
          </a:p>
        </p:txBody>
      </p:sp>
      <p:sp>
        <p:nvSpPr>
          <p:cNvPr id="35" name="TextBox 34"/>
          <p:cNvSpPr txBox="1"/>
          <p:nvPr/>
        </p:nvSpPr>
        <p:spPr>
          <a:xfrm>
            <a:off x="7086600" y="4724400"/>
            <a:ext cx="1676400" cy="461665"/>
          </a:xfrm>
          <a:prstGeom prst="rect">
            <a:avLst/>
          </a:prstGeom>
          <a:noFill/>
        </p:spPr>
        <p:txBody>
          <a:bodyPr wrap="square" rtlCol="0">
            <a:spAutoFit/>
          </a:bodyPr>
          <a:lstStyle/>
          <a:p>
            <a:r>
              <a:rPr lang="en-US" sz="2400" dirty="0" err="1" smtClean="0">
                <a:latin typeface="Avenir Book"/>
                <a:cs typeface="Avenir Book"/>
              </a:rPr>
              <a:t>Env</a:t>
            </a:r>
            <a:r>
              <a:rPr lang="en-US" sz="2400" dirty="0" smtClean="0">
                <a:latin typeface="Avenir Book"/>
                <a:cs typeface="Avenir Book"/>
              </a:rPr>
              <a:t> 2</a:t>
            </a:r>
          </a:p>
        </p:txBody>
      </p:sp>
      <p:sp>
        <p:nvSpPr>
          <p:cNvPr id="36" name="TextBox 35"/>
          <p:cNvSpPr txBox="1"/>
          <p:nvPr/>
        </p:nvSpPr>
        <p:spPr>
          <a:xfrm>
            <a:off x="6477000" y="921603"/>
            <a:ext cx="2362200" cy="830997"/>
          </a:xfrm>
          <a:prstGeom prst="rect">
            <a:avLst/>
          </a:prstGeom>
          <a:noFill/>
        </p:spPr>
        <p:txBody>
          <a:bodyPr wrap="square" rtlCol="0">
            <a:spAutoFit/>
          </a:bodyPr>
          <a:lstStyle/>
          <a:p>
            <a:r>
              <a:rPr lang="en-US" sz="2400" dirty="0" smtClean="0">
                <a:latin typeface="Avenir Book"/>
                <a:cs typeface="Avenir Book"/>
              </a:rPr>
              <a:t>Intermediate environments?</a:t>
            </a:r>
          </a:p>
        </p:txBody>
      </p:sp>
      <p:sp>
        <p:nvSpPr>
          <p:cNvPr id="37" name="Oval 36"/>
          <p:cNvSpPr>
            <a:spLocks noChangeAspect="1"/>
          </p:cNvSpPr>
          <p:nvPr/>
        </p:nvSpPr>
        <p:spPr>
          <a:xfrm>
            <a:off x="3321444" y="2424836"/>
            <a:ext cx="165964" cy="165964"/>
          </a:xfrm>
          <a:prstGeom prst="ellipse">
            <a:avLst/>
          </a:prstGeom>
          <a:solidFill>
            <a:srgbClr val="000090"/>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38" name="Oval 37"/>
          <p:cNvSpPr>
            <a:spLocks noChangeAspect="1"/>
          </p:cNvSpPr>
          <p:nvPr/>
        </p:nvSpPr>
        <p:spPr>
          <a:xfrm>
            <a:off x="6140844" y="4327720"/>
            <a:ext cx="165964" cy="165964"/>
          </a:xfrm>
          <a:prstGeom prst="ellipse">
            <a:avLst/>
          </a:prstGeom>
          <a:solidFill>
            <a:srgbClr val="FF0000"/>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grpSp>
        <p:nvGrpSpPr>
          <p:cNvPr id="89" name="Group 88"/>
          <p:cNvGrpSpPr/>
          <p:nvPr/>
        </p:nvGrpSpPr>
        <p:grpSpPr>
          <a:xfrm>
            <a:off x="152400" y="4201720"/>
            <a:ext cx="3290414" cy="2459040"/>
            <a:chOff x="152400" y="4201720"/>
            <a:chExt cx="3290414" cy="2459040"/>
          </a:xfrm>
        </p:grpSpPr>
        <p:grpSp>
          <p:nvGrpSpPr>
            <p:cNvPr id="39" name="Group 38"/>
            <p:cNvGrpSpPr/>
            <p:nvPr/>
          </p:nvGrpSpPr>
          <p:grpSpPr>
            <a:xfrm>
              <a:off x="152400" y="4201720"/>
              <a:ext cx="3290414" cy="2459040"/>
              <a:chOff x="874493" y="2362200"/>
              <a:chExt cx="5346921" cy="3920227"/>
            </a:xfrm>
          </p:grpSpPr>
          <p:sp>
            <p:nvSpPr>
              <p:cNvPr id="40" name="Line 2"/>
              <p:cNvSpPr>
                <a:spLocks noChangeShapeType="1"/>
              </p:cNvSpPr>
              <p:nvPr/>
            </p:nvSpPr>
            <p:spPr bwMode="auto">
              <a:xfrm>
                <a:off x="1865093" y="3195462"/>
                <a:ext cx="2630707" cy="2595738"/>
              </a:xfrm>
              <a:prstGeom prst="line">
                <a:avLst/>
              </a:prstGeom>
              <a:noFill/>
              <a:ln w="38100">
                <a:solidFill>
                  <a:srgbClr val="FF0000"/>
                </a:solidFill>
                <a:round/>
                <a:headEnd/>
                <a:tailEnd/>
              </a:ln>
              <a:effectLst/>
            </p:spPr>
            <p:txBody>
              <a:bodyPr wrap="square">
                <a:spAutoFit/>
              </a:bodyPr>
              <a:lstStyle/>
              <a:p>
                <a:endParaRPr lang="en-US" sz="1600" dirty="0">
                  <a:latin typeface="Avenir Book"/>
                </a:endParaRPr>
              </a:p>
            </p:txBody>
          </p:sp>
          <p:grpSp>
            <p:nvGrpSpPr>
              <p:cNvPr id="41" name="Group 3"/>
              <p:cNvGrpSpPr>
                <a:grpSpLocks/>
              </p:cNvGrpSpPr>
              <p:nvPr/>
            </p:nvGrpSpPr>
            <p:grpSpPr bwMode="auto">
              <a:xfrm>
                <a:off x="874493" y="2362200"/>
                <a:ext cx="5346921" cy="3920227"/>
                <a:chOff x="1190" y="1488"/>
                <a:chExt cx="2362" cy="2036"/>
              </a:xfrm>
            </p:grpSpPr>
            <p:sp>
              <p:nvSpPr>
                <p:cNvPr id="45" name="Line 4"/>
                <p:cNvSpPr>
                  <a:spLocks noChangeShapeType="1"/>
                </p:cNvSpPr>
                <p:nvPr/>
              </p:nvSpPr>
              <p:spPr bwMode="auto">
                <a:xfrm>
                  <a:off x="1632" y="1488"/>
                  <a:ext cx="0" cy="1776"/>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46" name="Line 5"/>
                <p:cNvSpPr>
                  <a:spLocks noChangeShapeType="1"/>
                </p:cNvSpPr>
                <p:nvPr/>
              </p:nvSpPr>
              <p:spPr bwMode="auto">
                <a:xfrm>
                  <a:off x="1632" y="3264"/>
                  <a:ext cx="1920" cy="0"/>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47" name="Text Box 6"/>
                <p:cNvSpPr txBox="1">
                  <a:spLocks noChangeArrowheads="1"/>
                </p:cNvSpPr>
                <p:nvPr/>
              </p:nvSpPr>
              <p:spPr bwMode="auto">
                <a:xfrm>
                  <a:off x="2294" y="3218"/>
                  <a:ext cx="302" cy="306"/>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0000FF"/>
                      </a:solidFill>
                      <a:latin typeface="Avenir Book"/>
                      <a:cs typeface="Avenir Book"/>
                    </a:rPr>
                    <a:t>N</a:t>
                  </a:r>
                  <a:r>
                    <a:rPr lang="en-US" sz="1600" baseline="-16000" dirty="0">
                      <a:solidFill>
                        <a:srgbClr val="0000FF"/>
                      </a:solidFill>
                      <a:latin typeface="Avenir Book"/>
                      <a:cs typeface="Avenir Book"/>
                    </a:rPr>
                    <a:t>1</a:t>
                  </a:r>
                </a:p>
              </p:txBody>
            </p:sp>
            <p:sp>
              <p:nvSpPr>
                <p:cNvPr id="48" name="Text Box 7"/>
                <p:cNvSpPr txBox="1">
                  <a:spLocks noChangeArrowheads="1"/>
                </p:cNvSpPr>
                <p:nvPr/>
              </p:nvSpPr>
              <p:spPr bwMode="auto">
                <a:xfrm rot="16200000">
                  <a:off x="1149" y="2278"/>
                  <a:ext cx="348" cy="265"/>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FF0000"/>
                      </a:solidFill>
                      <a:latin typeface="Avenir Book"/>
                      <a:cs typeface="Avenir Book"/>
                    </a:rPr>
                    <a:t>N</a:t>
                  </a:r>
                  <a:r>
                    <a:rPr lang="en-US" sz="1600" baseline="-16000" dirty="0">
                      <a:solidFill>
                        <a:srgbClr val="FF0000"/>
                      </a:solidFill>
                      <a:latin typeface="Avenir Book"/>
                      <a:cs typeface="Avenir Book"/>
                    </a:rPr>
                    <a:t>2</a:t>
                  </a:r>
                </a:p>
              </p:txBody>
            </p:sp>
          </p:grpSp>
          <p:sp>
            <p:nvSpPr>
              <p:cNvPr id="43" name="Line 14"/>
              <p:cNvSpPr>
                <a:spLocks noChangeShapeType="1"/>
              </p:cNvSpPr>
              <p:nvPr/>
            </p:nvSpPr>
            <p:spPr bwMode="auto">
              <a:xfrm>
                <a:off x="1892378" y="2467117"/>
                <a:ext cx="3687465" cy="3279400"/>
              </a:xfrm>
              <a:custGeom>
                <a:avLst/>
                <a:gdLst>
                  <a:gd name="connsiteX0" fmla="*/ 0 w 2696309"/>
                  <a:gd name="connsiteY0" fmla="*/ 0 h 2085098"/>
                  <a:gd name="connsiteX1" fmla="*/ 2696309 w 2696309"/>
                  <a:gd name="connsiteY1" fmla="*/ 2085098 h 2085098"/>
                  <a:gd name="connsiteX0" fmla="*/ 0 w 2696309"/>
                  <a:gd name="connsiteY0" fmla="*/ 0 h 2085098"/>
                  <a:gd name="connsiteX1" fmla="*/ 647878 w 2696309"/>
                  <a:gd name="connsiteY1" fmla="*/ 483481 h 2085098"/>
                  <a:gd name="connsiteX2" fmla="*/ 2696309 w 2696309"/>
                  <a:gd name="connsiteY2" fmla="*/ 2085098 h 2085098"/>
                  <a:gd name="connsiteX0" fmla="*/ 0 w 2696309"/>
                  <a:gd name="connsiteY0" fmla="*/ 0 h 2085098"/>
                  <a:gd name="connsiteX1" fmla="*/ 444068 w 2696309"/>
                  <a:gd name="connsiteY1" fmla="*/ 1236117 h 2085098"/>
                  <a:gd name="connsiteX2" fmla="*/ 2696309 w 2696309"/>
                  <a:gd name="connsiteY2" fmla="*/ 2085098 h 2085098"/>
                  <a:gd name="connsiteX0" fmla="*/ 0 w 2696309"/>
                  <a:gd name="connsiteY0" fmla="*/ 0 h 2085098"/>
                  <a:gd name="connsiteX1" fmla="*/ 444068 w 2696309"/>
                  <a:gd name="connsiteY1" fmla="*/ 1236117 h 2085098"/>
                  <a:gd name="connsiteX2" fmla="*/ 1760992 w 2696309"/>
                  <a:gd name="connsiteY2" fmla="*/ 1565395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Lst>
                <a:ahLst/>
                <a:cxnLst>
                  <a:cxn ang="0">
                    <a:pos x="connsiteX0" y="connsiteY0"/>
                  </a:cxn>
                  <a:cxn ang="0">
                    <a:pos x="connsiteX1" y="connsiteY1"/>
                  </a:cxn>
                  <a:cxn ang="0">
                    <a:pos x="connsiteX2" y="connsiteY2"/>
                  </a:cxn>
                  <a:cxn ang="0">
                    <a:pos x="connsiteX3" y="connsiteY3"/>
                  </a:cxn>
                </a:cxnLst>
                <a:rect l="l" t="t" r="r" b="b"/>
                <a:pathLst>
                  <a:path w="2696309" h="2085098">
                    <a:moveTo>
                      <a:pt x="0" y="0"/>
                    </a:moveTo>
                    <a:cubicBezTo>
                      <a:pt x="148023" y="412039"/>
                      <a:pt x="233335" y="933838"/>
                      <a:pt x="444068" y="1236117"/>
                    </a:cubicBezTo>
                    <a:cubicBezTo>
                      <a:pt x="706212" y="1544056"/>
                      <a:pt x="1025033" y="1706136"/>
                      <a:pt x="1400406" y="1847633"/>
                    </a:cubicBezTo>
                    <a:cubicBezTo>
                      <a:pt x="1775779" y="1989130"/>
                      <a:pt x="2540423" y="1998481"/>
                      <a:pt x="2696309" y="2085098"/>
                    </a:cubicBezTo>
                  </a:path>
                </a:pathLst>
              </a:custGeom>
              <a:noFill/>
              <a:ln w="38100">
                <a:solidFill>
                  <a:srgbClr val="0000FF"/>
                </a:solidFill>
                <a:round/>
                <a:headEnd/>
                <a:tailEnd/>
              </a:ln>
              <a:effectLst/>
            </p:spPr>
            <p:txBody>
              <a:bodyPr wrap="square">
                <a:spAutoFit/>
              </a:bodyPr>
              <a:lstStyle/>
              <a:p>
                <a:endParaRPr lang="en-US" sz="1600" dirty="0">
                  <a:latin typeface="Avenir Book"/>
                </a:endParaRPr>
              </a:p>
            </p:txBody>
          </p:sp>
        </p:grpSp>
        <p:sp>
          <p:nvSpPr>
            <p:cNvPr id="49" name="Oval 48"/>
            <p:cNvSpPr>
              <a:spLocks noChangeAspect="1"/>
            </p:cNvSpPr>
            <p:nvPr/>
          </p:nvSpPr>
          <p:spPr>
            <a:xfrm>
              <a:off x="2958236" y="6248316"/>
              <a:ext cx="165964" cy="165964"/>
            </a:xfrm>
            <a:prstGeom prst="ellipse">
              <a:avLst/>
            </a:prstGeom>
            <a:solidFill>
              <a:srgbClr val="000090"/>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50" name="Oval 49"/>
            <p:cNvSpPr>
              <a:spLocks noChangeAspect="1"/>
            </p:cNvSpPr>
            <p:nvPr/>
          </p:nvSpPr>
          <p:spPr>
            <a:xfrm>
              <a:off x="869480" y="4816196"/>
              <a:ext cx="165964" cy="165964"/>
            </a:xfrm>
            <a:prstGeom prst="ellipse">
              <a:avLst/>
            </a:prstGeom>
            <a:solidFill>
              <a:srgbClr val="7E44D5"/>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51" name="Oval 50"/>
            <p:cNvSpPr>
              <a:spLocks noChangeAspect="1"/>
            </p:cNvSpPr>
            <p:nvPr/>
          </p:nvSpPr>
          <p:spPr>
            <a:xfrm>
              <a:off x="2120036" y="6082436"/>
              <a:ext cx="165964" cy="165964"/>
            </a:xfrm>
            <a:prstGeom prst="ellipse">
              <a:avLst/>
            </a:prstGeom>
            <a:solidFill>
              <a:schemeClr val="bg1"/>
            </a:solidFill>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grpSp>
      <p:grpSp>
        <p:nvGrpSpPr>
          <p:cNvPr id="88" name="Group 87"/>
          <p:cNvGrpSpPr/>
          <p:nvPr/>
        </p:nvGrpSpPr>
        <p:grpSpPr>
          <a:xfrm>
            <a:off x="2272186" y="2895600"/>
            <a:ext cx="3290414" cy="2459040"/>
            <a:chOff x="2272186" y="2895600"/>
            <a:chExt cx="3290414" cy="2459040"/>
          </a:xfrm>
        </p:grpSpPr>
        <p:grpSp>
          <p:nvGrpSpPr>
            <p:cNvPr id="52" name="Group 51"/>
            <p:cNvGrpSpPr/>
            <p:nvPr/>
          </p:nvGrpSpPr>
          <p:grpSpPr>
            <a:xfrm>
              <a:off x="2272186" y="2895600"/>
              <a:ext cx="3290414" cy="2459040"/>
              <a:chOff x="874493" y="2362200"/>
              <a:chExt cx="5346921" cy="3920227"/>
            </a:xfrm>
          </p:grpSpPr>
          <p:sp>
            <p:nvSpPr>
              <p:cNvPr id="53" name="Line 2"/>
              <p:cNvSpPr>
                <a:spLocks noChangeShapeType="1"/>
              </p:cNvSpPr>
              <p:nvPr/>
            </p:nvSpPr>
            <p:spPr bwMode="auto">
              <a:xfrm>
                <a:off x="1865093" y="3195462"/>
                <a:ext cx="2630707" cy="2595738"/>
              </a:xfrm>
              <a:prstGeom prst="line">
                <a:avLst/>
              </a:prstGeom>
              <a:noFill/>
              <a:ln w="38100">
                <a:solidFill>
                  <a:srgbClr val="FF0000"/>
                </a:solidFill>
                <a:round/>
                <a:headEnd/>
                <a:tailEnd/>
              </a:ln>
              <a:effectLst/>
            </p:spPr>
            <p:txBody>
              <a:bodyPr wrap="square">
                <a:spAutoFit/>
              </a:bodyPr>
              <a:lstStyle/>
              <a:p>
                <a:endParaRPr lang="en-US" sz="1600" dirty="0">
                  <a:latin typeface="Avenir Book"/>
                </a:endParaRPr>
              </a:p>
            </p:txBody>
          </p:sp>
          <p:grpSp>
            <p:nvGrpSpPr>
              <p:cNvPr id="54" name="Group 3"/>
              <p:cNvGrpSpPr>
                <a:grpSpLocks/>
              </p:cNvGrpSpPr>
              <p:nvPr/>
            </p:nvGrpSpPr>
            <p:grpSpPr bwMode="auto">
              <a:xfrm>
                <a:off x="874493" y="2362200"/>
                <a:ext cx="5346921" cy="3920227"/>
                <a:chOff x="1190" y="1488"/>
                <a:chExt cx="2362" cy="2036"/>
              </a:xfrm>
            </p:grpSpPr>
            <p:sp>
              <p:nvSpPr>
                <p:cNvPr id="56" name="Line 4"/>
                <p:cNvSpPr>
                  <a:spLocks noChangeShapeType="1"/>
                </p:cNvSpPr>
                <p:nvPr/>
              </p:nvSpPr>
              <p:spPr bwMode="auto">
                <a:xfrm>
                  <a:off x="1632" y="1488"/>
                  <a:ext cx="0" cy="1776"/>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57" name="Line 5"/>
                <p:cNvSpPr>
                  <a:spLocks noChangeShapeType="1"/>
                </p:cNvSpPr>
                <p:nvPr/>
              </p:nvSpPr>
              <p:spPr bwMode="auto">
                <a:xfrm>
                  <a:off x="1632" y="3264"/>
                  <a:ext cx="1920" cy="0"/>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58" name="Text Box 6"/>
                <p:cNvSpPr txBox="1">
                  <a:spLocks noChangeArrowheads="1"/>
                </p:cNvSpPr>
                <p:nvPr/>
              </p:nvSpPr>
              <p:spPr bwMode="auto">
                <a:xfrm>
                  <a:off x="2294" y="3218"/>
                  <a:ext cx="302" cy="306"/>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0000FF"/>
                      </a:solidFill>
                      <a:latin typeface="Avenir Book"/>
                      <a:cs typeface="Avenir Book"/>
                    </a:rPr>
                    <a:t>N</a:t>
                  </a:r>
                  <a:r>
                    <a:rPr lang="en-US" sz="1600" baseline="-16000" dirty="0">
                      <a:solidFill>
                        <a:srgbClr val="0000FF"/>
                      </a:solidFill>
                      <a:latin typeface="Avenir Book"/>
                      <a:cs typeface="Avenir Book"/>
                    </a:rPr>
                    <a:t>1</a:t>
                  </a:r>
                </a:p>
              </p:txBody>
            </p:sp>
            <p:sp>
              <p:nvSpPr>
                <p:cNvPr id="59" name="Text Box 7"/>
                <p:cNvSpPr txBox="1">
                  <a:spLocks noChangeArrowheads="1"/>
                </p:cNvSpPr>
                <p:nvPr/>
              </p:nvSpPr>
              <p:spPr bwMode="auto">
                <a:xfrm rot="16200000">
                  <a:off x="1149" y="2278"/>
                  <a:ext cx="348" cy="265"/>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FF0000"/>
                      </a:solidFill>
                      <a:latin typeface="Avenir Book"/>
                      <a:cs typeface="Avenir Book"/>
                    </a:rPr>
                    <a:t>N</a:t>
                  </a:r>
                  <a:r>
                    <a:rPr lang="en-US" sz="1600" baseline="-16000" dirty="0">
                      <a:solidFill>
                        <a:srgbClr val="FF0000"/>
                      </a:solidFill>
                      <a:latin typeface="Avenir Book"/>
                      <a:cs typeface="Avenir Book"/>
                    </a:rPr>
                    <a:t>2</a:t>
                  </a:r>
                </a:p>
              </p:txBody>
            </p:sp>
          </p:grpSp>
          <p:sp>
            <p:nvSpPr>
              <p:cNvPr id="55" name="Line 14"/>
              <p:cNvSpPr>
                <a:spLocks noChangeShapeType="1"/>
              </p:cNvSpPr>
              <p:nvPr/>
            </p:nvSpPr>
            <p:spPr bwMode="auto">
              <a:xfrm>
                <a:off x="1892378" y="2848115"/>
                <a:ext cx="3214611" cy="2898402"/>
              </a:xfrm>
              <a:custGeom>
                <a:avLst/>
                <a:gdLst>
                  <a:gd name="connsiteX0" fmla="*/ 0 w 2696309"/>
                  <a:gd name="connsiteY0" fmla="*/ 0 h 2085098"/>
                  <a:gd name="connsiteX1" fmla="*/ 2696309 w 2696309"/>
                  <a:gd name="connsiteY1" fmla="*/ 2085098 h 2085098"/>
                  <a:gd name="connsiteX0" fmla="*/ 0 w 2696309"/>
                  <a:gd name="connsiteY0" fmla="*/ 0 h 2085098"/>
                  <a:gd name="connsiteX1" fmla="*/ 647878 w 2696309"/>
                  <a:gd name="connsiteY1" fmla="*/ 483481 h 2085098"/>
                  <a:gd name="connsiteX2" fmla="*/ 2696309 w 2696309"/>
                  <a:gd name="connsiteY2" fmla="*/ 2085098 h 2085098"/>
                  <a:gd name="connsiteX0" fmla="*/ 0 w 2696309"/>
                  <a:gd name="connsiteY0" fmla="*/ 0 h 2085098"/>
                  <a:gd name="connsiteX1" fmla="*/ 444068 w 2696309"/>
                  <a:gd name="connsiteY1" fmla="*/ 1236117 h 2085098"/>
                  <a:gd name="connsiteX2" fmla="*/ 2696309 w 2696309"/>
                  <a:gd name="connsiteY2" fmla="*/ 2085098 h 2085098"/>
                  <a:gd name="connsiteX0" fmla="*/ 0 w 2696309"/>
                  <a:gd name="connsiteY0" fmla="*/ 0 h 2085098"/>
                  <a:gd name="connsiteX1" fmla="*/ 444068 w 2696309"/>
                  <a:gd name="connsiteY1" fmla="*/ 1236117 h 2085098"/>
                  <a:gd name="connsiteX2" fmla="*/ 1760992 w 2696309"/>
                  <a:gd name="connsiteY2" fmla="*/ 1565395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Lst>
                <a:ahLst/>
                <a:cxnLst>
                  <a:cxn ang="0">
                    <a:pos x="connsiteX0" y="connsiteY0"/>
                  </a:cxn>
                  <a:cxn ang="0">
                    <a:pos x="connsiteX1" y="connsiteY1"/>
                  </a:cxn>
                  <a:cxn ang="0">
                    <a:pos x="connsiteX2" y="connsiteY2"/>
                  </a:cxn>
                  <a:cxn ang="0">
                    <a:pos x="connsiteX3" y="connsiteY3"/>
                  </a:cxn>
                </a:cxnLst>
                <a:rect l="l" t="t" r="r" b="b"/>
                <a:pathLst>
                  <a:path w="2696309" h="2085098">
                    <a:moveTo>
                      <a:pt x="0" y="0"/>
                    </a:moveTo>
                    <a:cubicBezTo>
                      <a:pt x="148023" y="412039"/>
                      <a:pt x="233335" y="933838"/>
                      <a:pt x="444068" y="1236117"/>
                    </a:cubicBezTo>
                    <a:cubicBezTo>
                      <a:pt x="706212" y="1544056"/>
                      <a:pt x="1025033" y="1706136"/>
                      <a:pt x="1400406" y="1847633"/>
                    </a:cubicBezTo>
                    <a:cubicBezTo>
                      <a:pt x="1775779" y="1989130"/>
                      <a:pt x="2540423" y="1998481"/>
                      <a:pt x="2696309" y="2085098"/>
                    </a:cubicBezTo>
                  </a:path>
                </a:pathLst>
              </a:custGeom>
              <a:noFill/>
              <a:ln w="38100">
                <a:solidFill>
                  <a:srgbClr val="0000FF"/>
                </a:solidFill>
                <a:round/>
                <a:headEnd/>
                <a:tailEnd/>
              </a:ln>
              <a:effectLst/>
            </p:spPr>
            <p:txBody>
              <a:bodyPr wrap="square">
                <a:spAutoFit/>
              </a:bodyPr>
              <a:lstStyle/>
              <a:p>
                <a:endParaRPr lang="en-US" sz="1600" dirty="0">
                  <a:latin typeface="Avenir Book"/>
                </a:endParaRPr>
              </a:p>
            </p:txBody>
          </p:sp>
        </p:grpSp>
        <p:sp>
          <p:nvSpPr>
            <p:cNvPr id="60" name="Oval 59"/>
            <p:cNvSpPr>
              <a:spLocks noChangeAspect="1"/>
            </p:cNvSpPr>
            <p:nvPr/>
          </p:nvSpPr>
          <p:spPr>
            <a:xfrm>
              <a:off x="4787036" y="4939436"/>
              <a:ext cx="165964" cy="165964"/>
            </a:xfrm>
            <a:prstGeom prst="ellipse">
              <a:avLst/>
            </a:prstGeom>
            <a:solidFill>
              <a:srgbClr val="000090"/>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61" name="Oval 60"/>
            <p:cNvSpPr>
              <a:spLocks noChangeAspect="1"/>
            </p:cNvSpPr>
            <p:nvPr/>
          </p:nvSpPr>
          <p:spPr>
            <a:xfrm>
              <a:off x="2917772" y="3428916"/>
              <a:ext cx="165964" cy="165964"/>
            </a:xfrm>
            <a:prstGeom prst="ellipse">
              <a:avLst/>
            </a:prstGeom>
            <a:solidFill>
              <a:srgbClr val="7E44D5"/>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62" name="Oval 61"/>
            <p:cNvSpPr>
              <a:spLocks noChangeAspect="1"/>
            </p:cNvSpPr>
            <p:nvPr/>
          </p:nvSpPr>
          <p:spPr>
            <a:xfrm>
              <a:off x="4284992" y="4831876"/>
              <a:ext cx="165964" cy="165964"/>
            </a:xfrm>
            <a:prstGeom prst="ellipse">
              <a:avLst/>
            </a:prstGeom>
            <a:solidFill>
              <a:schemeClr val="bg1"/>
            </a:solidFill>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grpSp>
      <p:grpSp>
        <p:nvGrpSpPr>
          <p:cNvPr id="87" name="Group 86"/>
          <p:cNvGrpSpPr/>
          <p:nvPr/>
        </p:nvGrpSpPr>
        <p:grpSpPr>
          <a:xfrm>
            <a:off x="4329586" y="1219200"/>
            <a:ext cx="3290414" cy="2459040"/>
            <a:chOff x="4329586" y="1219200"/>
            <a:chExt cx="3290414" cy="2459040"/>
          </a:xfrm>
        </p:grpSpPr>
        <p:grpSp>
          <p:nvGrpSpPr>
            <p:cNvPr id="63" name="Group 62"/>
            <p:cNvGrpSpPr/>
            <p:nvPr/>
          </p:nvGrpSpPr>
          <p:grpSpPr>
            <a:xfrm>
              <a:off x="4329586" y="1219200"/>
              <a:ext cx="3290414" cy="2459040"/>
              <a:chOff x="874493" y="2362200"/>
              <a:chExt cx="5346921" cy="3920227"/>
            </a:xfrm>
          </p:grpSpPr>
          <p:sp>
            <p:nvSpPr>
              <p:cNvPr id="64" name="Line 2"/>
              <p:cNvSpPr>
                <a:spLocks noChangeShapeType="1"/>
              </p:cNvSpPr>
              <p:nvPr/>
            </p:nvSpPr>
            <p:spPr bwMode="auto">
              <a:xfrm>
                <a:off x="1865093" y="3195462"/>
                <a:ext cx="2630707" cy="2595738"/>
              </a:xfrm>
              <a:prstGeom prst="line">
                <a:avLst/>
              </a:prstGeom>
              <a:noFill/>
              <a:ln w="38100">
                <a:solidFill>
                  <a:srgbClr val="FF0000"/>
                </a:solidFill>
                <a:round/>
                <a:headEnd/>
                <a:tailEnd/>
              </a:ln>
              <a:effectLst/>
            </p:spPr>
            <p:txBody>
              <a:bodyPr wrap="square">
                <a:spAutoFit/>
              </a:bodyPr>
              <a:lstStyle/>
              <a:p>
                <a:endParaRPr lang="en-US" sz="1600" dirty="0">
                  <a:latin typeface="Avenir Book"/>
                </a:endParaRPr>
              </a:p>
            </p:txBody>
          </p:sp>
          <p:grpSp>
            <p:nvGrpSpPr>
              <p:cNvPr id="65" name="Group 3"/>
              <p:cNvGrpSpPr>
                <a:grpSpLocks/>
              </p:cNvGrpSpPr>
              <p:nvPr/>
            </p:nvGrpSpPr>
            <p:grpSpPr bwMode="auto">
              <a:xfrm>
                <a:off x="874493" y="2362200"/>
                <a:ext cx="5346921" cy="3920227"/>
                <a:chOff x="1190" y="1488"/>
                <a:chExt cx="2362" cy="2036"/>
              </a:xfrm>
            </p:grpSpPr>
            <p:sp>
              <p:nvSpPr>
                <p:cNvPr id="67" name="Line 4"/>
                <p:cNvSpPr>
                  <a:spLocks noChangeShapeType="1"/>
                </p:cNvSpPr>
                <p:nvPr/>
              </p:nvSpPr>
              <p:spPr bwMode="auto">
                <a:xfrm>
                  <a:off x="1632" y="1488"/>
                  <a:ext cx="0" cy="1776"/>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68" name="Line 5"/>
                <p:cNvSpPr>
                  <a:spLocks noChangeShapeType="1"/>
                </p:cNvSpPr>
                <p:nvPr/>
              </p:nvSpPr>
              <p:spPr bwMode="auto">
                <a:xfrm>
                  <a:off x="1632" y="3264"/>
                  <a:ext cx="1920" cy="0"/>
                </a:xfrm>
                <a:prstGeom prst="line">
                  <a:avLst/>
                </a:prstGeom>
                <a:noFill/>
                <a:ln w="50800">
                  <a:solidFill>
                    <a:schemeClr val="tx1"/>
                  </a:solidFill>
                  <a:round/>
                  <a:headEnd/>
                  <a:tailEnd/>
                </a:ln>
                <a:effectLst/>
              </p:spPr>
              <p:txBody>
                <a:bodyPr>
                  <a:spAutoFit/>
                </a:bodyPr>
                <a:lstStyle/>
                <a:p>
                  <a:endParaRPr lang="en-US" sz="1600" dirty="0">
                    <a:latin typeface="Avenir Book"/>
                  </a:endParaRPr>
                </a:p>
              </p:txBody>
            </p:sp>
            <p:sp>
              <p:nvSpPr>
                <p:cNvPr id="69" name="Text Box 6"/>
                <p:cNvSpPr txBox="1">
                  <a:spLocks noChangeArrowheads="1"/>
                </p:cNvSpPr>
                <p:nvPr/>
              </p:nvSpPr>
              <p:spPr bwMode="auto">
                <a:xfrm>
                  <a:off x="2294" y="3218"/>
                  <a:ext cx="302" cy="306"/>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0000FF"/>
                      </a:solidFill>
                      <a:latin typeface="Avenir Book"/>
                      <a:cs typeface="Avenir Book"/>
                    </a:rPr>
                    <a:t>N</a:t>
                  </a:r>
                  <a:r>
                    <a:rPr lang="en-US" sz="1600" baseline="-16000" dirty="0">
                      <a:solidFill>
                        <a:srgbClr val="0000FF"/>
                      </a:solidFill>
                      <a:latin typeface="Avenir Book"/>
                      <a:cs typeface="Avenir Book"/>
                    </a:rPr>
                    <a:t>1</a:t>
                  </a:r>
                </a:p>
              </p:txBody>
            </p:sp>
            <p:sp>
              <p:nvSpPr>
                <p:cNvPr id="70" name="Text Box 7"/>
                <p:cNvSpPr txBox="1">
                  <a:spLocks noChangeArrowheads="1"/>
                </p:cNvSpPr>
                <p:nvPr/>
              </p:nvSpPr>
              <p:spPr bwMode="auto">
                <a:xfrm rot="16200000">
                  <a:off x="1149" y="2278"/>
                  <a:ext cx="348" cy="265"/>
                </a:xfrm>
                <a:prstGeom prst="rect">
                  <a:avLst/>
                </a:prstGeom>
                <a:noFill/>
                <a:ln w="9525">
                  <a:noFill/>
                  <a:miter lim="800000"/>
                  <a:headEnd/>
                  <a:tailEnd/>
                </a:ln>
                <a:effectLst/>
              </p:spPr>
              <p:txBody>
                <a:bodyPr wrap="none">
                  <a:spAutoFit/>
                </a:bodyPr>
                <a:lstStyle/>
                <a:p>
                  <a:pPr algn="l">
                    <a:lnSpc>
                      <a:spcPct val="115000"/>
                    </a:lnSpc>
                    <a:spcBef>
                      <a:spcPct val="0"/>
                    </a:spcBef>
                  </a:pPr>
                  <a:r>
                    <a:rPr lang="en-US" sz="1600" dirty="0">
                      <a:solidFill>
                        <a:srgbClr val="FF0000"/>
                      </a:solidFill>
                      <a:latin typeface="Avenir Book"/>
                      <a:cs typeface="Avenir Book"/>
                    </a:rPr>
                    <a:t>N</a:t>
                  </a:r>
                  <a:r>
                    <a:rPr lang="en-US" sz="1600" baseline="-16000" dirty="0">
                      <a:solidFill>
                        <a:srgbClr val="FF0000"/>
                      </a:solidFill>
                      <a:latin typeface="Avenir Book"/>
                      <a:cs typeface="Avenir Book"/>
                    </a:rPr>
                    <a:t>2</a:t>
                  </a:r>
                </a:p>
              </p:txBody>
            </p:sp>
          </p:grpSp>
          <p:sp>
            <p:nvSpPr>
              <p:cNvPr id="66" name="Line 14"/>
              <p:cNvSpPr>
                <a:spLocks noChangeShapeType="1"/>
              </p:cNvSpPr>
              <p:nvPr/>
            </p:nvSpPr>
            <p:spPr bwMode="auto">
              <a:xfrm>
                <a:off x="1887542" y="3576988"/>
                <a:ext cx="3219449" cy="2169529"/>
              </a:xfrm>
              <a:custGeom>
                <a:avLst/>
                <a:gdLst>
                  <a:gd name="connsiteX0" fmla="*/ 0 w 2696309"/>
                  <a:gd name="connsiteY0" fmla="*/ 0 h 2085098"/>
                  <a:gd name="connsiteX1" fmla="*/ 2696309 w 2696309"/>
                  <a:gd name="connsiteY1" fmla="*/ 2085098 h 2085098"/>
                  <a:gd name="connsiteX0" fmla="*/ 0 w 2696309"/>
                  <a:gd name="connsiteY0" fmla="*/ 0 h 2085098"/>
                  <a:gd name="connsiteX1" fmla="*/ 647878 w 2696309"/>
                  <a:gd name="connsiteY1" fmla="*/ 483481 h 2085098"/>
                  <a:gd name="connsiteX2" fmla="*/ 2696309 w 2696309"/>
                  <a:gd name="connsiteY2" fmla="*/ 2085098 h 2085098"/>
                  <a:gd name="connsiteX0" fmla="*/ 0 w 2696309"/>
                  <a:gd name="connsiteY0" fmla="*/ 0 h 2085098"/>
                  <a:gd name="connsiteX1" fmla="*/ 444068 w 2696309"/>
                  <a:gd name="connsiteY1" fmla="*/ 1236117 h 2085098"/>
                  <a:gd name="connsiteX2" fmla="*/ 2696309 w 2696309"/>
                  <a:gd name="connsiteY2" fmla="*/ 2085098 h 2085098"/>
                  <a:gd name="connsiteX0" fmla="*/ 0 w 2696309"/>
                  <a:gd name="connsiteY0" fmla="*/ 0 h 2085098"/>
                  <a:gd name="connsiteX1" fmla="*/ 444068 w 2696309"/>
                  <a:gd name="connsiteY1" fmla="*/ 1236117 h 2085098"/>
                  <a:gd name="connsiteX2" fmla="*/ 1760992 w 2696309"/>
                  <a:gd name="connsiteY2" fmla="*/ 1565395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 name="connsiteX0" fmla="*/ 0 w 2696309"/>
                  <a:gd name="connsiteY0" fmla="*/ 0 h 2085098"/>
                  <a:gd name="connsiteX1" fmla="*/ 444068 w 2696309"/>
                  <a:gd name="connsiteY1" fmla="*/ 1236117 h 2085098"/>
                  <a:gd name="connsiteX2" fmla="*/ 1400406 w 2696309"/>
                  <a:gd name="connsiteY2" fmla="*/ 1847633 h 2085098"/>
                  <a:gd name="connsiteX3" fmla="*/ 2696309 w 2696309"/>
                  <a:gd name="connsiteY3" fmla="*/ 2085098 h 2085098"/>
                </a:gdLst>
                <a:ahLst/>
                <a:cxnLst>
                  <a:cxn ang="0">
                    <a:pos x="connsiteX0" y="connsiteY0"/>
                  </a:cxn>
                  <a:cxn ang="0">
                    <a:pos x="connsiteX1" y="connsiteY1"/>
                  </a:cxn>
                  <a:cxn ang="0">
                    <a:pos x="connsiteX2" y="connsiteY2"/>
                  </a:cxn>
                  <a:cxn ang="0">
                    <a:pos x="connsiteX3" y="connsiteY3"/>
                  </a:cxn>
                </a:cxnLst>
                <a:rect l="l" t="t" r="r" b="b"/>
                <a:pathLst>
                  <a:path w="2696309" h="2085098">
                    <a:moveTo>
                      <a:pt x="0" y="0"/>
                    </a:moveTo>
                    <a:cubicBezTo>
                      <a:pt x="148023" y="412039"/>
                      <a:pt x="233335" y="933838"/>
                      <a:pt x="444068" y="1236117"/>
                    </a:cubicBezTo>
                    <a:cubicBezTo>
                      <a:pt x="706212" y="1544056"/>
                      <a:pt x="1025033" y="1706136"/>
                      <a:pt x="1400406" y="1847633"/>
                    </a:cubicBezTo>
                    <a:cubicBezTo>
                      <a:pt x="1775779" y="1989130"/>
                      <a:pt x="2540423" y="1998481"/>
                      <a:pt x="2696309" y="2085098"/>
                    </a:cubicBezTo>
                  </a:path>
                </a:pathLst>
              </a:custGeom>
              <a:noFill/>
              <a:ln w="38100">
                <a:solidFill>
                  <a:srgbClr val="0000FF"/>
                </a:solidFill>
                <a:round/>
                <a:headEnd/>
                <a:tailEnd/>
              </a:ln>
              <a:effectLst/>
            </p:spPr>
            <p:txBody>
              <a:bodyPr wrap="square">
                <a:spAutoFit/>
              </a:bodyPr>
              <a:lstStyle/>
              <a:p>
                <a:endParaRPr lang="en-US" sz="1600" dirty="0">
                  <a:latin typeface="Avenir Book"/>
                </a:endParaRPr>
              </a:p>
            </p:txBody>
          </p:sp>
        </p:grpSp>
        <p:sp>
          <p:nvSpPr>
            <p:cNvPr id="71" name="Oval 70"/>
            <p:cNvSpPr>
              <a:spLocks noChangeAspect="1"/>
            </p:cNvSpPr>
            <p:nvPr/>
          </p:nvSpPr>
          <p:spPr>
            <a:xfrm>
              <a:off x="6844436" y="3263036"/>
              <a:ext cx="165964" cy="165964"/>
            </a:xfrm>
            <a:prstGeom prst="ellipse">
              <a:avLst/>
            </a:prstGeom>
            <a:solidFill>
              <a:srgbClr val="000090"/>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72" name="Oval 71"/>
            <p:cNvSpPr>
              <a:spLocks noChangeAspect="1"/>
            </p:cNvSpPr>
            <p:nvPr/>
          </p:nvSpPr>
          <p:spPr>
            <a:xfrm>
              <a:off x="4861122" y="1676400"/>
              <a:ext cx="165964" cy="165964"/>
            </a:xfrm>
            <a:prstGeom prst="ellipse">
              <a:avLst/>
            </a:prstGeom>
            <a:solidFill>
              <a:srgbClr val="FF0000"/>
            </a:solidFill>
            <a:ln>
              <a:solidFill>
                <a:srgbClr val="FFFFFF"/>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sp>
          <p:nvSpPr>
            <p:cNvPr id="73" name="Oval 72"/>
            <p:cNvSpPr>
              <a:spLocks noChangeAspect="1"/>
            </p:cNvSpPr>
            <p:nvPr/>
          </p:nvSpPr>
          <p:spPr>
            <a:xfrm>
              <a:off x="6389426" y="3186836"/>
              <a:ext cx="165964" cy="165964"/>
            </a:xfrm>
            <a:prstGeom prst="ellipse">
              <a:avLst/>
            </a:prstGeom>
            <a:solidFill>
              <a:schemeClr val="bg1"/>
            </a:solidFill>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p:txBody>
        </p:sp>
      </p:grpSp>
      <p:sp>
        <p:nvSpPr>
          <p:cNvPr id="90" name="TextBox 89"/>
          <p:cNvSpPr txBox="1"/>
          <p:nvPr/>
        </p:nvSpPr>
        <p:spPr>
          <a:xfrm>
            <a:off x="3733800" y="5715000"/>
            <a:ext cx="2133600" cy="523220"/>
          </a:xfrm>
          <a:prstGeom prst="rect">
            <a:avLst/>
          </a:prstGeom>
          <a:solidFill>
            <a:srgbClr val="2B4B7F"/>
          </a:solidFill>
        </p:spPr>
        <p:txBody>
          <a:bodyPr wrap="square" rtlCol="0">
            <a:spAutoFit/>
          </a:bodyPr>
          <a:lstStyle/>
          <a:p>
            <a:r>
              <a:rPr lang="en-US" dirty="0" smtClean="0">
                <a:solidFill>
                  <a:schemeClr val="bg1"/>
                </a:solidFill>
                <a:latin typeface="Avenir Book"/>
                <a:cs typeface="Avenir Book"/>
              </a:rPr>
              <a:t>Hysteresis</a:t>
            </a:r>
          </a:p>
        </p:txBody>
      </p:sp>
    </p:spTree>
    <p:extLst>
      <p:ext uri="{BB962C8B-B14F-4D97-AF65-F5344CB8AC3E}">
        <p14:creationId xmlns:p14="http://schemas.microsoft.com/office/powerpoint/2010/main" val="2664579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dissolv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dissolv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dissolv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dissolve">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Ecology-Fig-14-07-0.jpg"/>
          <p:cNvPicPr>
            <a:picLocks noChangeAspect="1"/>
          </p:cNvPicPr>
          <p:nvPr/>
        </p:nvPicPr>
        <p:blipFill rotWithShape="1">
          <a:blip r:embed="rId2">
            <a:extLst>
              <a:ext uri="{28A0092B-C50C-407E-A947-70E740481C1C}">
                <a14:useLocalDpi xmlns:a14="http://schemas.microsoft.com/office/drawing/2010/main" val="0"/>
              </a:ext>
            </a:extLst>
          </a:blip>
          <a:srcRect t="29788" b="-1418"/>
          <a:stretch/>
        </p:blipFill>
        <p:spPr>
          <a:xfrm>
            <a:off x="457200" y="914399"/>
            <a:ext cx="8305800" cy="5144435"/>
          </a:xfrm>
          <a:prstGeom prst="rect">
            <a:avLst/>
          </a:prstGeom>
        </p:spPr>
      </p:pic>
      <p:sp>
        <p:nvSpPr>
          <p:cNvPr id="16" name="TextBox 15"/>
          <p:cNvSpPr txBox="1"/>
          <p:nvPr/>
        </p:nvSpPr>
        <p:spPr>
          <a:xfrm>
            <a:off x="3810000" y="3638490"/>
            <a:ext cx="1676400" cy="400110"/>
          </a:xfrm>
          <a:prstGeom prst="rect">
            <a:avLst/>
          </a:prstGeom>
          <a:solidFill>
            <a:srgbClr val="2B4B7F"/>
          </a:solidFill>
        </p:spPr>
        <p:txBody>
          <a:bodyPr wrap="square" rtlCol="0">
            <a:spAutoFit/>
          </a:bodyPr>
          <a:lstStyle/>
          <a:p>
            <a:r>
              <a:rPr lang="en-US" sz="2000" dirty="0" smtClean="0">
                <a:solidFill>
                  <a:schemeClr val="bg1"/>
                </a:solidFill>
                <a:latin typeface="Avenir Book"/>
                <a:cs typeface="Avenir Book"/>
              </a:rPr>
              <a:t>Hysteresis</a:t>
            </a:r>
          </a:p>
        </p:txBody>
      </p:sp>
    </p:spTree>
    <p:extLst>
      <p:ext uri="{BB962C8B-B14F-4D97-AF65-F5344CB8AC3E}">
        <p14:creationId xmlns:p14="http://schemas.microsoft.com/office/powerpoint/2010/main" val="14749389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2478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Evidence?</a:t>
            </a:r>
          </a:p>
        </p:txBody>
      </p:sp>
    </p:spTree>
    <p:extLst>
      <p:ext uri="{BB962C8B-B14F-4D97-AF65-F5344CB8AC3E}">
        <p14:creationId xmlns:p14="http://schemas.microsoft.com/office/powerpoint/2010/main" val="11351020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685800"/>
            <a:ext cx="8153400" cy="5314809"/>
          </a:xfrm>
          <a:prstGeom prst="rect">
            <a:avLst/>
          </a:prstGeom>
        </p:spPr>
      </p:pic>
      <p:pic>
        <p:nvPicPr>
          <p:cNvPr id="3" name="Picture 2"/>
          <p:cNvPicPr>
            <a:picLocks noChangeAspect="1"/>
          </p:cNvPicPr>
          <p:nvPr/>
        </p:nvPicPr>
        <p:blipFill>
          <a:blip r:embed="rId3"/>
          <a:stretch>
            <a:fillRect/>
          </a:stretch>
        </p:blipFill>
        <p:spPr>
          <a:xfrm>
            <a:off x="1881930" y="5912242"/>
            <a:ext cx="6775704" cy="634064"/>
          </a:xfrm>
          <a:prstGeom prst="rect">
            <a:avLst/>
          </a:prstGeom>
        </p:spPr>
      </p:pic>
      <p:sp>
        <p:nvSpPr>
          <p:cNvPr id="4" name="TextBox 3"/>
          <p:cNvSpPr txBox="1"/>
          <p:nvPr/>
        </p:nvSpPr>
        <p:spPr>
          <a:xfrm>
            <a:off x="6172200" y="15680"/>
            <a:ext cx="2971800" cy="338554"/>
          </a:xfrm>
          <a:prstGeom prst="rect">
            <a:avLst/>
          </a:prstGeom>
          <a:noFill/>
        </p:spPr>
        <p:txBody>
          <a:bodyPr wrap="square" rtlCol="0">
            <a:spAutoFit/>
          </a:bodyPr>
          <a:lstStyle/>
          <a:p>
            <a:pPr algn="r"/>
            <a:r>
              <a:rPr lang="en-US" sz="1600" dirty="0" smtClean="0">
                <a:latin typeface="Avenir Book"/>
                <a:cs typeface="Avenir Book"/>
              </a:rPr>
              <a:t>From </a:t>
            </a:r>
            <a:r>
              <a:rPr lang="en-US" sz="1600" dirty="0" err="1" smtClean="0">
                <a:latin typeface="Avenir Book"/>
                <a:cs typeface="Avenir Book"/>
              </a:rPr>
              <a:t>Mittelbach</a:t>
            </a:r>
            <a:r>
              <a:rPr lang="en-US" sz="1600" dirty="0" smtClean="0">
                <a:latin typeface="Avenir Book"/>
                <a:cs typeface="Avenir Book"/>
              </a:rPr>
              <a:t> et al. 2006</a:t>
            </a:r>
          </a:p>
        </p:txBody>
      </p:sp>
      <p:sp>
        <p:nvSpPr>
          <p:cNvPr id="5" name="TextBox 4"/>
          <p:cNvSpPr txBox="1"/>
          <p:nvPr/>
        </p:nvSpPr>
        <p:spPr>
          <a:xfrm>
            <a:off x="2057400" y="3657600"/>
            <a:ext cx="2667000" cy="523220"/>
          </a:xfrm>
          <a:prstGeom prst="rect">
            <a:avLst/>
          </a:prstGeom>
          <a:noFill/>
        </p:spPr>
        <p:txBody>
          <a:bodyPr wrap="square" rtlCol="0">
            <a:spAutoFit/>
          </a:bodyPr>
          <a:lstStyle/>
          <a:p>
            <a:r>
              <a:rPr lang="en-US" dirty="0" smtClean="0">
                <a:solidFill>
                  <a:srgbClr val="2B4B7F"/>
                </a:solidFill>
                <a:latin typeface="Avenir Book"/>
                <a:cs typeface="Avenir Book"/>
              </a:rPr>
              <a:t>No hysteresis</a:t>
            </a:r>
          </a:p>
        </p:txBody>
      </p:sp>
    </p:spTree>
    <p:extLst>
      <p:ext uri="{BB962C8B-B14F-4D97-AF65-F5344CB8AC3E}">
        <p14:creationId xmlns:p14="http://schemas.microsoft.com/office/powerpoint/2010/main" val="21629925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0"/>
            <a:ext cx="7901873" cy="6858000"/>
          </a:xfrm>
          <a:prstGeom prst="rect">
            <a:avLst/>
          </a:prstGeom>
        </p:spPr>
      </p:pic>
      <p:sp>
        <p:nvSpPr>
          <p:cNvPr id="3" name="TextBox 2"/>
          <p:cNvSpPr txBox="1"/>
          <p:nvPr/>
        </p:nvSpPr>
        <p:spPr>
          <a:xfrm>
            <a:off x="4495800" y="304800"/>
            <a:ext cx="4419600" cy="2908489"/>
          </a:xfrm>
          <a:prstGeom prst="rect">
            <a:avLst/>
          </a:prstGeom>
          <a:noFill/>
        </p:spPr>
        <p:txBody>
          <a:bodyPr wrap="square" rtlCol="0">
            <a:spAutoFit/>
          </a:bodyPr>
          <a:lstStyle/>
          <a:p>
            <a:r>
              <a:rPr lang="en-US" dirty="0" smtClean="0">
                <a:latin typeface="Avenir Book"/>
                <a:cs typeface="Avenir Book"/>
              </a:rPr>
              <a:t>Experimental data from </a:t>
            </a:r>
            <a:r>
              <a:rPr lang="en-US" dirty="0" err="1" smtClean="0">
                <a:latin typeface="Avenir Book"/>
                <a:cs typeface="Avenir Book"/>
              </a:rPr>
              <a:t>Scheffer</a:t>
            </a:r>
            <a:r>
              <a:rPr lang="en-US" dirty="0" smtClean="0">
                <a:latin typeface="Avenir Book"/>
                <a:cs typeface="Avenir Book"/>
              </a:rPr>
              <a:t> et al. 2003 (PNAS): </a:t>
            </a:r>
            <a:endParaRPr lang="en-US" dirty="0">
              <a:latin typeface="Avenir Book"/>
              <a:cs typeface="Avenir Book"/>
            </a:endParaRPr>
          </a:p>
          <a:p>
            <a:r>
              <a:rPr lang="en-US" sz="1800" dirty="0" smtClean="0">
                <a:latin typeface="Avenir Book"/>
                <a:cs typeface="Avenir Book"/>
              </a:rPr>
              <a:t>Same environment; different starting conditions; </a:t>
            </a:r>
          </a:p>
          <a:p>
            <a:r>
              <a:rPr lang="en-US" sz="1800" dirty="0" smtClean="0">
                <a:latin typeface="Avenir Book"/>
                <a:cs typeface="Avenir Book"/>
              </a:rPr>
              <a:t>Data from days 1, 23 and 57;</a:t>
            </a:r>
          </a:p>
          <a:p>
            <a:r>
              <a:rPr lang="en-US" sz="1800" dirty="0" smtClean="0">
                <a:latin typeface="Avenir Book"/>
                <a:cs typeface="Avenir Book"/>
              </a:rPr>
              <a:t>Circles are SDs of reps.</a:t>
            </a:r>
          </a:p>
        </p:txBody>
      </p:sp>
      <p:sp>
        <p:nvSpPr>
          <p:cNvPr id="5" name="TextBox 4"/>
          <p:cNvSpPr txBox="1"/>
          <p:nvPr/>
        </p:nvSpPr>
        <p:spPr>
          <a:xfrm>
            <a:off x="5791200" y="3581400"/>
            <a:ext cx="1676400" cy="707886"/>
          </a:xfrm>
          <a:prstGeom prst="rect">
            <a:avLst/>
          </a:prstGeom>
          <a:solidFill>
            <a:srgbClr val="2B4B7F"/>
          </a:solidFill>
        </p:spPr>
        <p:txBody>
          <a:bodyPr wrap="square" rtlCol="0">
            <a:spAutoFit/>
          </a:bodyPr>
          <a:lstStyle/>
          <a:p>
            <a:r>
              <a:rPr lang="en-US" sz="2000" dirty="0" smtClean="0">
                <a:solidFill>
                  <a:schemeClr val="bg1"/>
                </a:solidFill>
                <a:latin typeface="Avenir Book"/>
                <a:cs typeface="Avenir Book"/>
              </a:rPr>
              <a:t>Alternate Stable States</a:t>
            </a:r>
          </a:p>
        </p:txBody>
      </p:sp>
    </p:spTree>
    <p:extLst>
      <p:ext uri="{BB962C8B-B14F-4D97-AF65-F5344CB8AC3E}">
        <p14:creationId xmlns:p14="http://schemas.microsoft.com/office/powerpoint/2010/main" val="28781175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6700"/>
            <a:ext cx="9144000" cy="6313846"/>
          </a:xfrm>
          <a:prstGeom prst="rect">
            <a:avLst/>
          </a:prstGeom>
        </p:spPr>
      </p:pic>
    </p:spTree>
    <p:extLst>
      <p:ext uri="{BB962C8B-B14F-4D97-AF65-F5344CB8AC3E}">
        <p14:creationId xmlns:p14="http://schemas.microsoft.com/office/powerpoint/2010/main" val="2821403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85800"/>
            <a:ext cx="8991600" cy="954107"/>
          </a:xfrm>
          <a:prstGeom prst="rect">
            <a:avLst/>
          </a:prstGeom>
          <a:noFill/>
        </p:spPr>
        <p:txBody>
          <a:bodyPr wrap="square" rtlCol="0">
            <a:spAutoFit/>
          </a:bodyPr>
          <a:lstStyle/>
          <a:p>
            <a:r>
              <a:rPr lang="en-US" dirty="0" smtClean="0">
                <a:solidFill>
                  <a:srgbClr val="2B4B7F"/>
                </a:solidFill>
                <a:latin typeface="Avenir Book"/>
                <a:cs typeface="Avenir Book"/>
              </a:rPr>
              <a:t>Resilience, critical transitions/slowing down, early warning</a:t>
            </a:r>
          </a:p>
        </p:txBody>
      </p:sp>
      <p:pic>
        <p:nvPicPr>
          <p:cNvPr id="3" name="Picture 2"/>
          <p:cNvPicPr>
            <a:picLocks noChangeAspect="1"/>
          </p:cNvPicPr>
          <p:nvPr/>
        </p:nvPicPr>
        <p:blipFill>
          <a:blip r:embed="rId2"/>
          <a:stretch>
            <a:fillRect/>
          </a:stretch>
        </p:blipFill>
        <p:spPr>
          <a:xfrm rot="5400000">
            <a:off x="2222500" y="1082260"/>
            <a:ext cx="4693478" cy="6858000"/>
          </a:xfrm>
          <a:prstGeom prst="rect">
            <a:avLst/>
          </a:prstGeom>
        </p:spPr>
      </p:pic>
    </p:spTree>
    <p:extLst>
      <p:ext uri="{BB962C8B-B14F-4D97-AF65-F5344CB8AC3E}">
        <p14:creationId xmlns:p14="http://schemas.microsoft.com/office/powerpoint/2010/main" val="27650868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0" y="1905000"/>
            <a:ext cx="9144000" cy="584776"/>
          </a:xfrm>
          <a:prstGeom prst="rect">
            <a:avLst/>
          </a:prstGeom>
          <a:noFill/>
          <a:ln w="63500">
            <a:noFill/>
            <a:prstDash val="dash"/>
            <a:miter lim="800000"/>
            <a:headEnd/>
            <a:tailEnd/>
          </a:ln>
          <a:effectLst/>
        </p:spPr>
        <p:txBody>
          <a:bodyPr wrap="square">
            <a:spAutoFit/>
          </a:bodyPr>
          <a:lstStyle/>
          <a:p>
            <a:r>
              <a:rPr lang="en-US" sz="3200" dirty="0" smtClean="0">
                <a:solidFill>
                  <a:srgbClr val="2B4B7F"/>
                </a:solidFill>
                <a:latin typeface="Avenir Book"/>
                <a:cs typeface="Avenir Book"/>
              </a:rPr>
              <a:t>Equilibria</a:t>
            </a:r>
            <a:endParaRPr lang="en-US" sz="3200" dirty="0" smtClean="0">
              <a:solidFill>
                <a:srgbClr val="2B4B7F"/>
              </a:solidFill>
              <a:latin typeface="Avenir Book"/>
              <a:cs typeface="Avenir Book"/>
            </a:endParaRPr>
          </a:p>
        </p:txBody>
      </p:sp>
      <p:sp>
        <p:nvSpPr>
          <p:cNvPr id="4" name="Oval 12"/>
          <p:cNvSpPr>
            <a:spLocks noChangeArrowheads="1"/>
          </p:cNvSpPr>
          <p:nvPr/>
        </p:nvSpPr>
        <p:spPr bwMode="auto">
          <a:xfrm>
            <a:off x="1674166" y="4637367"/>
            <a:ext cx="228600" cy="228600"/>
          </a:xfrm>
          <a:prstGeom prst="ellipse">
            <a:avLst/>
          </a:prstGeom>
          <a:solidFill>
            <a:srgbClr val="3333CC"/>
          </a:solidFill>
          <a:ln w="12700">
            <a:solidFill>
              <a:schemeClr val="tx1"/>
            </a:solidFill>
            <a:round/>
            <a:headEnd/>
            <a:tailEnd/>
          </a:ln>
        </p:spPr>
        <p:txBody>
          <a:bodyPr wrap="none" anchor="ctr"/>
          <a:lstStyle/>
          <a:p>
            <a:endParaRPr lang="en-US" dirty="0">
              <a:latin typeface="Avenir Book"/>
            </a:endParaRPr>
          </a:p>
        </p:txBody>
      </p:sp>
      <p:sp>
        <p:nvSpPr>
          <p:cNvPr id="6" name="Text Box 15"/>
          <p:cNvSpPr txBox="1">
            <a:spLocks noChangeArrowheads="1"/>
          </p:cNvSpPr>
          <p:nvPr/>
        </p:nvSpPr>
        <p:spPr bwMode="auto">
          <a:xfrm>
            <a:off x="152400" y="5156776"/>
            <a:ext cx="3581400" cy="523220"/>
          </a:xfrm>
          <a:prstGeom prst="rect">
            <a:avLst/>
          </a:prstGeom>
          <a:noFill/>
          <a:ln w="63500">
            <a:noFill/>
            <a:prstDash val="dash"/>
            <a:miter lim="800000"/>
            <a:headEnd/>
            <a:tailEnd/>
          </a:ln>
        </p:spPr>
        <p:txBody>
          <a:bodyPr wrap="square">
            <a:spAutoFit/>
          </a:bodyPr>
          <a:lstStyle/>
          <a:p>
            <a:pPr algn="ctr">
              <a:spcBef>
                <a:spcPct val="50000"/>
              </a:spcBef>
            </a:pPr>
            <a:r>
              <a:rPr lang="en-US" dirty="0" smtClean="0">
                <a:latin typeface="Avenir Book"/>
              </a:rPr>
              <a:t>Stable Equilibrium</a:t>
            </a:r>
            <a:endParaRPr lang="en-US" dirty="0">
              <a:latin typeface="Avenir Book"/>
            </a:endParaRPr>
          </a:p>
        </p:txBody>
      </p:sp>
      <p:sp>
        <p:nvSpPr>
          <p:cNvPr id="7" name="Freeform 6"/>
          <p:cNvSpPr/>
          <p:nvPr/>
        </p:nvSpPr>
        <p:spPr>
          <a:xfrm>
            <a:off x="478733" y="3870358"/>
            <a:ext cx="2751579" cy="1011763"/>
          </a:xfrm>
          <a:custGeom>
            <a:avLst/>
            <a:gdLst>
              <a:gd name="connsiteX0" fmla="*/ 0 w 2751579"/>
              <a:gd name="connsiteY0" fmla="*/ 0 h 1011763"/>
              <a:gd name="connsiteX1" fmla="*/ 199901 w 2751579"/>
              <a:gd name="connsiteY1" fmla="*/ 423297 h 1011763"/>
              <a:gd name="connsiteX2" fmla="*/ 858399 w 2751579"/>
              <a:gd name="connsiteY2" fmla="*/ 670220 h 1011763"/>
              <a:gd name="connsiteX3" fmla="*/ 1152371 w 2751579"/>
              <a:gd name="connsiteY3" fmla="*/ 952418 h 1011763"/>
              <a:gd name="connsiteX4" fmla="*/ 1399307 w 2751579"/>
              <a:gd name="connsiteY4" fmla="*/ 999451 h 1011763"/>
              <a:gd name="connsiteX5" fmla="*/ 1987251 w 2751579"/>
              <a:gd name="connsiteY5" fmla="*/ 787803 h 1011763"/>
              <a:gd name="connsiteX6" fmla="*/ 2234188 w 2751579"/>
              <a:gd name="connsiteY6" fmla="*/ 411539 h 1011763"/>
              <a:gd name="connsiteX7" fmla="*/ 2751579 w 2751579"/>
              <a:gd name="connsiteY7" fmla="*/ 82308 h 1011763"/>
              <a:gd name="connsiteX8" fmla="*/ 2751579 w 2751579"/>
              <a:gd name="connsiteY8" fmla="*/ 82308 h 10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1579" h="1011763">
                <a:moveTo>
                  <a:pt x="0" y="0"/>
                </a:moveTo>
                <a:cubicBezTo>
                  <a:pt x="28417" y="155797"/>
                  <a:pt x="56835" y="311594"/>
                  <a:pt x="199901" y="423297"/>
                </a:cubicBezTo>
                <a:cubicBezTo>
                  <a:pt x="342967" y="535000"/>
                  <a:pt x="699654" y="582033"/>
                  <a:pt x="858399" y="670220"/>
                </a:cubicBezTo>
                <a:cubicBezTo>
                  <a:pt x="1017144" y="758407"/>
                  <a:pt x="1062220" y="897546"/>
                  <a:pt x="1152371" y="952418"/>
                </a:cubicBezTo>
                <a:cubicBezTo>
                  <a:pt x="1242522" y="1007290"/>
                  <a:pt x="1260160" y="1026887"/>
                  <a:pt x="1399307" y="999451"/>
                </a:cubicBezTo>
                <a:cubicBezTo>
                  <a:pt x="1538454" y="972015"/>
                  <a:pt x="1848104" y="885788"/>
                  <a:pt x="1987251" y="787803"/>
                </a:cubicBezTo>
                <a:cubicBezTo>
                  <a:pt x="2126398" y="689818"/>
                  <a:pt x="2106800" y="529121"/>
                  <a:pt x="2234188" y="411539"/>
                </a:cubicBezTo>
                <a:cubicBezTo>
                  <a:pt x="2361576" y="293957"/>
                  <a:pt x="2665347" y="137180"/>
                  <a:pt x="2751579" y="82308"/>
                </a:cubicBezTo>
                <a:lnTo>
                  <a:pt x="2751579" y="82308"/>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9" name="Oval 12"/>
          <p:cNvSpPr>
            <a:spLocks noChangeArrowheads="1"/>
          </p:cNvSpPr>
          <p:nvPr/>
        </p:nvSpPr>
        <p:spPr bwMode="auto">
          <a:xfrm rot="900000">
            <a:off x="6971913" y="3556576"/>
            <a:ext cx="228600" cy="228600"/>
          </a:xfrm>
          <a:prstGeom prst="ellipse">
            <a:avLst/>
          </a:prstGeom>
          <a:solidFill>
            <a:srgbClr val="FF0000"/>
          </a:solidFill>
          <a:ln w="12700">
            <a:solidFill>
              <a:schemeClr val="tx1"/>
            </a:solidFill>
            <a:round/>
            <a:headEnd/>
            <a:tailEnd/>
          </a:ln>
        </p:spPr>
        <p:txBody>
          <a:bodyPr wrap="none" anchor="ctr"/>
          <a:lstStyle/>
          <a:p>
            <a:endParaRPr lang="en-US" dirty="0">
              <a:latin typeface="Avenir Book"/>
            </a:endParaRPr>
          </a:p>
        </p:txBody>
      </p:sp>
      <p:sp>
        <p:nvSpPr>
          <p:cNvPr id="10" name="Text Box 15"/>
          <p:cNvSpPr txBox="1">
            <a:spLocks noChangeArrowheads="1"/>
          </p:cNvSpPr>
          <p:nvPr/>
        </p:nvSpPr>
        <p:spPr bwMode="auto">
          <a:xfrm>
            <a:off x="5312467" y="5071594"/>
            <a:ext cx="3581400" cy="523220"/>
          </a:xfrm>
          <a:prstGeom prst="rect">
            <a:avLst/>
          </a:prstGeom>
          <a:noFill/>
          <a:ln w="63500">
            <a:noFill/>
            <a:prstDash val="dash"/>
            <a:miter lim="800000"/>
            <a:headEnd/>
            <a:tailEnd/>
          </a:ln>
        </p:spPr>
        <p:txBody>
          <a:bodyPr wrap="square">
            <a:spAutoFit/>
          </a:bodyPr>
          <a:lstStyle/>
          <a:p>
            <a:pPr algn="ctr">
              <a:spcBef>
                <a:spcPct val="50000"/>
              </a:spcBef>
            </a:pPr>
            <a:r>
              <a:rPr lang="en-US" dirty="0" smtClean="0">
                <a:latin typeface="Avenir Book"/>
              </a:rPr>
              <a:t>Uns</a:t>
            </a:r>
            <a:r>
              <a:rPr lang="en-US" dirty="0" smtClean="0">
                <a:latin typeface="Avenir Book"/>
              </a:rPr>
              <a:t>table Equilibrium</a:t>
            </a:r>
            <a:endParaRPr lang="en-US" dirty="0">
              <a:latin typeface="Avenir Book"/>
            </a:endParaRPr>
          </a:p>
        </p:txBody>
      </p:sp>
      <p:sp>
        <p:nvSpPr>
          <p:cNvPr id="11" name="Freeform 10"/>
          <p:cNvSpPr/>
          <p:nvPr/>
        </p:nvSpPr>
        <p:spPr>
          <a:xfrm rot="10800000">
            <a:off x="5638800" y="3785176"/>
            <a:ext cx="2751579" cy="1011763"/>
          </a:xfrm>
          <a:custGeom>
            <a:avLst/>
            <a:gdLst>
              <a:gd name="connsiteX0" fmla="*/ 0 w 2751579"/>
              <a:gd name="connsiteY0" fmla="*/ 0 h 1011763"/>
              <a:gd name="connsiteX1" fmla="*/ 199901 w 2751579"/>
              <a:gd name="connsiteY1" fmla="*/ 423297 h 1011763"/>
              <a:gd name="connsiteX2" fmla="*/ 858399 w 2751579"/>
              <a:gd name="connsiteY2" fmla="*/ 670220 h 1011763"/>
              <a:gd name="connsiteX3" fmla="*/ 1152371 w 2751579"/>
              <a:gd name="connsiteY3" fmla="*/ 952418 h 1011763"/>
              <a:gd name="connsiteX4" fmla="*/ 1399307 w 2751579"/>
              <a:gd name="connsiteY4" fmla="*/ 999451 h 1011763"/>
              <a:gd name="connsiteX5" fmla="*/ 1987251 w 2751579"/>
              <a:gd name="connsiteY5" fmla="*/ 787803 h 1011763"/>
              <a:gd name="connsiteX6" fmla="*/ 2234188 w 2751579"/>
              <a:gd name="connsiteY6" fmla="*/ 411539 h 1011763"/>
              <a:gd name="connsiteX7" fmla="*/ 2751579 w 2751579"/>
              <a:gd name="connsiteY7" fmla="*/ 82308 h 1011763"/>
              <a:gd name="connsiteX8" fmla="*/ 2751579 w 2751579"/>
              <a:gd name="connsiteY8" fmla="*/ 82308 h 10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1579" h="1011763">
                <a:moveTo>
                  <a:pt x="0" y="0"/>
                </a:moveTo>
                <a:cubicBezTo>
                  <a:pt x="28417" y="155797"/>
                  <a:pt x="56835" y="311594"/>
                  <a:pt x="199901" y="423297"/>
                </a:cubicBezTo>
                <a:cubicBezTo>
                  <a:pt x="342967" y="535000"/>
                  <a:pt x="699654" y="582033"/>
                  <a:pt x="858399" y="670220"/>
                </a:cubicBezTo>
                <a:cubicBezTo>
                  <a:pt x="1017144" y="758407"/>
                  <a:pt x="1062220" y="897546"/>
                  <a:pt x="1152371" y="952418"/>
                </a:cubicBezTo>
                <a:cubicBezTo>
                  <a:pt x="1242522" y="1007290"/>
                  <a:pt x="1260160" y="1026887"/>
                  <a:pt x="1399307" y="999451"/>
                </a:cubicBezTo>
                <a:cubicBezTo>
                  <a:pt x="1538454" y="972015"/>
                  <a:pt x="1848104" y="885788"/>
                  <a:pt x="1987251" y="787803"/>
                </a:cubicBezTo>
                <a:cubicBezTo>
                  <a:pt x="2126398" y="689818"/>
                  <a:pt x="2106800" y="529121"/>
                  <a:pt x="2234188" y="411539"/>
                </a:cubicBezTo>
                <a:cubicBezTo>
                  <a:pt x="2361576" y="293957"/>
                  <a:pt x="2665347" y="137180"/>
                  <a:pt x="2751579" y="82308"/>
                </a:cubicBezTo>
                <a:lnTo>
                  <a:pt x="2751579" y="82308"/>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Tree>
    <p:extLst>
      <p:ext uri="{BB962C8B-B14F-4D97-AF65-F5344CB8AC3E}">
        <p14:creationId xmlns:p14="http://schemas.microsoft.com/office/powerpoint/2010/main" val="13696803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Resilience?</a:t>
            </a:r>
          </a:p>
        </p:txBody>
      </p:sp>
      <p:sp>
        <p:nvSpPr>
          <p:cNvPr id="3" name="TextBox 2"/>
          <p:cNvSpPr txBox="1"/>
          <p:nvPr/>
        </p:nvSpPr>
        <p:spPr>
          <a:xfrm>
            <a:off x="762000" y="2667000"/>
            <a:ext cx="7924800" cy="3970318"/>
          </a:xfrm>
          <a:prstGeom prst="rect">
            <a:avLst/>
          </a:prstGeom>
          <a:noFill/>
        </p:spPr>
        <p:txBody>
          <a:bodyPr wrap="square" rtlCol="0">
            <a:spAutoFit/>
          </a:bodyPr>
          <a:lstStyle/>
          <a:p>
            <a:r>
              <a:rPr lang="en-US" dirty="0" smtClean="0">
                <a:latin typeface="Avenir Book"/>
                <a:cs typeface="Avenir Book"/>
              </a:rPr>
              <a:t>1.  Resistance – tendency to change little in response to a an environmental perturbation </a:t>
            </a:r>
            <a:r>
              <a:rPr lang="en-US" i="1" dirty="0" smtClean="0">
                <a:latin typeface="Avenir Book"/>
                <a:cs typeface="Avenir Book"/>
              </a:rPr>
              <a:t>(how big of a perturbation is required to elicit change)</a:t>
            </a:r>
          </a:p>
          <a:p>
            <a:endParaRPr lang="en-US" dirty="0">
              <a:latin typeface="Avenir Book"/>
              <a:cs typeface="Avenir Book"/>
            </a:endParaRPr>
          </a:p>
          <a:p>
            <a:r>
              <a:rPr lang="en-US" dirty="0" smtClean="0">
                <a:latin typeface="Avenir Book"/>
                <a:cs typeface="Avenir Book"/>
              </a:rPr>
              <a:t>2.  "Resilience" – tendency to return to original state quickly following a perturbation </a:t>
            </a:r>
            <a:br>
              <a:rPr lang="en-US" dirty="0" smtClean="0">
                <a:latin typeface="Avenir Book"/>
                <a:cs typeface="Avenir Book"/>
              </a:rPr>
            </a:br>
            <a:r>
              <a:rPr lang="en-US" i="1" dirty="0" smtClean="0">
                <a:latin typeface="Avenir Book"/>
                <a:cs typeface="Avenir Book"/>
              </a:rPr>
              <a:t>(time it takes to recover from disturbance)</a:t>
            </a:r>
          </a:p>
        </p:txBody>
      </p:sp>
    </p:spTree>
    <p:extLst>
      <p:ext uri="{BB962C8B-B14F-4D97-AF65-F5344CB8AC3E}">
        <p14:creationId xmlns:p14="http://schemas.microsoft.com/office/powerpoint/2010/main" val="2892981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21818" y="838200"/>
            <a:ext cx="9144000" cy="584776"/>
          </a:xfrm>
          <a:prstGeom prst="rect">
            <a:avLst/>
          </a:prstGeom>
          <a:noFill/>
          <a:ln w="63500">
            <a:noFill/>
            <a:prstDash val="dash"/>
            <a:miter lim="800000"/>
            <a:headEnd/>
            <a:tailEnd/>
          </a:ln>
          <a:effectLst/>
        </p:spPr>
        <p:txBody>
          <a:bodyPr wrap="square">
            <a:spAutoFit/>
          </a:bodyPr>
          <a:lstStyle/>
          <a:p>
            <a:r>
              <a:rPr lang="en-US" sz="3200" dirty="0" smtClean="0">
                <a:solidFill>
                  <a:srgbClr val="3964AA"/>
                </a:solidFill>
                <a:latin typeface="Avenir Book"/>
                <a:cs typeface="Avenir Book"/>
              </a:rPr>
              <a:t>Tipping points </a:t>
            </a:r>
            <a:r>
              <a:rPr lang="is-IS" sz="3200" dirty="0" smtClean="0">
                <a:solidFill>
                  <a:srgbClr val="3964AA"/>
                </a:solidFill>
                <a:latin typeface="Avenir Book"/>
                <a:cs typeface="Avenir Book"/>
              </a:rPr>
              <a:t>… </a:t>
            </a:r>
            <a:endParaRPr lang="en-US" sz="3200" dirty="0" smtClean="0">
              <a:solidFill>
                <a:srgbClr val="3964AA"/>
              </a:solidFill>
              <a:latin typeface="Avenir Book"/>
              <a:cs typeface="Avenir Book"/>
            </a:endParaRPr>
          </a:p>
        </p:txBody>
      </p:sp>
      <p:pic>
        <p:nvPicPr>
          <p:cNvPr id="2" name="Picture 1"/>
          <p:cNvPicPr>
            <a:picLocks noChangeAspect="1"/>
          </p:cNvPicPr>
          <p:nvPr/>
        </p:nvPicPr>
        <p:blipFill>
          <a:blip r:embed="rId3"/>
          <a:stretch>
            <a:fillRect/>
          </a:stretch>
        </p:blipFill>
        <p:spPr>
          <a:xfrm>
            <a:off x="2743200" y="2755900"/>
            <a:ext cx="4000500" cy="4025900"/>
          </a:xfrm>
          <a:prstGeom prst="rect">
            <a:avLst/>
          </a:prstGeom>
        </p:spPr>
      </p:pic>
    </p:spTree>
    <p:extLst>
      <p:ext uri="{BB962C8B-B14F-4D97-AF65-F5344CB8AC3E}">
        <p14:creationId xmlns:p14="http://schemas.microsoft.com/office/powerpoint/2010/main" val="796398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mc3.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79600" y="838200"/>
            <a:ext cx="7112000" cy="5334000"/>
          </a:xfrm>
          <a:prstGeom prst="rect">
            <a:avLst/>
          </a:prstGeom>
        </p:spPr>
      </p:pic>
      <p:sp>
        <p:nvSpPr>
          <p:cNvPr id="4" name="Text Box 3"/>
          <p:cNvSpPr txBox="1">
            <a:spLocks noChangeArrowheads="1"/>
          </p:cNvSpPr>
          <p:nvPr/>
        </p:nvSpPr>
        <p:spPr bwMode="auto">
          <a:xfrm>
            <a:off x="21818" y="0"/>
            <a:ext cx="9144000" cy="584776"/>
          </a:xfrm>
          <a:prstGeom prst="rect">
            <a:avLst/>
          </a:prstGeom>
          <a:noFill/>
          <a:ln w="63500">
            <a:noFill/>
            <a:prstDash val="dash"/>
            <a:miter lim="800000"/>
            <a:headEnd/>
            <a:tailEnd/>
          </a:ln>
          <a:effectLst/>
        </p:spPr>
        <p:txBody>
          <a:bodyPr wrap="square">
            <a:spAutoFit/>
          </a:bodyPr>
          <a:lstStyle/>
          <a:p>
            <a:pPr algn="l"/>
            <a:r>
              <a:rPr lang="en-US" sz="3200" dirty="0" smtClean="0">
                <a:solidFill>
                  <a:srgbClr val="3964AA"/>
                </a:solidFill>
                <a:latin typeface="Avenir Book"/>
                <a:cs typeface="Avenir Book"/>
              </a:rPr>
              <a:t>Perturbation (change in state)</a:t>
            </a:r>
            <a:r>
              <a:rPr lang="is-IS" sz="3200" dirty="0" smtClean="0">
                <a:solidFill>
                  <a:srgbClr val="3964AA"/>
                </a:solidFill>
                <a:latin typeface="Avenir Book"/>
                <a:cs typeface="Avenir Book"/>
              </a:rPr>
              <a:t>… </a:t>
            </a:r>
            <a:endParaRPr lang="en-US" sz="3200" dirty="0" smtClean="0">
              <a:solidFill>
                <a:srgbClr val="3964AA"/>
              </a:solidFill>
              <a:latin typeface="Avenir Book"/>
              <a:cs typeface="Avenir Book"/>
            </a:endParaRPr>
          </a:p>
        </p:txBody>
      </p:sp>
    </p:spTree>
    <p:extLst>
      <p:ext uri="{BB962C8B-B14F-4D97-AF65-F5344CB8AC3E}">
        <p14:creationId xmlns:p14="http://schemas.microsoft.com/office/powerpoint/2010/main" val="117657234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9434">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mc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79600" y="838200"/>
            <a:ext cx="7112000" cy="5334000"/>
          </a:xfrm>
          <a:prstGeom prst="rect">
            <a:avLst/>
          </a:prstGeom>
        </p:spPr>
      </p:pic>
      <p:sp>
        <p:nvSpPr>
          <p:cNvPr id="3" name="Text Box 3"/>
          <p:cNvSpPr txBox="1">
            <a:spLocks noChangeArrowheads="1"/>
          </p:cNvSpPr>
          <p:nvPr/>
        </p:nvSpPr>
        <p:spPr bwMode="auto">
          <a:xfrm>
            <a:off x="21818" y="0"/>
            <a:ext cx="9144000" cy="584776"/>
          </a:xfrm>
          <a:prstGeom prst="rect">
            <a:avLst/>
          </a:prstGeom>
          <a:noFill/>
          <a:ln w="63500">
            <a:noFill/>
            <a:prstDash val="dash"/>
            <a:miter lim="800000"/>
            <a:headEnd/>
            <a:tailEnd/>
          </a:ln>
          <a:effectLst/>
        </p:spPr>
        <p:txBody>
          <a:bodyPr wrap="square">
            <a:spAutoFit/>
          </a:bodyPr>
          <a:lstStyle/>
          <a:p>
            <a:pPr algn="l"/>
            <a:r>
              <a:rPr lang="en-US" sz="3200" dirty="0" smtClean="0">
                <a:solidFill>
                  <a:srgbClr val="3964AA"/>
                </a:solidFill>
                <a:latin typeface="Avenir Book"/>
                <a:cs typeface="Avenir Book"/>
              </a:rPr>
              <a:t>Change in conditions</a:t>
            </a:r>
            <a:r>
              <a:rPr lang="is-IS" sz="3200" dirty="0" smtClean="0">
                <a:solidFill>
                  <a:srgbClr val="3964AA"/>
                </a:solidFill>
                <a:latin typeface="Avenir Book"/>
                <a:cs typeface="Avenir Book"/>
              </a:rPr>
              <a:t>… </a:t>
            </a:r>
            <a:endParaRPr lang="en-US" sz="3200" dirty="0" smtClean="0">
              <a:solidFill>
                <a:srgbClr val="3964AA"/>
              </a:solidFill>
              <a:latin typeface="Avenir Book"/>
              <a:cs typeface="Avenir Book"/>
            </a:endParaRPr>
          </a:p>
        </p:txBody>
      </p:sp>
      <p:sp>
        <p:nvSpPr>
          <p:cNvPr id="4" name="TextBox 3"/>
          <p:cNvSpPr txBox="1"/>
          <p:nvPr/>
        </p:nvSpPr>
        <p:spPr>
          <a:xfrm>
            <a:off x="2895600" y="2743200"/>
            <a:ext cx="3505200" cy="2677656"/>
          </a:xfrm>
          <a:prstGeom prst="rect">
            <a:avLst/>
          </a:prstGeom>
          <a:noFill/>
        </p:spPr>
        <p:txBody>
          <a:bodyPr wrap="square" rtlCol="0">
            <a:spAutoFit/>
          </a:bodyPr>
          <a:lstStyle/>
          <a:p>
            <a:pPr algn="l"/>
            <a:r>
              <a:rPr lang="en-US" dirty="0" smtClean="0">
                <a:latin typeface="Avenir Book"/>
                <a:cs typeface="Avenir Book"/>
              </a:rPr>
              <a:t>What </a:t>
            </a:r>
            <a:br>
              <a:rPr lang="en-US" dirty="0" smtClean="0">
                <a:latin typeface="Avenir Book"/>
                <a:cs typeface="Avenir Book"/>
              </a:rPr>
            </a:br>
            <a:r>
              <a:rPr lang="en-US" dirty="0" smtClean="0">
                <a:latin typeface="Avenir Book"/>
                <a:cs typeface="Avenir Book"/>
              </a:rPr>
              <a:t>happens to </a:t>
            </a:r>
            <a:br>
              <a:rPr lang="en-US" dirty="0" smtClean="0">
                <a:latin typeface="Avenir Book"/>
                <a:cs typeface="Avenir Book"/>
              </a:rPr>
            </a:br>
            <a:r>
              <a:rPr lang="en-US" dirty="0" smtClean="0">
                <a:latin typeface="Avenir Book"/>
                <a:cs typeface="Avenir Book"/>
              </a:rPr>
              <a:t>the temporal </a:t>
            </a:r>
            <a:br>
              <a:rPr lang="en-US" dirty="0" smtClean="0">
                <a:latin typeface="Avenir Book"/>
                <a:cs typeface="Avenir Book"/>
              </a:rPr>
            </a:br>
            <a:r>
              <a:rPr lang="en-US" dirty="0" smtClean="0">
                <a:latin typeface="Avenir Book"/>
                <a:cs typeface="Avenir Book"/>
              </a:rPr>
              <a:t>variance as we </a:t>
            </a:r>
            <a:br>
              <a:rPr lang="en-US" dirty="0" smtClean="0">
                <a:latin typeface="Avenir Book"/>
                <a:cs typeface="Avenir Book"/>
              </a:rPr>
            </a:br>
            <a:r>
              <a:rPr lang="en-US" dirty="0" smtClean="0">
                <a:latin typeface="Avenir Book"/>
                <a:cs typeface="Avenir Book"/>
              </a:rPr>
              <a:t>approach the tipping point?</a:t>
            </a:r>
            <a:endParaRPr lang="en-US" i="1" dirty="0" smtClean="0">
              <a:latin typeface="Avenir Book"/>
              <a:cs typeface="Avenir Book"/>
            </a:endParaRPr>
          </a:p>
        </p:txBody>
      </p:sp>
    </p:spTree>
    <p:extLst>
      <p:ext uri="{BB962C8B-B14F-4D97-AF65-F5344CB8AC3E}">
        <p14:creationId xmlns:p14="http://schemas.microsoft.com/office/powerpoint/2010/main" val="3383800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14378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How do we effect a large change in system?</a:t>
            </a:r>
          </a:p>
        </p:txBody>
      </p:sp>
    </p:spTree>
    <p:extLst>
      <p:ext uri="{BB962C8B-B14F-4D97-AF65-F5344CB8AC3E}">
        <p14:creationId xmlns:p14="http://schemas.microsoft.com/office/powerpoint/2010/main" val="8885146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0"/>
            <a:ext cx="8359107" cy="6858000"/>
          </a:xfrm>
          <a:prstGeom prst="rect">
            <a:avLst/>
          </a:prstGeom>
        </p:spPr>
      </p:pic>
    </p:spTree>
    <p:extLst>
      <p:ext uri="{BB962C8B-B14F-4D97-AF65-F5344CB8AC3E}">
        <p14:creationId xmlns:p14="http://schemas.microsoft.com/office/powerpoint/2010/main" val="4889650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66700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Early warning/indicators</a:t>
            </a:r>
          </a:p>
        </p:txBody>
      </p:sp>
    </p:spTree>
    <p:extLst>
      <p:ext uri="{BB962C8B-B14F-4D97-AF65-F5344CB8AC3E}">
        <p14:creationId xmlns:p14="http://schemas.microsoft.com/office/powerpoint/2010/main" val="24385185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0"/>
            <a:ext cx="7677761" cy="6858000"/>
          </a:xfrm>
          <a:prstGeom prst="rect">
            <a:avLst/>
          </a:prstGeom>
        </p:spPr>
      </p:pic>
      <p:sp>
        <p:nvSpPr>
          <p:cNvPr id="3" name="TextBox 2"/>
          <p:cNvSpPr txBox="1"/>
          <p:nvPr/>
        </p:nvSpPr>
        <p:spPr>
          <a:xfrm>
            <a:off x="7010400" y="0"/>
            <a:ext cx="2133600" cy="523220"/>
          </a:xfrm>
          <a:prstGeom prst="rect">
            <a:avLst/>
          </a:prstGeom>
          <a:noFill/>
        </p:spPr>
        <p:txBody>
          <a:bodyPr wrap="square" rtlCol="0">
            <a:spAutoFit/>
          </a:bodyPr>
          <a:lstStyle/>
          <a:p>
            <a:pPr algn="r"/>
            <a:r>
              <a:rPr lang="en-US" sz="1400" i="1" dirty="0" smtClean="0">
                <a:latin typeface="Avenir Book"/>
                <a:cs typeface="Avenir Book"/>
              </a:rPr>
              <a:t>From </a:t>
            </a:r>
            <a:r>
              <a:rPr lang="en-US" sz="1400" i="1" dirty="0" err="1" smtClean="0">
                <a:latin typeface="Avenir Book"/>
                <a:cs typeface="Avenir Book"/>
              </a:rPr>
              <a:t>Scheffer</a:t>
            </a:r>
            <a:r>
              <a:rPr lang="en-US" sz="1400" i="1" dirty="0" smtClean="0">
                <a:latin typeface="Avenir Book"/>
                <a:cs typeface="Avenir Book"/>
              </a:rPr>
              <a:t> et al. 2009 (Nature)</a:t>
            </a:r>
          </a:p>
        </p:txBody>
      </p:sp>
    </p:spTree>
    <p:extLst>
      <p:ext uri="{BB962C8B-B14F-4D97-AF65-F5344CB8AC3E}">
        <p14:creationId xmlns:p14="http://schemas.microsoft.com/office/powerpoint/2010/main" val="4936929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3900" y="0"/>
            <a:ext cx="7694820" cy="6858000"/>
          </a:xfrm>
          <a:prstGeom prst="rect">
            <a:avLst/>
          </a:prstGeom>
        </p:spPr>
      </p:pic>
      <p:sp>
        <p:nvSpPr>
          <p:cNvPr id="3" name="TextBox 2"/>
          <p:cNvSpPr txBox="1"/>
          <p:nvPr/>
        </p:nvSpPr>
        <p:spPr>
          <a:xfrm>
            <a:off x="7010400" y="0"/>
            <a:ext cx="2133600" cy="523220"/>
          </a:xfrm>
          <a:prstGeom prst="rect">
            <a:avLst/>
          </a:prstGeom>
          <a:noFill/>
        </p:spPr>
        <p:txBody>
          <a:bodyPr wrap="square" rtlCol="0">
            <a:spAutoFit/>
          </a:bodyPr>
          <a:lstStyle/>
          <a:p>
            <a:pPr algn="r"/>
            <a:r>
              <a:rPr lang="en-US" sz="1400" i="1" dirty="0" smtClean="0">
                <a:latin typeface="Avenir Book"/>
                <a:cs typeface="Avenir Book"/>
              </a:rPr>
              <a:t>From </a:t>
            </a:r>
            <a:r>
              <a:rPr lang="en-US" sz="1400" i="1" dirty="0" err="1" smtClean="0">
                <a:latin typeface="Avenir Book"/>
                <a:cs typeface="Avenir Book"/>
              </a:rPr>
              <a:t>Scheffer</a:t>
            </a:r>
            <a:r>
              <a:rPr lang="en-US" sz="1400" i="1" dirty="0" smtClean="0">
                <a:latin typeface="Avenir Book"/>
                <a:cs typeface="Avenir Book"/>
              </a:rPr>
              <a:t> et al. 2009 (Nature)</a:t>
            </a:r>
          </a:p>
        </p:txBody>
      </p:sp>
    </p:spTree>
    <p:extLst>
      <p:ext uri="{BB962C8B-B14F-4D97-AF65-F5344CB8AC3E}">
        <p14:creationId xmlns:p14="http://schemas.microsoft.com/office/powerpoint/2010/main" val="1349627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05740"/>
            <a:ext cx="9144000" cy="6652260"/>
          </a:xfrm>
          <a:prstGeom prst="rect">
            <a:avLst/>
          </a:prstGeom>
        </p:spPr>
      </p:pic>
      <p:sp>
        <p:nvSpPr>
          <p:cNvPr id="3" name="TextBox 2"/>
          <p:cNvSpPr txBox="1"/>
          <p:nvPr/>
        </p:nvSpPr>
        <p:spPr>
          <a:xfrm>
            <a:off x="5410200" y="0"/>
            <a:ext cx="3733800" cy="307777"/>
          </a:xfrm>
          <a:prstGeom prst="rect">
            <a:avLst/>
          </a:prstGeom>
          <a:noFill/>
        </p:spPr>
        <p:txBody>
          <a:bodyPr wrap="square" rtlCol="0">
            <a:spAutoFit/>
          </a:bodyPr>
          <a:lstStyle/>
          <a:p>
            <a:pPr algn="r"/>
            <a:r>
              <a:rPr lang="en-US" sz="1400" i="1" dirty="0" smtClean="0">
                <a:latin typeface="Avenir Book"/>
                <a:cs typeface="Avenir Book"/>
              </a:rPr>
              <a:t>From </a:t>
            </a:r>
            <a:r>
              <a:rPr lang="en-US" sz="1400" i="1" dirty="0" err="1" smtClean="0">
                <a:latin typeface="Avenir Book"/>
                <a:cs typeface="Avenir Book"/>
              </a:rPr>
              <a:t>Scheffer</a:t>
            </a:r>
            <a:r>
              <a:rPr lang="en-US" sz="1400" i="1" dirty="0" smtClean="0">
                <a:latin typeface="Avenir Book"/>
                <a:cs typeface="Avenir Book"/>
              </a:rPr>
              <a:t> et al. 2009 (Nature)</a:t>
            </a:r>
          </a:p>
        </p:txBody>
      </p:sp>
    </p:spTree>
    <p:extLst>
      <p:ext uri="{BB962C8B-B14F-4D97-AF65-F5344CB8AC3E}">
        <p14:creationId xmlns:p14="http://schemas.microsoft.com/office/powerpoint/2010/main" val="38636855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0" y="1905000"/>
            <a:ext cx="9144000" cy="584776"/>
          </a:xfrm>
          <a:prstGeom prst="rect">
            <a:avLst/>
          </a:prstGeom>
          <a:noFill/>
          <a:ln w="63500">
            <a:noFill/>
            <a:prstDash val="dash"/>
            <a:miter lim="800000"/>
            <a:headEnd/>
            <a:tailEnd/>
          </a:ln>
          <a:effectLst/>
        </p:spPr>
        <p:txBody>
          <a:bodyPr wrap="square">
            <a:spAutoFit/>
          </a:bodyPr>
          <a:lstStyle/>
          <a:p>
            <a:r>
              <a:rPr lang="en-US" sz="3200" dirty="0" smtClean="0">
                <a:solidFill>
                  <a:srgbClr val="2B4B7F"/>
                </a:solidFill>
                <a:latin typeface="Avenir Book"/>
                <a:cs typeface="Avenir Book"/>
              </a:rPr>
              <a:t>Change the environment</a:t>
            </a:r>
            <a:endParaRPr lang="en-US" sz="3200" dirty="0" smtClean="0">
              <a:solidFill>
                <a:srgbClr val="2B4B7F"/>
              </a:solidFill>
              <a:latin typeface="Avenir Book"/>
              <a:cs typeface="Avenir Book"/>
            </a:endParaRPr>
          </a:p>
        </p:txBody>
      </p:sp>
      <p:sp>
        <p:nvSpPr>
          <p:cNvPr id="4" name="Oval 12"/>
          <p:cNvSpPr>
            <a:spLocks noChangeArrowheads="1"/>
          </p:cNvSpPr>
          <p:nvPr/>
        </p:nvSpPr>
        <p:spPr bwMode="auto">
          <a:xfrm>
            <a:off x="4563476" y="5283372"/>
            <a:ext cx="228600" cy="228600"/>
          </a:xfrm>
          <a:prstGeom prst="ellipse">
            <a:avLst/>
          </a:prstGeom>
          <a:solidFill>
            <a:srgbClr val="3333CC"/>
          </a:solidFill>
          <a:ln w="12700">
            <a:solidFill>
              <a:schemeClr val="tx1"/>
            </a:solidFill>
            <a:round/>
            <a:headEnd/>
            <a:tailEnd/>
          </a:ln>
        </p:spPr>
        <p:txBody>
          <a:bodyPr wrap="none" anchor="ctr"/>
          <a:lstStyle/>
          <a:p>
            <a:endParaRPr lang="en-US" dirty="0">
              <a:latin typeface="Avenir Book"/>
            </a:endParaRPr>
          </a:p>
        </p:txBody>
      </p:sp>
      <p:sp>
        <p:nvSpPr>
          <p:cNvPr id="7" name="Freeform 6"/>
          <p:cNvSpPr/>
          <p:nvPr/>
        </p:nvSpPr>
        <p:spPr>
          <a:xfrm>
            <a:off x="2586761" y="3657600"/>
            <a:ext cx="4419600" cy="1868146"/>
          </a:xfrm>
          <a:custGeom>
            <a:avLst/>
            <a:gdLst>
              <a:gd name="connsiteX0" fmla="*/ 0 w 2751579"/>
              <a:gd name="connsiteY0" fmla="*/ 0 h 1011763"/>
              <a:gd name="connsiteX1" fmla="*/ 199901 w 2751579"/>
              <a:gd name="connsiteY1" fmla="*/ 423297 h 1011763"/>
              <a:gd name="connsiteX2" fmla="*/ 858399 w 2751579"/>
              <a:gd name="connsiteY2" fmla="*/ 670220 h 1011763"/>
              <a:gd name="connsiteX3" fmla="*/ 1152371 w 2751579"/>
              <a:gd name="connsiteY3" fmla="*/ 952418 h 1011763"/>
              <a:gd name="connsiteX4" fmla="*/ 1399307 w 2751579"/>
              <a:gd name="connsiteY4" fmla="*/ 999451 h 1011763"/>
              <a:gd name="connsiteX5" fmla="*/ 1987251 w 2751579"/>
              <a:gd name="connsiteY5" fmla="*/ 787803 h 1011763"/>
              <a:gd name="connsiteX6" fmla="*/ 2234188 w 2751579"/>
              <a:gd name="connsiteY6" fmla="*/ 411539 h 1011763"/>
              <a:gd name="connsiteX7" fmla="*/ 2751579 w 2751579"/>
              <a:gd name="connsiteY7" fmla="*/ 82308 h 1011763"/>
              <a:gd name="connsiteX8" fmla="*/ 2751579 w 2751579"/>
              <a:gd name="connsiteY8" fmla="*/ 82308 h 10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1579" h="1011763">
                <a:moveTo>
                  <a:pt x="0" y="0"/>
                </a:moveTo>
                <a:cubicBezTo>
                  <a:pt x="28417" y="155797"/>
                  <a:pt x="56835" y="311594"/>
                  <a:pt x="199901" y="423297"/>
                </a:cubicBezTo>
                <a:cubicBezTo>
                  <a:pt x="342967" y="535000"/>
                  <a:pt x="699654" y="582033"/>
                  <a:pt x="858399" y="670220"/>
                </a:cubicBezTo>
                <a:cubicBezTo>
                  <a:pt x="1017144" y="758407"/>
                  <a:pt x="1062220" y="897546"/>
                  <a:pt x="1152371" y="952418"/>
                </a:cubicBezTo>
                <a:cubicBezTo>
                  <a:pt x="1242522" y="1007290"/>
                  <a:pt x="1260160" y="1026887"/>
                  <a:pt x="1399307" y="999451"/>
                </a:cubicBezTo>
                <a:cubicBezTo>
                  <a:pt x="1538454" y="972015"/>
                  <a:pt x="1848104" y="885788"/>
                  <a:pt x="1987251" y="787803"/>
                </a:cubicBezTo>
                <a:cubicBezTo>
                  <a:pt x="2126398" y="689818"/>
                  <a:pt x="2106800" y="529121"/>
                  <a:pt x="2234188" y="411539"/>
                </a:cubicBezTo>
                <a:cubicBezTo>
                  <a:pt x="2361576" y="293957"/>
                  <a:pt x="2665347" y="137180"/>
                  <a:pt x="2751579" y="82308"/>
                </a:cubicBezTo>
                <a:lnTo>
                  <a:pt x="2751579" y="82308"/>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4" name="Freeform 13"/>
          <p:cNvSpPr/>
          <p:nvPr/>
        </p:nvSpPr>
        <p:spPr>
          <a:xfrm>
            <a:off x="2590800" y="3652278"/>
            <a:ext cx="4419600" cy="1704056"/>
          </a:xfrm>
          <a:custGeom>
            <a:avLst/>
            <a:gdLst>
              <a:gd name="connsiteX0" fmla="*/ 0 w 2751579"/>
              <a:gd name="connsiteY0" fmla="*/ 0 h 1011763"/>
              <a:gd name="connsiteX1" fmla="*/ 199901 w 2751579"/>
              <a:gd name="connsiteY1" fmla="*/ 423297 h 1011763"/>
              <a:gd name="connsiteX2" fmla="*/ 858399 w 2751579"/>
              <a:gd name="connsiteY2" fmla="*/ 670220 h 1011763"/>
              <a:gd name="connsiteX3" fmla="*/ 1152371 w 2751579"/>
              <a:gd name="connsiteY3" fmla="*/ 952418 h 1011763"/>
              <a:gd name="connsiteX4" fmla="*/ 1399307 w 2751579"/>
              <a:gd name="connsiteY4" fmla="*/ 999451 h 1011763"/>
              <a:gd name="connsiteX5" fmla="*/ 1987251 w 2751579"/>
              <a:gd name="connsiteY5" fmla="*/ 787803 h 1011763"/>
              <a:gd name="connsiteX6" fmla="*/ 2234188 w 2751579"/>
              <a:gd name="connsiteY6" fmla="*/ 411539 h 1011763"/>
              <a:gd name="connsiteX7" fmla="*/ 2751579 w 2751579"/>
              <a:gd name="connsiteY7" fmla="*/ 82308 h 1011763"/>
              <a:gd name="connsiteX8" fmla="*/ 2751579 w 2751579"/>
              <a:gd name="connsiteY8" fmla="*/ 82308 h 1011763"/>
              <a:gd name="connsiteX0" fmla="*/ 0 w 2751579"/>
              <a:gd name="connsiteY0" fmla="*/ 0 h 1011763"/>
              <a:gd name="connsiteX1" fmla="*/ 302535 w 2751579"/>
              <a:gd name="connsiteY1" fmla="*/ 346331 h 1011763"/>
              <a:gd name="connsiteX2" fmla="*/ 858399 w 2751579"/>
              <a:gd name="connsiteY2" fmla="*/ 670220 h 1011763"/>
              <a:gd name="connsiteX3" fmla="*/ 1152371 w 2751579"/>
              <a:gd name="connsiteY3" fmla="*/ 952418 h 1011763"/>
              <a:gd name="connsiteX4" fmla="*/ 1399307 w 2751579"/>
              <a:gd name="connsiteY4" fmla="*/ 999451 h 1011763"/>
              <a:gd name="connsiteX5" fmla="*/ 1987251 w 2751579"/>
              <a:gd name="connsiteY5" fmla="*/ 787803 h 1011763"/>
              <a:gd name="connsiteX6" fmla="*/ 2234188 w 2751579"/>
              <a:gd name="connsiteY6" fmla="*/ 411539 h 1011763"/>
              <a:gd name="connsiteX7" fmla="*/ 2751579 w 2751579"/>
              <a:gd name="connsiteY7" fmla="*/ 82308 h 1011763"/>
              <a:gd name="connsiteX8" fmla="*/ 2751579 w 2751579"/>
              <a:gd name="connsiteY8" fmla="*/ 82308 h 1011763"/>
              <a:gd name="connsiteX0" fmla="*/ 0 w 2751579"/>
              <a:gd name="connsiteY0" fmla="*/ 0 h 999661"/>
              <a:gd name="connsiteX1" fmla="*/ 302535 w 2751579"/>
              <a:gd name="connsiteY1" fmla="*/ 346331 h 999661"/>
              <a:gd name="connsiteX2" fmla="*/ 858399 w 2751579"/>
              <a:gd name="connsiteY2" fmla="*/ 670220 h 999661"/>
              <a:gd name="connsiteX3" fmla="*/ 1267833 w 2751579"/>
              <a:gd name="connsiteY3" fmla="*/ 824141 h 999661"/>
              <a:gd name="connsiteX4" fmla="*/ 1399307 w 2751579"/>
              <a:gd name="connsiteY4" fmla="*/ 999451 h 999661"/>
              <a:gd name="connsiteX5" fmla="*/ 1987251 w 2751579"/>
              <a:gd name="connsiteY5" fmla="*/ 787803 h 999661"/>
              <a:gd name="connsiteX6" fmla="*/ 2234188 w 2751579"/>
              <a:gd name="connsiteY6" fmla="*/ 411539 h 999661"/>
              <a:gd name="connsiteX7" fmla="*/ 2751579 w 2751579"/>
              <a:gd name="connsiteY7" fmla="*/ 82308 h 999661"/>
              <a:gd name="connsiteX8" fmla="*/ 2751579 w 2751579"/>
              <a:gd name="connsiteY8" fmla="*/ 82308 h 999661"/>
              <a:gd name="connsiteX0" fmla="*/ 0 w 2751579"/>
              <a:gd name="connsiteY0" fmla="*/ 0 h 922894"/>
              <a:gd name="connsiteX1" fmla="*/ 302535 w 2751579"/>
              <a:gd name="connsiteY1" fmla="*/ 346331 h 922894"/>
              <a:gd name="connsiteX2" fmla="*/ 858399 w 2751579"/>
              <a:gd name="connsiteY2" fmla="*/ 670220 h 922894"/>
              <a:gd name="connsiteX3" fmla="*/ 1267833 w 2751579"/>
              <a:gd name="connsiteY3" fmla="*/ 824141 h 922894"/>
              <a:gd name="connsiteX4" fmla="*/ 1681549 w 2751579"/>
              <a:gd name="connsiteY4" fmla="*/ 922484 h 922894"/>
              <a:gd name="connsiteX5" fmla="*/ 1987251 w 2751579"/>
              <a:gd name="connsiteY5" fmla="*/ 787803 h 922894"/>
              <a:gd name="connsiteX6" fmla="*/ 2234188 w 2751579"/>
              <a:gd name="connsiteY6" fmla="*/ 411539 h 922894"/>
              <a:gd name="connsiteX7" fmla="*/ 2751579 w 2751579"/>
              <a:gd name="connsiteY7" fmla="*/ 82308 h 922894"/>
              <a:gd name="connsiteX8" fmla="*/ 2751579 w 2751579"/>
              <a:gd name="connsiteY8" fmla="*/ 82308 h 922894"/>
              <a:gd name="connsiteX0" fmla="*/ 0 w 2751579"/>
              <a:gd name="connsiteY0" fmla="*/ 0 h 922894"/>
              <a:gd name="connsiteX1" fmla="*/ 302535 w 2751579"/>
              <a:gd name="connsiteY1" fmla="*/ 346331 h 922894"/>
              <a:gd name="connsiteX2" fmla="*/ 858399 w 2751579"/>
              <a:gd name="connsiteY2" fmla="*/ 670220 h 922894"/>
              <a:gd name="connsiteX3" fmla="*/ 1267833 w 2751579"/>
              <a:gd name="connsiteY3" fmla="*/ 824141 h 922894"/>
              <a:gd name="connsiteX4" fmla="*/ 1681549 w 2751579"/>
              <a:gd name="connsiteY4" fmla="*/ 922484 h 922894"/>
              <a:gd name="connsiteX5" fmla="*/ 1987251 w 2751579"/>
              <a:gd name="connsiteY5" fmla="*/ 787803 h 922894"/>
              <a:gd name="connsiteX6" fmla="*/ 2426626 w 2751579"/>
              <a:gd name="connsiteY6" fmla="*/ 437195 h 922894"/>
              <a:gd name="connsiteX7" fmla="*/ 2751579 w 2751579"/>
              <a:gd name="connsiteY7" fmla="*/ 82308 h 922894"/>
              <a:gd name="connsiteX8" fmla="*/ 2751579 w 2751579"/>
              <a:gd name="connsiteY8" fmla="*/ 82308 h 9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1579" h="922894">
                <a:moveTo>
                  <a:pt x="0" y="0"/>
                </a:moveTo>
                <a:cubicBezTo>
                  <a:pt x="28417" y="155797"/>
                  <a:pt x="159469" y="234628"/>
                  <a:pt x="302535" y="346331"/>
                </a:cubicBezTo>
                <a:cubicBezTo>
                  <a:pt x="445601" y="458034"/>
                  <a:pt x="697516" y="590585"/>
                  <a:pt x="858399" y="670220"/>
                </a:cubicBezTo>
                <a:cubicBezTo>
                  <a:pt x="1019282" y="749855"/>
                  <a:pt x="1130641" y="782097"/>
                  <a:pt x="1267833" y="824141"/>
                </a:cubicBezTo>
                <a:cubicBezTo>
                  <a:pt x="1405025" y="866185"/>
                  <a:pt x="1561646" y="928540"/>
                  <a:pt x="1681549" y="922484"/>
                </a:cubicBezTo>
                <a:cubicBezTo>
                  <a:pt x="1801452" y="916428"/>
                  <a:pt x="1863072" y="868684"/>
                  <a:pt x="1987251" y="787803"/>
                </a:cubicBezTo>
                <a:cubicBezTo>
                  <a:pt x="2111430" y="706922"/>
                  <a:pt x="2299238" y="554777"/>
                  <a:pt x="2426626" y="437195"/>
                </a:cubicBezTo>
                <a:cubicBezTo>
                  <a:pt x="2554014" y="319613"/>
                  <a:pt x="2665347" y="137180"/>
                  <a:pt x="2751579" y="82308"/>
                </a:cubicBezTo>
                <a:lnTo>
                  <a:pt x="2751579" y="82308"/>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Tree>
    <p:extLst>
      <p:ext uri="{BB962C8B-B14F-4D97-AF65-F5344CB8AC3E}">
        <p14:creationId xmlns:p14="http://schemas.microsoft.com/office/powerpoint/2010/main" val="788278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1000"/>
                                        <p:tgtEl>
                                          <p:spTgt spid="14"/>
                                        </p:tgtEl>
                                      </p:cBhvr>
                                    </p:animEffect>
                                  </p:childTnLst>
                                </p:cTn>
                              </p:par>
                              <p:par>
                                <p:cTn id="11" presetID="0" presetClass="path" presetSubtype="0" accel="50000" decel="50000" fill="hold" grpId="0" nodeType="withEffect">
                                  <p:stCondLst>
                                    <p:cond delay="0"/>
                                  </p:stCondLst>
                                  <p:childTnLst>
                                    <p:animMotion origin="layout" path="M -3.13487E-6 7.36282E-7 L 0.07169 -0.02038 " pathEditMode="relative" rAng="0" ptsTypes="AA">
                                      <p:cBhvr>
                                        <p:cTn id="12" dur="1000" fill="hold"/>
                                        <p:tgtEl>
                                          <p:spTgt spid="4"/>
                                        </p:tgtEl>
                                        <p:attrNameLst>
                                          <p:attrName>ppt_x</p:attrName>
                                          <p:attrName>ppt_y</p:attrName>
                                        </p:attrNameLst>
                                      </p:cBhvr>
                                      <p:rCtr x="3576"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Phase (or regime) shifts</a:t>
            </a:r>
          </a:p>
        </p:txBody>
      </p:sp>
      <p:pic>
        <p:nvPicPr>
          <p:cNvPr id="4" name="Picture 3"/>
          <p:cNvPicPr>
            <a:picLocks noChangeAspect="1"/>
          </p:cNvPicPr>
          <p:nvPr/>
        </p:nvPicPr>
        <p:blipFill>
          <a:blip r:embed="rId3"/>
          <a:stretch>
            <a:fillRect/>
          </a:stretch>
        </p:blipFill>
        <p:spPr>
          <a:xfrm>
            <a:off x="762000" y="1804797"/>
            <a:ext cx="7772400" cy="4138803"/>
          </a:xfrm>
          <a:prstGeom prst="rect">
            <a:avLst/>
          </a:prstGeom>
        </p:spPr>
      </p:pic>
      <p:sp>
        <p:nvSpPr>
          <p:cNvPr id="5" name="TextBox 4"/>
          <p:cNvSpPr txBox="1"/>
          <p:nvPr/>
        </p:nvSpPr>
        <p:spPr>
          <a:xfrm>
            <a:off x="29166" y="15680"/>
            <a:ext cx="3200400" cy="523220"/>
          </a:xfrm>
          <a:prstGeom prst="rect">
            <a:avLst/>
          </a:prstGeom>
          <a:noFill/>
        </p:spPr>
        <p:txBody>
          <a:bodyPr wrap="square" rtlCol="0">
            <a:spAutoFit/>
          </a:bodyPr>
          <a:lstStyle/>
          <a:p>
            <a:pPr algn="l"/>
            <a:r>
              <a:rPr lang="en-US" dirty="0" smtClean="0">
                <a:solidFill>
                  <a:srgbClr val="3964AA"/>
                </a:solidFill>
                <a:latin typeface="Avenir Book"/>
                <a:cs typeface="Avenir Book"/>
              </a:rPr>
              <a:t>Discussion</a:t>
            </a:r>
          </a:p>
        </p:txBody>
      </p:sp>
      <p:sp>
        <p:nvSpPr>
          <p:cNvPr id="6" name="TextBox 5"/>
          <p:cNvSpPr txBox="1"/>
          <p:nvPr/>
        </p:nvSpPr>
        <p:spPr>
          <a:xfrm>
            <a:off x="3810000" y="6519446"/>
            <a:ext cx="5334000" cy="338554"/>
          </a:xfrm>
          <a:prstGeom prst="rect">
            <a:avLst/>
          </a:prstGeom>
          <a:noFill/>
        </p:spPr>
        <p:txBody>
          <a:bodyPr wrap="square" rtlCol="0">
            <a:spAutoFit/>
          </a:bodyPr>
          <a:lstStyle/>
          <a:p>
            <a:pPr algn="r"/>
            <a:r>
              <a:rPr lang="en-US" sz="1600" dirty="0">
                <a:latin typeface="Avenir Book"/>
                <a:cs typeface="Avenir Book"/>
              </a:rPr>
              <a:t>From http://</a:t>
            </a:r>
            <a:r>
              <a:rPr lang="en-US" sz="1600" dirty="0" err="1">
                <a:latin typeface="Avenir Book"/>
                <a:cs typeface="Avenir Book"/>
              </a:rPr>
              <a:t>oceantippingpoints.org</a:t>
            </a:r>
            <a:endParaRPr lang="en-US" sz="1600" dirty="0" smtClean="0">
              <a:latin typeface="Avenir Book"/>
              <a:cs typeface="Avenir Book"/>
            </a:endParaRPr>
          </a:p>
        </p:txBody>
      </p:sp>
      <p:pic>
        <p:nvPicPr>
          <p:cNvPr id="7" name="Picture 6"/>
          <p:cNvPicPr>
            <a:picLocks noChangeAspect="1"/>
          </p:cNvPicPr>
          <p:nvPr/>
        </p:nvPicPr>
        <p:blipFill>
          <a:blip r:embed="rId4"/>
          <a:stretch>
            <a:fillRect/>
          </a:stretch>
        </p:blipFill>
        <p:spPr>
          <a:xfrm>
            <a:off x="1600200" y="1905000"/>
            <a:ext cx="6037133" cy="4953000"/>
          </a:xfrm>
          <a:prstGeom prst="rect">
            <a:avLst/>
          </a:prstGeom>
        </p:spPr>
      </p:pic>
      <p:sp>
        <p:nvSpPr>
          <p:cNvPr id="8" name="TextBox 7"/>
          <p:cNvSpPr txBox="1"/>
          <p:nvPr/>
        </p:nvSpPr>
        <p:spPr>
          <a:xfrm>
            <a:off x="1752600" y="1000780"/>
            <a:ext cx="6172200" cy="523220"/>
          </a:xfrm>
          <a:prstGeom prst="rect">
            <a:avLst/>
          </a:prstGeom>
          <a:solidFill>
            <a:srgbClr val="FFFFFF"/>
          </a:solidFill>
        </p:spPr>
        <p:txBody>
          <a:bodyPr wrap="square" rtlCol="0">
            <a:spAutoFit/>
          </a:bodyPr>
          <a:lstStyle/>
          <a:p>
            <a:r>
              <a:rPr lang="en-US" dirty="0" smtClean="0">
                <a:solidFill>
                  <a:srgbClr val="3964AA"/>
                </a:solidFill>
                <a:latin typeface="Avenir Book"/>
                <a:cs typeface="Avenir Book"/>
              </a:rPr>
              <a:t>1.  Transient (not a tipping point) ?</a:t>
            </a:r>
          </a:p>
        </p:txBody>
      </p:sp>
      <p:sp>
        <p:nvSpPr>
          <p:cNvPr id="9" name="TextBox 8"/>
          <p:cNvSpPr txBox="1"/>
          <p:nvPr/>
        </p:nvSpPr>
        <p:spPr>
          <a:xfrm>
            <a:off x="2438400" y="1676400"/>
            <a:ext cx="4800600" cy="523220"/>
          </a:xfrm>
          <a:prstGeom prst="rect">
            <a:avLst/>
          </a:prstGeom>
          <a:solidFill>
            <a:srgbClr val="FFFFFF"/>
          </a:solidFill>
        </p:spPr>
        <p:txBody>
          <a:bodyPr wrap="square" rtlCol="0">
            <a:spAutoFit/>
          </a:bodyPr>
          <a:lstStyle/>
          <a:p>
            <a:r>
              <a:rPr lang="en-US" dirty="0">
                <a:solidFill>
                  <a:srgbClr val="3964AA"/>
                </a:solidFill>
                <a:latin typeface="Avenir Book"/>
                <a:cs typeface="Avenir Book"/>
              </a:rPr>
              <a:t>2</a:t>
            </a:r>
            <a:r>
              <a:rPr lang="en-US" dirty="0" smtClean="0">
                <a:solidFill>
                  <a:srgbClr val="3964AA"/>
                </a:solidFill>
                <a:latin typeface="Avenir Book"/>
                <a:cs typeface="Avenir Book"/>
              </a:rPr>
              <a:t>.  Continuous phase shift</a:t>
            </a:r>
          </a:p>
        </p:txBody>
      </p:sp>
      <p:sp>
        <p:nvSpPr>
          <p:cNvPr id="10" name="TextBox 9"/>
          <p:cNvSpPr txBox="1"/>
          <p:nvPr/>
        </p:nvSpPr>
        <p:spPr>
          <a:xfrm>
            <a:off x="2286000" y="4267200"/>
            <a:ext cx="5181600" cy="523220"/>
          </a:xfrm>
          <a:prstGeom prst="rect">
            <a:avLst/>
          </a:prstGeom>
          <a:solidFill>
            <a:srgbClr val="FFFFFF"/>
          </a:solidFill>
        </p:spPr>
        <p:txBody>
          <a:bodyPr wrap="square" rtlCol="0">
            <a:spAutoFit/>
          </a:bodyPr>
          <a:lstStyle/>
          <a:p>
            <a:r>
              <a:rPr lang="en-US" dirty="0" smtClean="0">
                <a:solidFill>
                  <a:srgbClr val="3964AA"/>
                </a:solidFill>
                <a:latin typeface="Avenir Book"/>
                <a:cs typeface="Avenir Book"/>
              </a:rPr>
              <a:t>3.  Discontinuous phase shift</a:t>
            </a:r>
          </a:p>
        </p:txBody>
      </p:sp>
      <p:sp>
        <p:nvSpPr>
          <p:cNvPr id="11" name="TextBox 10"/>
          <p:cNvSpPr txBox="1"/>
          <p:nvPr/>
        </p:nvSpPr>
        <p:spPr>
          <a:xfrm>
            <a:off x="0" y="-381000"/>
            <a:ext cx="9448800" cy="1169551"/>
          </a:xfrm>
          <a:prstGeom prst="rect">
            <a:avLst/>
          </a:prstGeom>
          <a:solidFill>
            <a:srgbClr val="FFFFFF"/>
          </a:solidFill>
        </p:spPr>
        <p:txBody>
          <a:bodyPr wrap="square" rtlCol="0">
            <a:spAutoFit/>
          </a:bodyPr>
          <a:lstStyle/>
          <a:p>
            <a:endParaRPr lang="en-US" dirty="0" smtClean="0">
              <a:solidFill>
                <a:srgbClr val="3964AA"/>
              </a:solidFill>
              <a:latin typeface="Avenir Book"/>
              <a:cs typeface="Avenir Book"/>
            </a:endParaRPr>
          </a:p>
          <a:p>
            <a:r>
              <a:rPr lang="en-US" dirty="0" smtClean="0">
                <a:solidFill>
                  <a:srgbClr val="3964AA"/>
                </a:solidFill>
                <a:latin typeface="Avenir Book"/>
                <a:cs typeface="Avenir Book"/>
              </a:rPr>
              <a:t>How do we explain coral-algae states?</a:t>
            </a:r>
          </a:p>
        </p:txBody>
      </p:sp>
    </p:spTree>
    <p:extLst>
      <p:ext uri="{BB962C8B-B14F-4D97-AF65-F5344CB8AC3E}">
        <p14:creationId xmlns:p14="http://schemas.microsoft.com/office/powerpoint/2010/main" val="2569526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0598" y="1981200"/>
            <a:ext cx="8618602" cy="2919498"/>
          </a:xfrm>
          <a:prstGeom prst="rect">
            <a:avLst/>
          </a:prstGeom>
          <a:noFill/>
          <a:ln w="9525">
            <a:noFill/>
            <a:round/>
            <a:headEnd/>
            <a:tailEnd/>
          </a:ln>
        </p:spPr>
      </p:pic>
      <p:sp>
        <p:nvSpPr>
          <p:cNvPr id="3" name="TextBox 2"/>
          <p:cNvSpPr txBox="1"/>
          <p:nvPr/>
        </p:nvSpPr>
        <p:spPr>
          <a:xfrm>
            <a:off x="5715000" y="6519446"/>
            <a:ext cx="3429000" cy="338554"/>
          </a:xfrm>
          <a:prstGeom prst="rect">
            <a:avLst/>
          </a:prstGeom>
          <a:noFill/>
        </p:spPr>
        <p:txBody>
          <a:bodyPr wrap="square" rtlCol="0">
            <a:spAutoFit/>
          </a:bodyPr>
          <a:lstStyle/>
          <a:p>
            <a:pPr algn="r"/>
            <a:r>
              <a:rPr lang="en-US" sz="1600" dirty="0" smtClean="0">
                <a:latin typeface="Avenir Book"/>
                <a:cs typeface="Avenir Book"/>
              </a:rPr>
              <a:t>From </a:t>
            </a:r>
            <a:r>
              <a:rPr lang="en-US" sz="1600" dirty="0" err="1" smtClean="0">
                <a:latin typeface="Avenir Book"/>
                <a:cs typeface="Avenir Book"/>
              </a:rPr>
              <a:t>Mumby</a:t>
            </a:r>
            <a:r>
              <a:rPr lang="en-US" sz="1600" dirty="0" smtClean="0">
                <a:latin typeface="Avenir Book"/>
                <a:cs typeface="Avenir Book"/>
              </a:rPr>
              <a:t> et al. 2013 (Oikos)</a:t>
            </a:r>
          </a:p>
        </p:txBody>
      </p:sp>
    </p:spTree>
    <p:extLst>
      <p:ext uri="{BB962C8B-B14F-4D97-AF65-F5344CB8AC3E}">
        <p14:creationId xmlns:p14="http://schemas.microsoft.com/office/powerpoint/2010/main" val="3667452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200" y="546100"/>
            <a:ext cx="8483600" cy="5753100"/>
          </a:xfrm>
          <a:prstGeom prst="rect">
            <a:avLst/>
          </a:prstGeom>
        </p:spPr>
      </p:pic>
      <p:sp>
        <p:nvSpPr>
          <p:cNvPr id="3" name="TextBox 2"/>
          <p:cNvSpPr txBox="1"/>
          <p:nvPr/>
        </p:nvSpPr>
        <p:spPr>
          <a:xfrm>
            <a:off x="30538" y="5181600"/>
            <a:ext cx="2255461" cy="1692771"/>
          </a:xfrm>
          <a:prstGeom prst="rect">
            <a:avLst/>
          </a:prstGeom>
          <a:noFill/>
        </p:spPr>
        <p:txBody>
          <a:bodyPr wrap="square" rtlCol="0">
            <a:spAutoFit/>
          </a:bodyPr>
          <a:lstStyle/>
          <a:p>
            <a:pPr algn="l"/>
            <a:r>
              <a:rPr lang="en-US" sz="1600" dirty="0" smtClean="0">
                <a:latin typeface="Avenir Book"/>
                <a:cs typeface="Avenir Book"/>
              </a:rPr>
              <a:t>Arrows are transitions; not "effects"</a:t>
            </a:r>
          </a:p>
          <a:p>
            <a:pPr algn="l"/>
            <a:r>
              <a:rPr lang="en-US" sz="1600" dirty="0" smtClean="0">
                <a:latin typeface="Avenir Book"/>
                <a:cs typeface="Avenir Book"/>
              </a:rPr>
              <a:t>G=growth</a:t>
            </a:r>
          </a:p>
          <a:p>
            <a:pPr algn="l"/>
            <a:r>
              <a:rPr lang="en-US" sz="1600" dirty="0" smtClean="0">
                <a:latin typeface="Avenir Book"/>
                <a:cs typeface="Avenir Book"/>
              </a:rPr>
              <a:t>R=recruitment</a:t>
            </a:r>
          </a:p>
          <a:p>
            <a:pPr algn="l"/>
            <a:r>
              <a:rPr lang="en-US" sz="1600" dirty="0" smtClean="0">
                <a:latin typeface="Avenir Book"/>
                <a:cs typeface="Avenir Book"/>
              </a:rPr>
              <a:t>M=mortality</a:t>
            </a:r>
          </a:p>
        </p:txBody>
      </p:sp>
      <p:sp>
        <p:nvSpPr>
          <p:cNvPr id="4" name="TextBox 3"/>
          <p:cNvSpPr txBox="1"/>
          <p:nvPr/>
        </p:nvSpPr>
        <p:spPr>
          <a:xfrm>
            <a:off x="5236634" y="6515962"/>
            <a:ext cx="3907366" cy="338554"/>
          </a:xfrm>
          <a:prstGeom prst="rect">
            <a:avLst/>
          </a:prstGeom>
          <a:noFill/>
        </p:spPr>
        <p:txBody>
          <a:bodyPr wrap="square" rtlCol="0">
            <a:spAutoFit/>
          </a:bodyPr>
          <a:lstStyle/>
          <a:p>
            <a:pPr algn="r"/>
            <a:r>
              <a:rPr lang="en-US" sz="1600" dirty="0" smtClean="0">
                <a:latin typeface="Avenir Book"/>
                <a:cs typeface="Avenir Book"/>
              </a:rPr>
              <a:t>From Fung et al. 2011 (Ecology) </a:t>
            </a:r>
          </a:p>
        </p:txBody>
      </p:sp>
    </p:spTree>
    <p:extLst>
      <p:ext uri="{BB962C8B-B14F-4D97-AF65-F5344CB8AC3E}">
        <p14:creationId xmlns:p14="http://schemas.microsoft.com/office/powerpoint/2010/main" val="29760304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9215" y="0"/>
            <a:ext cx="3717985" cy="6858000"/>
          </a:xfrm>
          <a:prstGeom prst="rect">
            <a:avLst/>
          </a:prstGeom>
        </p:spPr>
      </p:pic>
      <p:pic>
        <p:nvPicPr>
          <p:cNvPr id="4" name="Picture 3"/>
          <p:cNvPicPr>
            <a:picLocks noChangeAspect="1"/>
          </p:cNvPicPr>
          <p:nvPr/>
        </p:nvPicPr>
        <p:blipFill>
          <a:blip r:embed="rId4"/>
          <a:stretch>
            <a:fillRect/>
          </a:stretch>
        </p:blipFill>
        <p:spPr>
          <a:xfrm>
            <a:off x="4586034" y="0"/>
            <a:ext cx="3643566" cy="6858000"/>
          </a:xfrm>
          <a:prstGeom prst="rect">
            <a:avLst/>
          </a:prstGeom>
        </p:spPr>
      </p:pic>
      <p:sp>
        <p:nvSpPr>
          <p:cNvPr id="5" name="TextBox 4"/>
          <p:cNvSpPr txBox="1"/>
          <p:nvPr/>
        </p:nvSpPr>
        <p:spPr>
          <a:xfrm>
            <a:off x="7772399" y="1198"/>
            <a:ext cx="1386461" cy="830997"/>
          </a:xfrm>
          <a:prstGeom prst="rect">
            <a:avLst/>
          </a:prstGeom>
          <a:noFill/>
        </p:spPr>
        <p:txBody>
          <a:bodyPr wrap="square" rtlCol="0">
            <a:spAutoFit/>
          </a:bodyPr>
          <a:lstStyle/>
          <a:p>
            <a:pPr algn="r"/>
            <a:r>
              <a:rPr lang="en-US" sz="1600" dirty="0" smtClean="0">
                <a:latin typeface="Avenir Book"/>
                <a:cs typeface="Avenir Book"/>
              </a:rPr>
              <a:t>From Fung et al. 2011 (Ecology) </a:t>
            </a:r>
          </a:p>
        </p:txBody>
      </p:sp>
      <p:sp>
        <p:nvSpPr>
          <p:cNvPr id="6" name="TextBox 5"/>
          <p:cNvSpPr txBox="1"/>
          <p:nvPr/>
        </p:nvSpPr>
        <p:spPr>
          <a:xfrm>
            <a:off x="2590800" y="4724400"/>
            <a:ext cx="1295400" cy="338554"/>
          </a:xfrm>
          <a:prstGeom prst="rect">
            <a:avLst/>
          </a:prstGeom>
          <a:noFill/>
        </p:spPr>
        <p:txBody>
          <a:bodyPr wrap="square" rtlCol="0">
            <a:spAutoFit/>
          </a:bodyPr>
          <a:lstStyle/>
          <a:p>
            <a:r>
              <a:rPr lang="en-US" sz="1600" dirty="0" smtClean="0">
                <a:solidFill>
                  <a:srgbClr val="0000FF"/>
                </a:solidFill>
                <a:latin typeface="Avenir Book"/>
                <a:cs typeface="Avenir Book"/>
              </a:rPr>
              <a:t>Coral</a:t>
            </a:r>
          </a:p>
        </p:txBody>
      </p:sp>
      <p:sp>
        <p:nvSpPr>
          <p:cNvPr id="7" name="TextBox 6"/>
          <p:cNvSpPr txBox="1"/>
          <p:nvPr/>
        </p:nvSpPr>
        <p:spPr>
          <a:xfrm>
            <a:off x="2057400" y="5334000"/>
            <a:ext cx="1295400" cy="338554"/>
          </a:xfrm>
          <a:prstGeom prst="rect">
            <a:avLst/>
          </a:prstGeom>
          <a:noFill/>
        </p:spPr>
        <p:txBody>
          <a:bodyPr wrap="square" rtlCol="0">
            <a:spAutoFit/>
          </a:bodyPr>
          <a:lstStyle/>
          <a:p>
            <a:r>
              <a:rPr lang="en-US" sz="1600" dirty="0" err="1" smtClean="0">
                <a:solidFill>
                  <a:srgbClr val="008000"/>
                </a:solidFill>
                <a:latin typeface="Avenir Book"/>
                <a:cs typeface="Avenir Book"/>
              </a:rPr>
              <a:t>Macroalgae</a:t>
            </a:r>
            <a:endParaRPr lang="en-US" sz="1600" dirty="0" smtClean="0">
              <a:solidFill>
                <a:srgbClr val="008000"/>
              </a:solidFill>
              <a:latin typeface="Avenir Book"/>
              <a:cs typeface="Avenir Book"/>
            </a:endParaRPr>
          </a:p>
        </p:txBody>
      </p:sp>
      <p:sp>
        <p:nvSpPr>
          <p:cNvPr id="8" name="TextBox 7"/>
          <p:cNvSpPr txBox="1"/>
          <p:nvPr/>
        </p:nvSpPr>
        <p:spPr>
          <a:xfrm>
            <a:off x="2743200" y="5867400"/>
            <a:ext cx="1295400" cy="338554"/>
          </a:xfrm>
          <a:prstGeom prst="rect">
            <a:avLst/>
          </a:prstGeom>
          <a:noFill/>
        </p:spPr>
        <p:txBody>
          <a:bodyPr wrap="square" rtlCol="0">
            <a:spAutoFit/>
          </a:bodyPr>
          <a:lstStyle/>
          <a:p>
            <a:r>
              <a:rPr lang="en-US" sz="1600" dirty="0" smtClean="0">
                <a:solidFill>
                  <a:srgbClr val="800000"/>
                </a:solidFill>
                <a:latin typeface="Avenir Book"/>
                <a:cs typeface="Avenir Book"/>
              </a:rPr>
              <a:t>Turf algae</a:t>
            </a:r>
          </a:p>
        </p:txBody>
      </p:sp>
    </p:spTree>
    <p:extLst>
      <p:ext uri="{BB962C8B-B14F-4D97-AF65-F5344CB8AC3E}">
        <p14:creationId xmlns:p14="http://schemas.microsoft.com/office/powerpoint/2010/main" val="38148606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620000" cy="6340197"/>
          </a:xfrm>
          <a:prstGeom prst="rect">
            <a:avLst/>
          </a:prstGeom>
          <a:noFill/>
        </p:spPr>
        <p:txBody>
          <a:bodyPr wrap="square" rtlCol="0">
            <a:spAutoFit/>
          </a:bodyPr>
          <a:lstStyle/>
          <a:p>
            <a:r>
              <a:rPr lang="en-US" dirty="0" smtClean="0">
                <a:solidFill>
                  <a:srgbClr val="2B4B7F"/>
                </a:solidFill>
                <a:latin typeface="Avenir Book"/>
                <a:cs typeface="Avenir Book"/>
              </a:rPr>
              <a:t>Conclusions of Fung et al:</a:t>
            </a:r>
          </a:p>
          <a:p>
            <a:endParaRPr lang="en-US" dirty="0">
              <a:solidFill>
                <a:srgbClr val="2B4B7F"/>
              </a:solidFill>
              <a:latin typeface="Avenir Book"/>
              <a:cs typeface="Avenir Book"/>
            </a:endParaRPr>
          </a:p>
          <a:p>
            <a:pPr marL="457200" indent="-457200">
              <a:buFont typeface="Arial"/>
              <a:buChar char="•"/>
            </a:pPr>
            <a:r>
              <a:rPr lang="en-US" dirty="0" smtClean="0">
                <a:solidFill>
                  <a:srgbClr val="2B4B7F"/>
                </a:solidFill>
                <a:latin typeface="Avenir Book"/>
                <a:cs typeface="Avenir Book"/>
              </a:rPr>
              <a:t>Alternate Stable States only possible with </a:t>
            </a:r>
            <a:r>
              <a:rPr lang="en-US" dirty="0" err="1" smtClean="0">
                <a:solidFill>
                  <a:srgbClr val="2B4B7F"/>
                </a:solidFill>
                <a:latin typeface="Avenir Book"/>
                <a:cs typeface="Avenir Book"/>
              </a:rPr>
              <a:t>macroalgae</a:t>
            </a:r>
            <a:r>
              <a:rPr lang="en-US" dirty="0" smtClean="0">
                <a:solidFill>
                  <a:srgbClr val="2B4B7F"/>
                </a:solidFill>
                <a:latin typeface="Avenir Book"/>
                <a:cs typeface="Avenir Book"/>
              </a:rPr>
              <a:t> (not turf)</a:t>
            </a:r>
          </a:p>
          <a:p>
            <a:pPr marL="457200" indent="-457200">
              <a:buFont typeface="Arial"/>
              <a:buChar char="•"/>
            </a:pPr>
            <a:r>
              <a:rPr lang="en-US" dirty="0" smtClean="0">
                <a:solidFill>
                  <a:srgbClr val="2B4B7F"/>
                </a:solidFill>
                <a:latin typeface="Avenir Book"/>
                <a:cs typeface="Avenir Book"/>
              </a:rPr>
              <a:t>Parameters required are rare (at observed extremes)</a:t>
            </a:r>
          </a:p>
          <a:p>
            <a:pPr marL="457200" indent="-457200">
              <a:buFont typeface="Arial"/>
              <a:buChar char="•"/>
            </a:pPr>
            <a:r>
              <a:rPr lang="en-US" dirty="0" smtClean="0">
                <a:solidFill>
                  <a:srgbClr val="2B4B7F"/>
                </a:solidFill>
                <a:latin typeface="Avenir Book"/>
                <a:cs typeface="Avenir Book"/>
              </a:rPr>
              <a:t>Thus, phase shifts most likely from large changes in environment (probably from "continuous" changes)</a:t>
            </a:r>
          </a:p>
          <a:p>
            <a:pPr marL="457200" indent="-457200">
              <a:buFont typeface="Arial"/>
              <a:buChar char="•"/>
            </a:pPr>
            <a:r>
              <a:rPr lang="en-US" dirty="0" err="1" smtClean="0">
                <a:solidFill>
                  <a:srgbClr val="2B4B7F"/>
                </a:solidFill>
                <a:latin typeface="Avenir Book"/>
                <a:cs typeface="Avenir Book"/>
              </a:rPr>
              <a:t>Zychaluk</a:t>
            </a:r>
            <a:r>
              <a:rPr lang="en-US" dirty="0" smtClean="0">
                <a:solidFill>
                  <a:srgbClr val="2B4B7F"/>
                </a:solidFill>
                <a:latin typeface="Avenir Book"/>
                <a:cs typeface="Avenir Book"/>
              </a:rPr>
              <a:t> et al. (20012) concur (data-model </a:t>
            </a:r>
            <a:r>
              <a:rPr lang="en-US" dirty="0" err="1" smtClean="0">
                <a:solidFill>
                  <a:srgbClr val="2B4B7F"/>
                </a:solidFill>
                <a:latin typeface="Avenir Book"/>
                <a:cs typeface="Avenir Book"/>
              </a:rPr>
              <a:t>comparision</a:t>
            </a:r>
            <a:r>
              <a:rPr lang="en-US" dirty="0" smtClean="0">
                <a:solidFill>
                  <a:srgbClr val="2B4B7F"/>
                </a:solidFill>
                <a:latin typeface="Avenir Book"/>
                <a:cs typeface="Avenir Book"/>
              </a:rPr>
              <a:t>) that ASS unlikely (also questions phase shift in general).</a:t>
            </a:r>
          </a:p>
        </p:txBody>
      </p:sp>
    </p:spTree>
    <p:extLst>
      <p:ext uri="{BB962C8B-B14F-4D97-AF65-F5344CB8AC3E}">
        <p14:creationId xmlns:p14="http://schemas.microsoft.com/office/powerpoint/2010/main" val="14665993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14600"/>
            <a:ext cx="7620000" cy="523220"/>
          </a:xfrm>
          <a:prstGeom prst="rect">
            <a:avLst/>
          </a:prstGeom>
          <a:noFill/>
        </p:spPr>
        <p:txBody>
          <a:bodyPr wrap="square" rtlCol="0">
            <a:spAutoFit/>
          </a:bodyPr>
          <a:lstStyle/>
          <a:p>
            <a:r>
              <a:rPr lang="en-US" dirty="0" smtClean="0">
                <a:solidFill>
                  <a:srgbClr val="2B4B7F"/>
                </a:solidFill>
                <a:latin typeface="Avenir Book"/>
                <a:cs typeface="Avenir Book"/>
              </a:rPr>
              <a:t>Evidence?</a:t>
            </a:r>
          </a:p>
        </p:txBody>
      </p:sp>
    </p:spTree>
    <p:extLst>
      <p:ext uri="{BB962C8B-B14F-4D97-AF65-F5344CB8AC3E}">
        <p14:creationId xmlns:p14="http://schemas.microsoft.com/office/powerpoint/2010/main" val="4543552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362" y="1143000"/>
            <a:ext cx="8308238" cy="4876800"/>
          </a:xfrm>
          <a:prstGeom prst="rect">
            <a:avLst/>
          </a:prstGeom>
        </p:spPr>
      </p:pic>
    </p:spTree>
    <p:extLst>
      <p:ext uri="{BB962C8B-B14F-4D97-AF65-F5344CB8AC3E}">
        <p14:creationId xmlns:p14="http://schemas.microsoft.com/office/powerpoint/2010/main" val="30703427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448580"/>
            <a:ext cx="7010400" cy="523220"/>
          </a:xfrm>
          <a:prstGeom prst="rect">
            <a:avLst/>
          </a:prstGeom>
          <a:noFill/>
        </p:spPr>
        <p:txBody>
          <a:bodyPr wrap="square" rtlCol="0">
            <a:spAutoFit/>
          </a:bodyPr>
          <a:lstStyle/>
          <a:p>
            <a:r>
              <a:rPr lang="en-US" dirty="0" smtClean="0">
                <a:solidFill>
                  <a:srgbClr val="2B4B7F"/>
                </a:solidFill>
                <a:latin typeface="Avenir Book"/>
                <a:cs typeface="Avenir Book"/>
              </a:rPr>
              <a:t>Perhaps the transitions are more abrupt</a:t>
            </a:r>
            <a:r>
              <a:rPr lang="is-IS" dirty="0" smtClean="0">
                <a:solidFill>
                  <a:srgbClr val="2B4B7F"/>
                </a:solidFill>
                <a:latin typeface="Avenir Book"/>
                <a:cs typeface="Avenir Book"/>
              </a:rPr>
              <a:t>…</a:t>
            </a:r>
            <a:endParaRPr lang="en-US" dirty="0" smtClean="0">
              <a:solidFill>
                <a:srgbClr val="2B4B7F"/>
              </a:solidFill>
              <a:latin typeface="Avenir Book"/>
              <a:cs typeface="Avenir Book"/>
            </a:endParaRPr>
          </a:p>
        </p:txBody>
      </p:sp>
    </p:spTree>
    <p:extLst>
      <p:ext uri="{BB962C8B-B14F-4D97-AF65-F5344CB8AC3E}">
        <p14:creationId xmlns:p14="http://schemas.microsoft.com/office/powerpoint/2010/main" val="34405997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258052"/>
            <a:ext cx="8001000" cy="4627210"/>
          </a:xfrm>
          <a:prstGeom prst="rect">
            <a:avLst/>
          </a:prstGeom>
        </p:spPr>
      </p:pic>
    </p:spTree>
    <p:extLst>
      <p:ext uri="{BB962C8B-B14F-4D97-AF65-F5344CB8AC3E}">
        <p14:creationId xmlns:p14="http://schemas.microsoft.com/office/powerpoint/2010/main" val="2538576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448580"/>
            <a:ext cx="7010400" cy="523220"/>
          </a:xfrm>
          <a:prstGeom prst="rect">
            <a:avLst/>
          </a:prstGeom>
          <a:noFill/>
        </p:spPr>
        <p:txBody>
          <a:bodyPr wrap="square" rtlCol="0">
            <a:spAutoFit/>
          </a:bodyPr>
          <a:lstStyle/>
          <a:p>
            <a:r>
              <a:rPr lang="en-US" dirty="0" smtClean="0">
                <a:solidFill>
                  <a:srgbClr val="2B4B7F"/>
                </a:solidFill>
                <a:latin typeface="Avenir Book"/>
                <a:cs typeface="Avenir Book"/>
              </a:rPr>
              <a:t>Perhaps the dynamics are more complex</a:t>
            </a:r>
            <a:r>
              <a:rPr lang="is-IS" dirty="0" smtClean="0">
                <a:solidFill>
                  <a:srgbClr val="2B4B7F"/>
                </a:solidFill>
                <a:latin typeface="Avenir Book"/>
                <a:cs typeface="Avenir Book"/>
              </a:rPr>
              <a:t>…</a:t>
            </a:r>
            <a:endParaRPr lang="en-US" dirty="0" smtClean="0">
              <a:solidFill>
                <a:srgbClr val="2B4B7F"/>
              </a:solidFill>
              <a:latin typeface="Avenir Book"/>
              <a:cs typeface="Avenir Book"/>
            </a:endParaRPr>
          </a:p>
        </p:txBody>
      </p:sp>
    </p:spTree>
    <p:extLst>
      <p:ext uri="{BB962C8B-B14F-4D97-AF65-F5344CB8AC3E}">
        <p14:creationId xmlns:p14="http://schemas.microsoft.com/office/powerpoint/2010/main" val="2763385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0"/>
          <p:cNvSpPr>
            <a:spLocks noChangeArrowheads="1"/>
          </p:cNvSpPr>
          <p:nvPr/>
        </p:nvSpPr>
        <p:spPr bwMode="auto">
          <a:xfrm>
            <a:off x="5696324" y="4720430"/>
            <a:ext cx="228600" cy="228600"/>
          </a:xfrm>
          <a:prstGeom prst="ellipse">
            <a:avLst/>
          </a:prstGeom>
          <a:solidFill>
            <a:srgbClr val="2B4B7F"/>
          </a:solidFill>
          <a:ln w="12700">
            <a:solidFill>
              <a:schemeClr val="tx1"/>
            </a:solidFill>
            <a:round/>
            <a:headEnd/>
            <a:tailEnd/>
          </a:ln>
        </p:spPr>
        <p:txBody>
          <a:bodyPr wrap="none" anchor="ctr"/>
          <a:lstStyle/>
          <a:p>
            <a:endParaRPr lang="en-US" dirty="0">
              <a:latin typeface="Avenir Book"/>
            </a:endParaRPr>
          </a:p>
        </p:txBody>
      </p:sp>
      <p:sp>
        <p:nvSpPr>
          <p:cNvPr id="3" name="Text Box 14"/>
          <p:cNvSpPr txBox="1">
            <a:spLocks noChangeArrowheads="1"/>
          </p:cNvSpPr>
          <p:nvPr/>
        </p:nvSpPr>
        <p:spPr bwMode="auto">
          <a:xfrm>
            <a:off x="457200" y="685800"/>
            <a:ext cx="8077200" cy="954107"/>
          </a:xfrm>
          <a:prstGeom prst="rect">
            <a:avLst/>
          </a:prstGeom>
          <a:noFill/>
          <a:ln w="63500">
            <a:noFill/>
            <a:prstDash val="dash"/>
            <a:miter lim="800000"/>
            <a:headEnd/>
            <a:tailEnd/>
          </a:ln>
        </p:spPr>
        <p:txBody>
          <a:bodyPr wrap="square">
            <a:spAutoFit/>
          </a:bodyPr>
          <a:lstStyle/>
          <a:p>
            <a:pPr algn="ctr">
              <a:spcBef>
                <a:spcPct val="50000"/>
              </a:spcBef>
            </a:pPr>
            <a:r>
              <a:rPr lang="en-US" dirty="0" err="1" smtClean="0">
                <a:latin typeface="Avenir Book"/>
              </a:rPr>
              <a:t>Bistability</a:t>
            </a:r>
            <a:r>
              <a:rPr lang="en-US" dirty="0" smtClean="0">
                <a:latin typeface="Avenir Book"/>
              </a:rPr>
              <a:t> – 2 locally stable equilibria and an unstable intermediate</a:t>
            </a:r>
            <a:endParaRPr lang="en-US" dirty="0">
              <a:latin typeface="Avenir Book"/>
            </a:endParaRPr>
          </a:p>
        </p:txBody>
      </p:sp>
      <p:sp>
        <p:nvSpPr>
          <p:cNvPr id="4" name="Freeform 3"/>
          <p:cNvSpPr>
            <a:spLocks noChangeAspect="1"/>
          </p:cNvSpPr>
          <p:nvPr/>
        </p:nvSpPr>
        <p:spPr>
          <a:xfrm>
            <a:off x="1012001" y="3132370"/>
            <a:ext cx="7063703" cy="1820630"/>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1296" h="814806">
                <a:moveTo>
                  <a:pt x="0" y="276112"/>
                </a:moveTo>
                <a:cubicBezTo>
                  <a:pt x="158745" y="388795"/>
                  <a:pt x="307739" y="494514"/>
                  <a:pt x="423320" y="546552"/>
                </a:cubicBezTo>
                <a:cubicBezTo>
                  <a:pt x="538901" y="598590"/>
                  <a:pt x="587657" y="658888"/>
                  <a:pt x="693487" y="588338"/>
                </a:cubicBezTo>
                <a:cubicBezTo>
                  <a:pt x="799317" y="517788"/>
                  <a:pt x="926945" y="200768"/>
                  <a:pt x="1058300" y="123254"/>
                </a:cubicBezTo>
                <a:cubicBezTo>
                  <a:pt x="1189655" y="45740"/>
                  <a:pt x="1365990" y="33107"/>
                  <a:pt x="1481619" y="123254"/>
                </a:cubicBezTo>
                <a:cubicBezTo>
                  <a:pt x="1597248" y="213401"/>
                  <a:pt x="1642663" y="548940"/>
                  <a:pt x="1752074" y="664134"/>
                </a:cubicBezTo>
                <a:cubicBezTo>
                  <a:pt x="1861485" y="779328"/>
                  <a:pt x="2035397" y="806727"/>
                  <a:pt x="2138085" y="814421"/>
                </a:cubicBezTo>
                <a:cubicBezTo>
                  <a:pt x="2240773" y="822115"/>
                  <a:pt x="2466760" y="712690"/>
                  <a:pt x="2568798" y="651796"/>
                </a:cubicBezTo>
                <a:cubicBezTo>
                  <a:pt x="2670836" y="590902"/>
                  <a:pt x="2684994" y="531223"/>
                  <a:pt x="2750311" y="449055"/>
                </a:cubicBezTo>
                <a:cubicBezTo>
                  <a:pt x="2815628" y="366887"/>
                  <a:pt x="2911707" y="196024"/>
                  <a:pt x="2960702" y="158790"/>
                </a:cubicBezTo>
                <a:lnTo>
                  <a:pt x="3161296"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5" name="Oval 10"/>
          <p:cNvSpPr>
            <a:spLocks noChangeArrowheads="1"/>
          </p:cNvSpPr>
          <p:nvPr/>
        </p:nvSpPr>
        <p:spPr bwMode="auto">
          <a:xfrm>
            <a:off x="3771152" y="3044030"/>
            <a:ext cx="228600" cy="228600"/>
          </a:xfrm>
          <a:prstGeom prst="ellipse">
            <a:avLst/>
          </a:prstGeom>
          <a:solidFill>
            <a:srgbClr val="800000"/>
          </a:solidFill>
          <a:ln w="12700">
            <a:solidFill>
              <a:schemeClr val="tx1"/>
            </a:solidFill>
            <a:round/>
            <a:headEnd/>
            <a:tailEnd/>
          </a:ln>
        </p:spPr>
        <p:txBody>
          <a:bodyPr wrap="none" anchor="ctr"/>
          <a:lstStyle/>
          <a:p>
            <a:endParaRPr lang="en-US" dirty="0">
              <a:latin typeface="Avenir Book"/>
            </a:endParaRPr>
          </a:p>
        </p:txBody>
      </p:sp>
      <p:sp>
        <p:nvSpPr>
          <p:cNvPr id="6" name="Oval 10"/>
          <p:cNvSpPr>
            <a:spLocks noChangeArrowheads="1"/>
          </p:cNvSpPr>
          <p:nvPr/>
        </p:nvSpPr>
        <p:spPr bwMode="auto">
          <a:xfrm>
            <a:off x="2286000" y="4281904"/>
            <a:ext cx="228600" cy="228600"/>
          </a:xfrm>
          <a:prstGeom prst="ellipse">
            <a:avLst/>
          </a:prstGeom>
          <a:solidFill>
            <a:srgbClr val="2B4B7F"/>
          </a:solidFill>
          <a:ln w="12700">
            <a:solidFill>
              <a:schemeClr val="tx1"/>
            </a:solidFill>
            <a:round/>
            <a:headEnd/>
            <a:tailEnd/>
          </a:ln>
        </p:spPr>
        <p:txBody>
          <a:bodyPr wrap="none" anchor="ctr"/>
          <a:lstStyle/>
          <a:p>
            <a:endParaRPr lang="en-US" dirty="0">
              <a:latin typeface="Avenir Book"/>
            </a:endParaRPr>
          </a:p>
        </p:txBody>
      </p:sp>
    </p:spTree>
    <p:extLst>
      <p:ext uri="{BB962C8B-B14F-4D97-AF65-F5344CB8AC3E}">
        <p14:creationId xmlns:p14="http://schemas.microsoft.com/office/powerpoint/2010/main" val="41456702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0"/>
          <p:cNvSpPr>
            <a:spLocks noChangeArrowheads="1"/>
          </p:cNvSpPr>
          <p:nvPr/>
        </p:nvSpPr>
        <p:spPr bwMode="auto">
          <a:xfrm>
            <a:off x="7025794" y="5008466"/>
            <a:ext cx="228600" cy="228600"/>
          </a:xfrm>
          <a:prstGeom prst="ellipse">
            <a:avLst/>
          </a:prstGeom>
          <a:solidFill>
            <a:srgbClr val="2B4B7F"/>
          </a:solidFill>
          <a:ln w="12700">
            <a:solidFill>
              <a:schemeClr val="tx1"/>
            </a:solidFill>
            <a:round/>
            <a:headEnd/>
            <a:tailEnd/>
          </a:ln>
        </p:spPr>
        <p:txBody>
          <a:bodyPr wrap="none" anchor="ctr"/>
          <a:lstStyle/>
          <a:p>
            <a:r>
              <a:rPr lang="en-US" dirty="0" smtClean="0">
                <a:latin typeface="Avenir Book"/>
              </a:rPr>
              <a:t>                      </a:t>
            </a:r>
            <a:endParaRPr lang="en-US" dirty="0">
              <a:latin typeface="Avenir Book"/>
            </a:endParaRPr>
          </a:p>
        </p:txBody>
      </p:sp>
      <p:sp>
        <p:nvSpPr>
          <p:cNvPr id="3" name="Text Box 14"/>
          <p:cNvSpPr txBox="1">
            <a:spLocks noChangeArrowheads="1"/>
          </p:cNvSpPr>
          <p:nvPr/>
        </p:nvSpPr>
        <p:spPr bwMode="auto">
          <a:xfrm>
            <a:off x="457200" y="685800"/>
            <a:ext cx="8077200" cy="954107"/>
          </a:xfrm>
          <a:prstGeom prst="rect">
            <a:avLst/>
          </a:prstGeom>
          <a:noFill/>
          <a:ln w="63500">
            <a:noFill/>
            <a:prstDash val="dash"/>
            <a:miter lim="800000"/>
            <a:headEnd/>
            <a:tailEnd/>
          </a:ln>
        </p:spPr>
        <p:txBody>
          <a:bodyPr wrap="square">
            <a:spAutoFit/>
          </a:bodyPr>
          <a:lstStyle/>
          <a:p>
            <a:pPr algn="ctr">
              <a:spcBef>
                <a:spcPct val="50000"/>
              </a:spcBef>
            </a:pPr>
            <a:r>
              <a:rPr lang="en-US" dirty="0" smtClean="0">
                <a:solidFill>
                  <a:srgbClr val="2B4B7F"/>
                </a:solidFill>
                <a:latin typeface="Avenir Book"/>
              </a:rPr>
              <a:t>How might this landscape change as the environment shifts?</a:t>
            </a:r>
            <a:endParaRPr lang="en-US" dirty="0">
              <a:solidFill>
                <a:srgbClr val="2B4B7F"/>
              </a:solidFill>
              <a:latin typeface="Avenir Book"/>
            </a:endParaRPr>
          </a:p>
        </p:txBody>
      </p:sp>
      <p:sp>
        <p:nvSpPr>
          <p:cNvPr id="4" name="Freeform 3"/>
          <p:cNvSpPr>
            <a:spLocks noChangeAspect="1"/>
          </p:cNvSpPr>
          <p:nvPr/>
        </p:nvSpPr>
        <p:spPr>
          <a:xfrm>
            <a:off x="993326" y="3132370"/>
            <a:ext cx="7082378" cy="1400594"/>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944310 w 3161296"/>
              <a:gd name="connsiteY5" fmla="*/ 438486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651912"/>
              <a:gd name="connsiteX1" fmla="*/ 423320 w 3161296"/>
              <a:gd name="connsiteY1" fmla="*/ 546552 h 651912"/>
              <a:gd name="connsiteX2" fmla="*/ 693487 w 3161296"/>
              <a:gd name="connsiteY2" fmla="*/ 588338 h 651912"/>
              <a:gd name="connsiteX3" fmla="*/ 1058300 w 3161296"/>
              <a:gd name="connsiteY3" fmla="*/ 123254 h 651912"/>
              <a:gd name="connsiteX4" fmla="*/ 1481619 w 3161296"/>
              <a:gd name="connsiteY4" fmla="*/ 123254 h 651912"/>
              <a:gd name="connsiteX5" fmla="*/ 1944310 w 3161296"/>
              <a:gd name="connsiteY5" fmla="*/ 438486 h 651912"/>
              <a:gd name="connsiteX6" fmla="*/ 2313604 w 3161296"/>
              <a:gd name="connsiteY6" fmla="*/ 480127 h 651912"/>
              <a:gd name="connsiteX7" fmla="*/ 2568798 w 3161296"/>
              <a:gd name="connsiteY7" fmla="*/ 651796 h 651912"/>
              <a:gd name="connsiteX8" fmla="*/ 2750311 w 3161296"/>
              <a:gd name="connsiteY8" fmla="*/ 449055 h 651912"/>
              <a:gd name="connsiteX9" fmla="*/ 2960702 w 3161296"/>
              <a:gd name="connsiteY9" fmla="*/ 158790 h 651912"/>
              <a:gd name="connsiteX10" fmla="*/ 3161296 w 3161296"/>
              <a:gd name="connsiteY10" fmla="*/ 0 h 651912"/>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750311 w 3161296"/>
              <a:gd name="connsiteY8" fmla="*/ 449055 h 620437"/>
              <a:gd name="connsiteX9" fmla="*/ 2960702 w 3161296"/>
              <a:gd name="connsiteY9" fmla="*/ 15879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960702 w 3161296"/>
              <a:gd name="connsiteY8" fmla="*/ 158790 h 620437"/>
              <a:gd name="connsiteX9" fmla="*/ 3161296 w 3161296"/>
              <a:gd name="connsiteY9" fmla="*/ 0 h 620437"/>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321962 w 3169654"/>
              <a:gd name="connsiteY6" fmla="*/ 480127 h 626823"/>
              <a:gd name="connsiteX7" fmla="*/ 2669094 w 3169654"/>
              <a:gd name="connsiteY7" fmla="*/ 367647 h 626823"/>
              <a:gd name="connsiteX8" fmla="*/ 2969060 w 3169654"/>
              <a:gd name="connsiteY8" fmla="*/ 158790 h 626823"/>
              <a:gd name="connsiteX9" fmla="*/ 3169654 w 3169654"/>
              <a:gd name="connsiteY9"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321962 w 3169654"/>
              <a:gd name="connsiteY6" fmla="*/ 480127 h 626823"/>
              <a:gd name="connsiteX7" fmla="*/ 2551974 w 3169654"/>
              <a:gd name="connsiteY7" fmla="*/ 302198 h 626823"/>
              <a:gd name="connsiteX8" fmla="*/ 2969060 w 3169654"/>
              <a:gd name="connsiteY8" fmla="*/ 158790 h 626823"/>
              <a:gd name="connsiteX9" fmla="*/ 3169654 w 3169654"/>
              <a:gd name="connsiteY9"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111835 w 3169654"/>
              <a:gd name="connsiteY6" fmla="*/ 349229 h 626823"/>
              <a:gd name="connsiteX7" fmla="*/ 2551974 w 3169654"/>
              <a:gd name="connsiteY7" fmla="*/ 302198 h 626823"/>
              <a:gd name="connsiteX8" fmla="*/ 2969060 w 3169654"/>
              <a:gd name="connsiteY8" fmla="*/ 158790 h 626823"/>
              <a:gd name="connsiteX9" fmla="*/ 3169654 w 3169654"/>
              <a:gd name="connsiteY9"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551974 w 3169654"/>
              <a:gd name="connsiteY6" fmla="*/ 302198 h 626823"/>
              <a:gd name="connsiteX7" fmla="*/ 2969060 w 3169654"/>
              <a:gd name="connsiteY7" fmla="*/ 158790 h 626823"/>
              <a:gd name="connsiteX8" fmla="*/ 3169654 w 3169654"/>
              <a:gd name="connsiteY8"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759764 w 3169654"/>
              <a:gd name="connsiteY5" fmla="*/ 355813 h 626823"/>
              <a:gd name="connsiteX6" fmla="*/ 2551974 w 3169654"/>
              <a:gd name="connsiteY6" fmla="*/ 302198 h 626823"/>
              <a:gd name="connsiteX7" fmla="*/ 2969060 w 3169654"/>
              <a:gd name="connsiteY7" fmla="*/ 158790 h 626823"/>
              <a:gd name="connsiteX8" fmla="*/ 3169654 w 3169654"/>
              <a:gd name="connsiteY8"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759764 w 3169654"/>
              <a:gd name="connsiteY5" fmla="*/ 355813 h 626823"/>
              <a:gd name="connsiteX6" fmla="*/ 2545085 w 3169654"/>
              <a:gd name="connsiteY6" fmla="*/ 278085 h 626823"/>
              <a:gd name="connsiteX7" fmla="*/ 2969060 w 3169654"/>
              <a:gd name="connsiteY7" fmla="*/ 158790 h 626823"/>
              <a:gd name="connsiteX8" fmla="*/ 3169654 w 3169654"/>
              <a:gd name="connsiteY8"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76198 w 3169654"/>
              <a:gd name="connsiteY4" fmla="*/ 161146 h 626823"/>
              <a:gd name="connsiteX5" fmla="*/ 1759764 w 3169654"/>
              <a:gd name="connsiteY5" fmla="*/ 355813 h 626823"/>
              <a:gd name="connsiteX6" fmla="*/ 2545085 w 3169654"/>
              <a:gd name="connsiteY6" fmla="*/ 278085 h 626823"/>
              <a:gd name="connsiteX7" fmla="*/ 2969060 w 3169654"/>
              <a:gd name="connsiteY7" fmla="*/ 158790 h 626823"/>
              <a:gd name="connsiteX8" fmla="*/ 3169654 w 3169654"/>
              <a:gd name="connsiteY8" fmla="*/ 0 h 626823"/>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76198 w 3169654"/>
              <a:gd name="connsiteY4" fmla="*/ 161146 h 626823"/>
              <a:gd name="connsiteX5" fmla="*/ 1759764 w 3169654"/>
              <a:gd name="connsiteY5" fmla="*/ 355813 h 626823"/>
              <a:gd name="connsiteX6" fmla="*/ 2545085 w 3169654"/>
              <a:gd name="connsiteY6" fmla="*/ 278085 h 626823"/>
              <a:gd name="connsiteX7" fmla="*/ 2969060 w 3169654"/>
              <a:gd name="connsiteY7" fmla="*/ 158790 h 626823"/>
              <a:gd name="connsiteX8" fmla="*/ 3169654 w 3169654"/>
              <a:gd name="connsiteY8" fmla="*/ 0 h 6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9654" h="626823">
                <a:moveTo>
                  <a:pt x="0" y="117322"/>
                </a:moveTo>
                <a:cubicBezTo>
                  <a:pt x="158745" y="230005"/>
                  <a:pt x="314704" y="468049"/>
                  <a:pt x="431678" y="546552"/>
                </a:cubicBezTo>
                <a:cubicBezTo>
                  <a:pt x="548652" y="625055"/>
                  <a:pt x="596015" y="658888"/>
                  <a:pt x="701845" y="588338"/>
                </a:cubicBezTo>
                <a:cubicBezTo>
                  <a:pt x="807675" y="517788"/>
                  <a:pt x="937599" y="194453"/>
                  <a:pt x="1066658" y="123254"/>
                </a:cubicBezTo>
                <a:cubicBezTo>
                  <a:pt x="1195717" y="52055"/>
                  <a:pt x="1367569" y="98273"/>
                  <a:pt x="1476198" y="161146"/>
                </a:cubicBezTo>
                <a:cubicBezTo>
                  <a:pt x="1584827" y="224019"/>
                  <a:pt x="1581616" y="336323"/>
                  <a:pt x="1759764" y="355813"/>
                </a:cubicBezTo>
                <a:cubicBezTo>
                  <a:pt x="1937912" y="375303"/>
                  <a:pt x="2343536" y="310922"/>
                  <a:pt x="2545085" y="278085"/>
                </a:cubicBezTo>
                <a:cubicBezTo>
                  <a:pt x="2746634" y="245248"/>
                  <a:pt x="2885634" y="220064"/>
                  <a:pt x="2969060" y="158790"/>
                </a:cubicBezTo>
                <a:lnTo>
                  <a:pt x="3169654"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7" name="Freeform 6"/>
          <p:cNvSpPr>
            <a:spLocks noChangeAspect="1"/>
          </p:cNvSpPr>
          <p:nvPr/>
        </p:nvSpPr>
        <p:spPr>
          <a:xfrm>
            <a:off x="1012001" y="3124199"/>
            <a:ext cx="7063703" cy="1386325"/>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1217686"/>
              <a:gd name="connsiteX1" fmla="*/ 423320 w 3161296"/>
              <a:gd name="connsiteY1" fmla="*/ 546552 h 1217686"/>
              <a:gd name="connsiteX2" fmla="*/ 693487 w 3161296"/>
              <a:gd name="connsiteY2" fmla="*/ 588338 h 1217686"/>
              <a:gd name="connsiteX3" fmla="*/ 1058300 w 3161296"/>
              <a:gd name="connsiteY3" fmla="*/ 123254 h 1217686"/>
              <a:gd name="connsiteX4" fmla="*/ 1481619 w 3161296"/>
              <a:gd name="connsiteY4" fmla="*/ 123254 h 1217686"/>
              <a:gd name="connsiteX5" fmla="*/ 1752074 w 3161296"/>
              <a:gd name="connsiteY5" fmla="*/ 664134 h 1217686"/>
              <a:gd name="connsiteX6" fmla="*/ 2130218 w 3161296"/>
              <a:gd name="connsiteY6" fmla="*/ 1217588 h 1217686"/>
              <a:gd name="connsiteX7" fmla="*/ 2568798 w 3161296"/>
              <a:gd name="connsiteY7" fmla="*/ 651796 h 1217686"/>
              <a:gd name="connsiteX8" fmla="*/ 2750311 w 3161296"/>
              <a:gd name="connsiteY8" fmla="*/ 449055 h 1217686"/>
              <a:gd name="connsiteX9" fmla="*/ 2960702 w 3161296"/>
              <a:gd name="connsiteY9" fmla="*/ 158790 h 1217686"/>
              <a:gd name="connsiteX10" fmla="*/ 3161296 w 3161296"/>
              <a:gd name="connsiteY10" fmla="*/ 0 h 1217686"/>
              <a:gd name="connsiteX0" fmla="*/ 0 w 3161296"/>
              <a:gd name="connsiteY0" fmla="*/ 276112 h 664938"/>
              <a:gd name="connsiteX1" fmla="*/ 423320 w 3161296"/>
              <a:gd name="connsiteY1" fmla="*/ 546552 h 664938"/>
              <a:gd name="connsiteX2" fmla="*/ 693487 w 3161296"/>
              <a:gd name="connsiteY2" fmla="*/ 588338 h 664938"/>
              <a:gd name="connsiteX3" fmla="*/ 1058300 w 3161296"/>
              <a:gd name="connsiteY3" fmla="*/ 123254 h 664938"/>
              <a:gd name="connsiteX4" fmla="*/ 1481619 w 3161296"/>
              <a:gd name="connsiteY4" fmla="*/ 123254 h 664938"/>
              <a:gd name="connsiteX5" fmla="*/ 1752074 w 3161296"/>
              <a:gd name="connsiteY5" fmla="*/ 664134 h 664938"/>
              <a:gd name="connsiteX6" fmla="*/ 1930593 w 3161296"/>
              <a:gd name="connsiteY6" fmla="*/ 255507 h 664938"/>
              <a:gd name="connsiteX7" fmla="*/ 2568798 w 3161296"/>
              <a:gd name="connsiteY7" fmla="*/ 651796 h 664938"/>
              <a:gd name="connsiteX8" fmla="*/ 2750311 w 3161296"/>
              <a:gd name="connsiteY8" fmla="*/ 449055 h 664938"/>
              <a:gd name="connsiteX9" fmla="*/ 2960702 w 3161296"/>
              <a:gd name="connsiteY9" fmla="*/ 158790 h 664938"/>
              <a:gd name="connsiteX10" fmla="*/ 3161296 w 3161296"/>
              <a:gd name="connsiteY10" fmla="*/ 0 h 664938"/>
              <a:gd name="connsiteX0" fmla="*/ 0 w 3161296"/>
              <a:gd name="connsiteY0" fmla="*/ 276112 h 656199"/>
              <a:gd name="connsiteX1" fmla="*/ 423320 w 3161296"/>
              <a:gd name="connsiteY1" fmla="*/ 546552 h 656199"/>
              <a:gd name="connsiteX2" fmla="*/ 693487 w 3161296"/>
              <a:gd name="connsiteY2" fmla="*/ 588338 h 656199"/>
              <a:gd name="connsiteX3" fmla="*/ 1058300 w 3161296"/>
              <a:gd name="connsiteY3" fmla="*/ 123254 h 656199"/>
              <a:gd name="connsiteX4" fmla="*/ 1481619 w 3161296"/>
              <a:gd name="connsiteY4" fmla="*/ 123254 h 656199"/>
              <a:gd name="connsiteX5" fmla="*/ 1649489 w 3161296"/>
              <a:gd name="connsiteY5" fmla="*/ 259339 h 656199"/>
              <a:gd name="connsiteX6" fmla="*/ 1930593 w 3161296"/>
              <a:gd name="connsiteY6" fmla="*/ 255507 h 656199"/>
              <a:gd name="connsiteX7" fmla="*/ 2568798 w 3161296"/>
              <a:gd name="connsiteY7" fmla="*/ 651796 h 656199"/>
              <a:gd name="connsiteX8" fmla="*/ 2750311 w 3161296"/>
              <a:gd name="connsiteY8" fmla="*/ 449055 h 656199"/>
              <a:gd name="connsiteX9" fmla="*/ 2960702 w 3161296"/>
              <a:gd name="connsiteY9" fmla="*/ 158790 h 656199"/>
              <a:gd name="connsiteX10" fmla="*/ 3161296 w 3161296"/>
              <a:gd name="connsiteY10" fmla="*/ 0 h 656199"/>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1930593 w 3161296"/>
              <a:gd name="connsiteY6" fmla="*/ 255507 h 620437"/>
              <a:gd name="connsiteX7" fmla="*/ 2538300 w 3161296"/>
              <a:gd name="connsiteY7" fmla="*/ 285817 h 620437"/>
              <a:gd name="connsiteX8" fmla="*/ 2750311 w 3161296"/>
              <a:gd name="connsiteY8" fmla="*/ 449055 h 620437"/>
              <a:gd name="connsiteX9" fmla="*/ 2960702 w 3161296"/>
              <a:gd name="connsiteY9" fmla="*/ 15879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1930593 w 3161296"/>
              <a:gd name="connsiteY6" fmla="*/ 255507 h 620437"/>
              <a:gd name="connsiteX7" fmla="*/ 2538300 w 3161296"/>
              <a:gd name="connsiteY7" fmla="*/ 285817 h 620437"/>
              <a:gd name="connsiteX8" fmla="*/ 2960702 w 3161296"/>
              <a:gd name="connsiteY8" fmla="*/ 158790 h 620437"/>
              <a:gd name="connsiteX9" fmla="*/ 3161296 w 3161296"/>
              <a:gd name="connsiteY9"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1930593 w 3161296"/>
              <a:gd name="connsiteY6" fmla="*/ 255507 h 620437"/>
              <a:gd name="connsiteX7" fmla="*/ 2563253 w 3161296"/>
              <a:gd name="connsiteY7" fmla="*/ 105600 h 620437"/>
              <a:gd name="connsiteX8" fmla="*/ 2960702 w 3161296"/>
              <a:gd name="connsiteY8" fmla="*/ 158790 h 620437"/>
              <a:gd name="connsiteX9" fmla="*/ 3161296 w 3161296"/>
              <a:gd name="connsiteY9"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1930593 w 3161296"/>
              <a:gd name="connsiteY6" fmla="*/ 255507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2177352 w 3161296"/>
              <a:gd name="connsiteY6" fmla="*/ 18896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2177352 w 3161296"/>
              <a:gd name="connsiteY6" fmla="*/ 18896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2177352 w 3161296"/>
              <a:gd name="connsiteY6" fmla="*/ 17787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2177352 w 3161296"/>
              <a:gd name="connsiteY6" fmla="*/ 17787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2177352 w 3161296"/>
              <a:gd name="connsiteY6" fmla="*/ 17787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49489 w 3161296"/>
              <a:gd name="connsiteY5" fmla="*/ 259339 h 620437"/>
              <a:gd name="connsiteX6" fmla="*/ 2177352 w 3161296"/>
              <a:gd name="connsiteY6" fmla="*/ 17787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5034 w 3161296"/>
              <a:gd name="connsiteY5" fmla="*/ 214978 h 620437"/>
              <a:gd name="connsiteX6" fmla="*/ 2177352 w 3161296"/>
              <a:gd name="connsiteY6" fmla="*/ 177875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5034 w 3161296"/>
              <a:gd name="connsiteY5" fmla="*/ 214978 h 620437"/>
              <a:gd name="connsiteX6" fmla="*/ 2177352 w 3161296"/>
              <a:gd name="connsiteY6" fmla="*/ 141832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5034 w 3161296"/>
              <a:gd name="connsiteY5" fmla="*/ 214978 h 620437"/>
              <a:gd name="connsiteX6" fmla="*/ 2177352 w 3161296"/>
              <a:gd name="connsiteY6" fmla="*/ 141832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5034 w 3161296"/>
              <a:gd name="connsiteY5" fmla="*/ 214978 h 620437"/>
              <a:gd name="connsiteX6" fmla="*/ 2177352 w 3161296"/>
              <a:gd name="connsiteY6" fmla="*/ 141832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5034 w 3161296"/>
              <a:gd name="connsiteY5" fmla="*/ 214978 h 620437"/>
              <a:gd name="connsiteX6" fmla="*/ 2177352 w 3161296"/>
              <a:gd name="connsiteY6" fmla="*/ 141832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2261 w 3161296"/>
              <a:gd name="connsiteY5" fmla="*/ 184480 h 620437"/>
              <a:gd name="connsiteX6" fmla="*/ 2177352 w 3161296"/>
              <a:gd name="connsiteY6" fmla="*/ 141832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52261 w 3161296"/>
              <a:gd name="connsiteY5" fmla="*/ 184480 h 620437"/>
              <a:gd name="connsiteX6" fmla="*/ 2177352 w 3161296"/>
              <a:gd name="connsiteY6" fmla="*/ 141832 h 620437"/>
              <a:gd name="connsiteX7" fmla="*/ 2563253 w 3161296"/>
              <a:gd name="connsiteY7" fmla="*/ 105600 h 620437"/>
              <a:gd name="connsiteX8" fmla="*/ 3161296 w 3161296"/>
              <a:gd name="connsiteY8"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535021 w 3161296"/>
              <a:gd name="connsiteY5" fmla="*/ 157205 h 620437"/>
              <a:gd name="connsiteX6" fmla="*/ 1652261 w 3161296"/>
              <a:gd name="connsiteY6" fmla="*/ 184480 h 620437"/>
              <a:gd name="connsiteX7" fmla="*/ 2177352 w 3161296"/>
              <a:gd name="connsiteY7" fmla="*/ 141832 h 620437"/>
              <a:gd name="connsiteX8" fmla="*/ 2563253 w 3161296"/>
              <a:gd name="connsiteY8" fmla="*/ 105600 h 620437"/>
              <a:gd name="connsiteX9" fmla="*/ 3161296 w 3161296"/>
              <a:gd name="connsiteY9"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535021 w 3161296"/>
              <a:gd name="connsiteY5" fmla="*/ 157205 h 620437"/>
              <a:gd name="connsiteX6" fmla="*/ 1652261 w 3161296"/>
              <a:gd name="connsiteY6" fmla="*/ 184480 h 620437"/>
              <a:gd name="connsiteX7" fmla="*/ 1801188 w 3161296"/>
              <a:gd name="connsiteY7" fmla="*/ 159978 h 620437"/>
              <a:gd name="connsiteX8" fmla="*/ 2177352 w 3161296"/>
              <a:gd name="connsiteY8" fmla="*/ 141832 h 620437"/>
              <a:gd name="connsiteX9" fmla="*/ 2563253 w 3161296"/>
              <a:gd name="connsiteY9" fmla="*/ 10560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535021 w 3161296"/>
              <a:gd name="connsiteY5" fmla="*/ 157205 h 620437"/>
              <a:gd name="connsiteX6" fmla="*/ 1621763 w 3161296"/>
              <a:gd name="connsiteY6" fmla="*/ 176162 h 620437"/>
              <a:gd name="connsiteX7" fmla="*/ 1801188 w 3161296"/>
              <a:gd name="connsiteY7" fmla="*/ 159978 h 620437"/>
              <a:gd name="connsiteX8" fmla="*/ 2177352 w 3161296"/>
              <a:gd name="connsiteY8" fmla="*/ 141832 h 620437"/>
              <a:gd name="connsiteX9" fmla="*/ 2563253 w 3161296"/>
              <a:gd name="connsiteY9" fmla="*/ 10560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621763 w 3161296"/>
              <a:gd name="connsiteY5" fmla="*/ 176162 h 620437"/>
              <a:gd name="connsiteX6" fmla="*/ 1801188 w 3161296"/>
              <a:gd name="connsiteY6" fmla="*/ 159978 h 620437"/>
              <a:gd name="connsiteX7" fmla="*/ 2177352 w 3161296"/>
              <a:gd name="connsiteY7" fmla="*/ 141832 h 620437"/>
              <a:gd name="connsiteX8" fmla="*/ 2563253 w 3161296"/>
              <a:gd name="connsiteY8" fmla="*/ 105600 h 620437"/>
              <a:gd name="connsiteX9" fmla="*/ 3161296 w 3161296"/>
              <a:gd name="connsiteY9"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11604 w 3161296"/>
              <a:gd name="connsiteY4" fmla="*/ 119135 h 620437"/>
              <a:gd name="connsiteX5" fmla="*/ 1621763 w 3161296"/>
              <a:gd name="connsiteY5" fmla="*/ 176162 h 620437"/>
              <a:gd name="connsiteX6" fmla="*/ 1801188 w 3161296"/>
              <a:gd name="connsiteY6" fmla="*/ 159978 h 620437"/>
              <a:gd name="connsiteX7" fmla="*/ 2177352 w 3161296"/>
              <a:gd name="connsiteY7" fmla="*/ 141832 h 620437"/>
              <a:gd name="connsiteX8" fmla="*/ 2563253 w 3161296"/>
              <a:gd name="connsiteY8" fmla="*/ 105600 h 620437"/>
              <a:gd name="connsiteX9" fmla="*/ 3161296 w 3161296"/>
              <a:gd name="connsiteY9"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11604 w 3161296"/>
              <a:gd name="connsiteY4" fmla="*/ 119135 h 620437"/>
              <a:gd name="connsiteX5" fmla="*/ 1621763 w 3161296"/>
              <a:gd name="connsiteY5" fmla="*/ 176162 h 620437"/>
              <a:gd name="connsiteX6" fmla="*/ 1801188 w 3161296"/>
              <a:gd name="connsiteY6" fmla="*/ 159978 h 620437"/>
              <a:gd name="connsiteX7" fmla="*/ 2177352 w 3161296"/>
              <a:gd name="connsiteY7" fmla="*/ 141832 h 620437"/>
              <a:gd name="connsiteX8" fmla="*/ 2563253 w 3161296"/>
              <a:gd name="connsiteY8" fmla="*/ 105600 h 620437"/>
              <a:gd name="connsiteX9" fmla="*/ 3161296 w 3161296"/>
              <a:gd name="connsiteY9" fmla="*/ 0 h 62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296" h="620437">
                <a:moveTo>
                  <a:pt x="0" y="276112"/>
                </a:moveTo>
                <a:cubicBezTo>
                  <a:pt x="158745" y="388795"/>
                  <a:pt x="307739" y="494514"/>
                  <a:pt x="423320" y="546552"/>
                </a:cubicBezTo>
                <a:cubicBezTo>
                  <a:pt x="538901" y="598590"/>
                  <a:pt x="587657" y="658888"/>
                  <a:pt x="693487" y="588338"/>
                </a:cubicBezTo>
                <a:cubicBezTo>
                  <a:pt x="799317" y="517788"/>
                  <a:pt x="938614" y="201454"/>
                  <a:pt x="1058300" y="123254"/>
                </a:cubicBezTo>
                <a:cubicBezTo>
                  <a:pt x="1177986" y="45054"/>
                  <a:pt x="1317694" y="97961"/>
                  <a:pt x="1411604" y="119135"/>
                </a:cubicBezTo>
                <a:cubicBezTo>
                  <a:pt x="1505514" y="140309"/>
                  <a:pt x="1556832" y="169355"/>
                  <a:pt x="1621763" y="176162"/>
                </a:cubicBezTo>
                <a:cubicBezTo>
                  <a:pt x="1686694" y="182969"/>
                  <a:pt x="1713673" y="167086"/>
                  <a:pt x="1801188" y="159978"/>
                </a:cubicBezTo>
                <a:cubicBezTo>
                  <a:pt x="1888703" y="152870"/>
                  <a:pt x="2049879" y="152743"/>
                  <a:pt x="2177352" y="141832"/>
                </a:cubicBezTo>
                <a:cubicBezTo>
                  <a:pt x="2293903" y="124573"/>
                  <a:pt x="2399262" y="129239"/>
                  <a:pt x="2563253" y="105600"/>
                </a:cubicBezTo>
                <a:cubicBezTo>
                  <a:pt x="2727244" y="81961"/>
                  <a:pt x="2961948" y="35200"/>
                  <a:pt x="316129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8" name="Freeform 7"/>
          <p:cNvSpPr>
            <a:spLocks noChangeAspect="1"/>
          </p:cNvSpPr>
          <p:nvPr/>
        </p:nvSpPr>
        <p:spPr>
          <a:xfrm>
            <a:off x="937299" y="2228564"/>
            <a:ext cx="7138405" cy="3005009"/>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351356 h 890050"/>
              <a:gd name="connsiteX1" fmla="*/ 423320 w 3161296"/>
              <a:gd name="connsiteY1" fmla="*/ 621796 h 890050"/>
              <a:gd name="connsiteX2" fmla="*/ 693487 w 3161296"/>
              <a:gd name="connsiteY2" fmla="*/ 663582 h 890050"/>
              <a:gd name="connsiteX3" fmla="*/ 983077 w 3161296"/>
              <a:gd name="connsiteY3" fmla="*/ 22994 h 890050"/>
              <a:gd name="connsiteX4" fmla="*/ 1481619 w 3161296"/>
              <a:gd name="connsiteY4" fmla="*/ 198498 h 890050"/>
              <a:gd name="connsiteX5" fmla="*/ 1752074 w 3161296"/>
              <a:gd name="connsiteY5" fmla="*/ 739378 h 890050"/>
              <a:gd name="connsiteX6" fmla="*/ 2138085 w 3161296"/>
              <a:gd name="connsiteY6" fmla="*/ 889665 h 890050"/>
              <a:gd name="connsiteX7" fmla="*/ 2568798 w 3161296"/>
              <a:gd name="connsiteY7" fmla="*/ 727040 h 890050"/>
              <a:gd name="connsiteX8" fmla="*/ 2750311 w 3161296"/>
              <a:gd name="connsiteY8" fmla="*/ 524299 h 890050"/>
              <a:gd name="connsiteX9" fmla="*/ 2960702 w 3161296"/>
              <a:gd name="connsiteY9" fmla="*/ 234034 h 890050"/>
              <a:gd name="connsiteX10" fmla="*/ 3161296 w 3161296"/>
              <a:gd name="connsiteY10" fmla="*/ 75244 h 890050"/>
              <a:gd name="connsiteX0" fmla="*/ 0 w 3161296"/>
              <a:gd name="connsiteY0" fmla="*/ 442377 h 981071"/>
              <a:gd name="connsiteX1" fmla="*/ 423320 w 3161296"/>
              <a:gd name="connsiteY1" fmla="*/ 712817 h 981071"/>
              <a:gd name="connsiteX2" fmla="*/ 576474 w 3161296"/>
              <a:gd name="connsiteY2" fmla="*/ 35871 h 981071"/>
              <a:gd name="connsiteX3" fmla="*/ 983077 w 3161296"/>
              <a:gd name="connsiteY3" fmla="*/ 114015 h 981071"/>
              <a:gd name="connsiteX4" fmla="*/ 1481619 w 3161296"/>
              <a:gd name="connsiteY4" fmla="*/ 289519 h 981071"/>
              <a:gd name="connsiteX5" fmla="*/ 1752074 w 3161296"/>
              <a:gd name="connsiteY5" fmla="*/ 830399 h 981071"/>
              <a:gd name="connsiteX6" fmla="*/ 2138085 w 3161296"/>
              <a:gd name="connsiteY6" fmla="*/ 980686 h 981071"/>
              <a:gd name="connsiteX7" fmla="*/ 2568798 w 3161296"/>
              <a:gd name="connsiteY7" fmla="*/ 818061 h 981071"/>
              <a:gd name="connsiteX8" fmla="*/ 2750311 w 3161296"/>
              <a:gd name="connsiteY8" fmla="*/ 615320 h 981071"/>
              <a:gd name="connsiteX9" fmla="*/ 2960702 w 3161296"/>
              <a:gd name="connsiteY9" fmla="*/ 325055 h 981071"/>
              <a:gd name="connsiteX10" fmla="*/ 3161296 w 3161296"/>
              <a:gd name="connsiteY10" fmla="*/ 166265 h 981071"/>
              <a:gd name="connsiteX0" fmla="*/ 0 w 3161296"/>
              <a:gd name="connsiteY0" fmla="*/ 540693 h 1079387"/>
              <a:gd name="connsiteX1" fmla="*/ 364814 w 3161296"/>
              <a:gd name="connsiteY1" fmla="*/ 17185 h 1079387"/>
              <a:gd name="connsiteX2" fmla="*/ 576474 w 3161296"/>
              <a:gd name="connsiteY2" fmla="*/ 134187 h 1079387"/>
              <a:gd name="connsiteX3" fmla="*/ 983077 w 3161296"/>
              <a:gd name="connsiteY3" fmla="*/ 212331 h 1079387"/>
              <a:gd name="connsiteX4" fmla="*/ 1481619 w 3161296"/>
              <a:gd name="connsiteY4" fmla="*/ 387835 h 1079387"/>
              <a:gd name="connsiteX5" fmla="*/ 1752074 w 3161296"/>
              <a:gd name="connsiteY5" fmla="*/ 928715 h 1079387"/>
              <a:gd name="connsiteX6" fmla="*/ 2138085 w 3161296"/>
              <a:gd name="connsiteY6" fmla="*/ 1079002 h 1079387"/>
              <a:gd name="connsiteX7" fmla="*/ 2568798 w 3161296"/>
              <a:gd name="connsiteY7" fmla="*/ 916377 h 1079387"/>
              <a:gd name="connsiteX8" fmla="*/ 2750311 w 3161296"/>
              <a:gd name="connsiteY8" fmla="*/ 713636 h 1079387"/>
              <a:gd name="connsiteX9" fmla="*/ 2960702 w 3161296"/>
              <a:gd name="connsiteY9" fmla="*/ 423371 h 1079387"/>
              <a:gd name="connsiteX10" fmla="*/ 3161296 w 3161296"/>
              <a:gd name="connsiteY10" fmla="*/ 264581 h 1079387"/>
              <a:gd name="connsiteX0" fmla="*/ 0 w 3194728"/>
              <a:gd name="connsiteY0" fmla="*/ 0 h 1215639"/>
              <a:gd name="connsiteX1" fmla="*/ 398246 w 3194728"/>
              <a:gd name="connsiteY1" fmla="*/ 153437 h 1215639"/>
              <a:gd name="connsiteX2" fmla="*/ 609906 w 3194728"/>
              <a:gd name="connsiteY2" fmla="*/ 270439 h 1215639"/>
              <a:gd name="connsiteX3" fmla="*/ 1016509 w 3194728"/>
              <a:gd name="connsiteY3" fmla="*/ 348583 h 1215639"/>
              <a:gd name="connsiteX4" fmla="*/ 1515051 w 3194728"/>
              <a:gd name="connsiteY4" fmla="*/ 524087 h 1215639"/>
              <a:gd name="connsiteX5" fmla="*/ 1785506 w 3194728"/>
              <a:gd name="connsiteY5" fmla="*/ 1064967 h 1215639"/>
              <a:gd name="connsiteX6" fmla="*/ 2171517 w 3194728"/>
              <a:gd name="connsiteY6" fmla="*/ 1215254 h 1215639"/>
              <a:gd name="connsiteX7" fmla="*/ 2602230 w 3194728"/>
              <a:gd name="connsiteY7" fmla="*/ 1052629 h 1215639"/>
              <a:gd name="connsiteX8" fmla="*/ 2783743 w 3194728"/>
              <a:gd name="connsiteY8" fmla="*/ 849888 h 1215639"/>
              <a:gd name="connsiteX9" fmla="*/ 2994134 w 3194728"/>
              <a:gd name="connsiteY9" fmla="*/ 559623 h 1215639"/>
              <a:gd name="connsiteX10" fmla="*/ 3194728 w 3194728"/>
              <a:gd name="connsiteY10" fmla="*/ 400833 h 1215639"/>
              <a:gd name="connsiteX0" fmla="*/ 0 w 3194728"/>
              <a:gd name="connsiteY0" fmla="*/ 0 h 1215639"/>
              <a:gd name="connsiteX1" fmla="*/ 398246 w 3194728"/>
              <a:gd name="connsiteY1" fmla="*/ 153437 h 1215639"/>
              <a:gd name="connsiteX2" fmla="*/ 609906 w 3194728"/>
              <a:gd name="connsiteY2" fmla="*/ 270439 h 1215639"/>
              <a:gd name="connsiteX3" fmla="*/ 1016509 w 3194728"/>
              <a:gd name="connsiteY3" fmla="*/ 348583 h 1215639"/>
              <a:gd name="connsiteX4" fmla="*/ 1515051 w 3194728"/>
              <a:gd name="connsiteY4" fmla="*/ 524087 h 1215639"/>
              <a:gd name="connsiteX5" fmla="*/ 1852371 w 3194728"/>
              <a:gd name="connsiteY5" fmla="*/ 998108 h 1215639"/>
              <a:gd name="connsiteX6" fmla="*/ 2171517 w 3194728"/>
              <a:gd name="connsiteY6" fmla="*/ 1215254 h 1215639"/>
              <a:gd name="connsiteX7" fmla="*/ 2602230 w 3194728"/>
              <a:gd name="connsiteY7" fmla="*/ 1052629 h 1215639"/>
              <a:gd name="connsiteX8" fmla="*/ 2783743 w 3194728"/>
              <a:gd name="connsiteY8" fmla="*/ 849888 h 1215639"/>
              <a:gd name="connsiteX9" fmla="*/ 2994134 w 3194728"/>
              <a:gd name="connsiteY9" fmla="*/ 559623 h 1215639"/>
              <a:gd name="connsiteX10" fmla="*/ 3194728 w 3194728"/>
              <a:gd name="connsiteY10" fmla="*/ 400833 h 1215639"/>
              <a:gd name="connsiteX0" fmla="*/ 0 w 3194728"/>
              <a:gd name="connsiteY0" fmla="*/ 0 h 1190651"/>
              <a:gd name="connsiteX1" fmla="*/ 398246 w 3194728"/>
              <a:gd name="connsiteY1" fmla="*/ 153437 h 1190651"/>
              <a:gd name="connsiteX2" fmla="*/ 609906 w 3194728"/>
              <a:gd name="connsiteY2" fmla="*/ 270439 h 1190651"/>
              <a:gd name="connsiteX3" fmla="*/ 1016509 w 3194728"/>
              <a:gd name="connsiteY3" fmla="*/ 348583 h 1190651"/>
              <a:gd name="connsiteX4" fmla="*/ 1515051 w 3194728"/>
              <a:gd name="connsiteY4" fmla="*/ 524087 h 1190651"/>
              <a:gd name="connsiteX5" fmla="*/ 1852371 w 3194728"/>
              <a:gd name="connsiteY5" fmla="*/ 998108 h 1190651"/>
              <a:gd name="connsiteX6" fmla="*/ 2372111 w 3194728"/>
              <a:gd name="connsiteY6" fmla="*/ 1190182 h 1190651"/>
              <a:gd name="connsiteX7" fmla="*/ 2602230 w 3194728"/>
              <a:gd name="connsiteY7" fmla="*/ 1052629 h 1190651"/>
              <a:gd name="connsiteX8" fmla="*/ 2783743 w 3194728"/>
              <a:gd name="connsiteY8" fmla="*/ 849888 h 1190651"/>
              <a:gd name="connsiteX9" fmla="*/ 2994134 w 3194728"/>
              <a:gd name="connsiteY9" fmla="*/ 559623 h 1190651"/>
              <a:gd name="connsiteX10" fmla="*/ 3194728 w 3194728"/>
              <a:gd name="connsiteY10" fmla="*/ 400833 h 1190651"/>
              <a:gd name="connsiteX0" fmla="*/ 0 w 3194728"/>
              <a:gd name="connsiteY0" fmla="*/ 0 h 1331153"/>
              <a:gd name="connsiteX1" fmla="*/ 398246 w 3194728"/>
              <a:gd name="connsiteY1" fmla="*/ 153437 h 1331153"/>
              <a:gd name="connsiteX2" fmla="*/ 609906 w 3194728"/>
              <a:gd name="connsiteY2" fmla="*/ 270439 h 1331153"/>
              <a:gd name="connsiteX3" fmla="*/ 1016509 w 3194728"/>
              <a:gd name="connsiteY3" fmla="*/ 348583 h 1331153"/>
              <a:gd name="connsiteX4" fmla="*/ 1515051 w 3194728"/>
              <a:gd name="connsiteY4" fmla="*/ 524087 h 1331153"/>
              <a:gd name="connsiteX5" fmla="*/ 1852371 w 3194728"/>
              <a:gd name="connsiteY5" fmla="*/ 998108 h 1331153"/>
              <a:gd name="connsiteX6" fmla="*/ 2372111 w 3194728"/>
              <a:gd name="connsiteY6" fmla="*/ 1190182 h 1331153"/>
              <a:gd name="connsiteX7" fmla="*/ 2719243 w 3194728"/>
              <a:gd name="connsiteY7" fmla="*/ 1320064 h 1331153"/>
              <a:gd name="connsiteX8" fmla="*/ 2783743 w 3194728"/>
              <a:gd name="connsiteY8" fmla="*/ 849888 h 1331153"/>
              <a:gd name="connsiteX9" fmla="*/ 2994134 w 3194728"/>
              <a:gd name="connsiteY9" fmla="*/ 559623 h 1331153"/>
              <a:gd name="connsiteX10" fmla="*/ 3194728 w 3194728"/>
              <a:gd name="connsiteY10" fmla="*/ 400833 h 1331153"/>
              <a:gd name="connsiteX0" fmla="*/ 0 w 3194728"/>
              <a:gd name="connsiteY0" fmla="*/ 0 h 1347762"/>
              <a:gd name="connsiteX1" fmla="*/ 398246 w 3194728"/>
              <a:gd name="connsiteY1" fmla="*/ 153437 h 1347762"/>
              <a:gd name="connsiteX2" fmla="*/ 609906 w 3194728"/>
              <a:gd name="connsiteY2" fmla="*/ 270439 h 1347762"/>
              <a:gd name="connsiteX3" fmla="*/ 1016509 w 3194728"/>
              <a:gd name="connsiteY3" fmla="*/ 348583 h 1347762"/>
              <a:gd name="connsiteX4" fmla="*/ 1515051 w 3194728"/>
              <a:gd name="connsiteY4" fmla="*/ 524087 h 1347762"/>
              <a:gd name="connsiteX5" fmla="*/ 1852371 w 3194728"/>
              <a:gd name="connsiteY5" fmla="*/ 998108 h 1347762"/>
              <a:gd name="connsiteX6" fmla="*/ 2372111 w 3194728"/>
              <a:gd name="connsiteY6" fmla="*/ 1190182 h 1347762"/>
              <a:gd name="connsiteX7" fmla="*/ 2719243 w 3194728"/>
              <a:gd name="connsiteY7" fmla="*/ 1320064 h 1347762"/>
              <a:gd name="connsiteX8" fmla="*/ 2994134 w 3194728"/>
              <a:gd name="connsiteY8" fmla="*/ 559623 h 1347762"/>
              <a:gd name="connsiteX9" fmla="*/ 3194728 w 3194728"/>
              <a:gd name="connsiteY9" fmla="*/ 400833 h 1347762"/>
              <a:gd name="connsiteX0" fmla="*/ 0 w 3194728"/>
              <a:gd name="connsiteY0" fmla="*/ 0 h 1341689"/>
              <a:gd name="connsiteX1" fmla="*/ 398246 w 3194728"/>
              <a:gd name="connsiteY1" fmla="*/ 153437 h 1341689"/>
              <a:gd name="connsiteX2" fmla="*/ 609906 w 3194728"/>
              <a:gd name="connsiteY2" fmla="*/ 270439 h 1341689"/>
              <a:gd name="connsiteX3" fmla="*/ 1016509 w 3194728"/>
              <a:gd name="connsiteY3" fmla="*/ 348583 h 1341689"/>
              <a:gd name="connsiteX4" fmla="*/ 1515051 w 3194728"/>
              <a:gd name="connsiteY4" fmla="*/ 524087 h 1341689"/>
              <a:gd name="connsiteX5" fmla="*/ 1852371 w 3194728"/>
              <a:gd name="connsiteY5" fmla="*/ 998108 h 1341689"/>
              <a:gd name="connsiteX6" fmla="*/ 2372111 w 3194728"/>
              <a:gd name="connsiteY6" fmla="*/ 1190182 h 1341689"/>
              <a:gd name="connsiteX7" fmla="*/ 2719243 w 3194728"/>
              <a:gd name="connsiteY7" fmla="*/ 1320064 h 1341689"/>
              <a:gd name="connsiteX8" fmla="*/ 3119505 w 3194728"/>
              <a:gd name="connsiteY8" fmla="*/ 659911 h 1341689"/>
              <a:gd name="connsiteX9" fmla="*/ 3194728 w 3194728"/>
              <a:gd name="connsiteY9" fmla="*/ 400833 h 1341689"/>
              <a:gd name="connsiteX0" fmla="*/ 0 w 3194728"/>
              <a:gd name="connsiteY0" fmla="*/ 0 h 1344864"/>
              <a:gd name="connsiteX1" fmla="*/ 398246 w 3194728"/>
              <a:gd name="connsiteY1" fmla="*/ 153437 h 1344864"/>
              <a:gd name="connsiteX2" fmla="*/ 609906 w 3194728"/>
              <a:gd name="connsiteY2" fmla="*/ 270439 h 1344864"/>
              <a:gd name="connsiteX3" fmla="*/ 1016509 w 3194728"/>
              <a:gd name="connsiteY3" fmla="*/ 348583 h 1344864"/>
              <a:gd name="connsiteX4" fmla="*/ 1515051 w 3194728"/>
              <a:gd name="connsiteY4" fmla="*/ 524087 h 1344864"/>
              <a:gd name="connsiteX5" fmla="*/ 1852371 w 3194728"/>
              <a:gd name="connsiteY5" fmla="*/ 998108 h 1344864"/>
              <a:gd name="connsiteX6" fmla="*/ 2372111 w 3194728"/>
              <a:gd name="connsiteY6" fmla="*/ 1190182 h 1344864"/>
              <a:gd name="connsiteX7" fmla="*/ 2850142 w 3194728"/>
              <a:gd name="connsiteY7" fmla="*/ 1323509 h 1344864"/>
              <a:gd name="connsiteX8" fmla="*/ 3119505 w 3194728"/>
              <a:gd name="connsiteY8" fmla="*/ 659911 h 1344864"/>
              <a:gd name="connsiteX9" fmla="*/ 3194728 w 3194728"/>
              <a:gd name="connsiteY9" fmla="*/ 400833 h 13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728" h="1344864">
                <a:moveTo>
                  <a:pt x="0" y="0"/>
                </a:moveTo>
                <a:cubicBezTo>
                  <a:pt x="158745" y="112683"/>
                  <a:pt x="296595" y="108364"/>
                  <a:pt x="398246" y="153437"/>
                </a:cubicBezTo>
                <a:cubicBezTo>
                  <a:pt x="499897" y="198510"/>
                  <a:pt x="506862" y="237915"/>
                  <a:pt x="609906" y="270439"/>
                </a:cubicBezTo>
                <a:cubicBezTo>
                  <a:pt x="712950" y="302963"/>
                  <a:pt x="865652" y="306308"/>
                  <a:pt x="1016509" y="348583"/>
                </a:cubicBezTo>
                <a:cubicBezTo>
                  <a:pt x="1167367" y="390858"/>
                  <a:pt x="1375741" y="415833"/>
                  <a:pt x="1515051" y="524087"/>
                </a:cubicBezTo>
                <a:cubicBezTo>
                  <a:pt x="1654361" y="632341"/>
                  <a:pt x="1709528" y="887092"/>
                  <a:pt x="1852371" y="998108"/>
                </a:cubicBezTo>
                <a:cubicBezTo>
                  <a:pt x="1995214" y="1109124"/>
                  <a:pt x="2269423" y="1182488"/>
                  <a:pt x="2372111" y="1190182"/>
                </a:cubicBezTo>
                <a:cubicBezTo>
                  <a:pt x="2474799" y="1197876"/>
                  <a:pt x="2725576" y="1411888"/>
                  <a:pt x="2850142" y="1323509"/>
                </a:cubicBezTo>
                <a:cubicBezTo>
                  <a:pt x="2974708" y="1235130"/>
                  <a:pt x="3040258" y="813116"/>
                  <a:pt x="3119505" y="659911"/>
                </a:cubicBezTo>
                <a:lnTo>
                  <a:pt x="3194728" y="400833"/>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0" name="Freeform 9"/>
          <p:cNvSpPr>
            <a:spLocks noChangeAspect="1"/>
          </p:cNvSpPr>
          <p:nvPr/>
        </p:nvSpPr>
        <p:spPr>
          <a:xfrm>
            <a:off x="993325" y="2743199"/>
            <a:ext cx="7082379" cy="2286973"/>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317579 h 814806"/>
              <a:gd name="connsiteX10" fmla="*/ 3161296 w 3161296"/>
              <a:gd name="connsiteY10" fmla="*/ 0 h 814806"/>
              <a:gd name="connsiteX0" fmla="*/ 0 w 3161296"/>
              <a:gd name="connsiteY0" fmla="*/ 276112 h 814679"/>
              <a:gd name="connsiteX1" fmla="*/ 423320 w 3161296"/>
              <a:gd name="connsiteY1" fmla="*/ 546552 h 814679"/>
              <a:gd name="connsiteX2" fmla="*/ 693487 w 3161296"/>
              <a:gd name="connsiteY2" fmla="*/ 588338 h 814679"/>
              <a:gd name="connsiteX3" fmla="*/ 1058300 w 3161296"/>
              <a:gd name="connsiteY3" fmla="*/ 123254 h 814679"/>
              <a:gd name="connsiteX4" fmla="*/ 1481619 w 3161296"/>
              <a:gd name="connsiteY4" fmla="*/ 123254 h 814679"/>
              <a:gd name="connsiteX5" fmla="*/ 1752074 w 3161296"/>
              <a:gd name="connsiteY5" fmla="*/ 664134 h 814679"/>
              <a:gd name="connsiteX6" fmla="*/ 2138085 w 3161296"/>
              <a:gd name="connsiteY6" fmla="*/ 814421 h 814679"/>
              <a:gd name="connsiteX7" fmla="*/ 2568798 w 3161296"/>
              <a:gd name="connsiteY7" fmla="*/ 651796 h 814679"/>
              <a:gd name="connsiteX8" fmla="*/ 2641656 w 3161296"/>
              <a:gd name="connsiteY8" fmla="*/ 791706 h 814679"/>
              <a:gd name="connsiteX9" fmla="*/ 2960702 w 3161296"/>
              <a:gd name="connsiteY9" fmla="*/ 317579 h 814679"/>
              <a:gd name="connsiteX10" fmla="*/ 3161296 w 3161296"/>
              <a:gd name="connsiteY10" fmla="*/ 0 h 814679"/>
              <a:gd name="connsiteX0" fmla="*/ 0 w 3161296"/>
              <a:gd name="connsiteY0" fmla="*/ 276112 h 885955"/>
              <a:gd name="connsiteX1" fmla="*/ 423320 w 3161296"/>
              <a:gd name="connsiteY1" fmla="*/ 546552 h 885955"/>
              <a:gd name="connsiteX2" fmla="*/ 693487 w 3161296"/>
              <a:gd name="connsiteY2" fmla="*/ 588338 h 885955"/>
              <a:gd name="connsiteX3" fmla="*/ 1058300 w 3161296"/>
              <a:gd name="connsiteY3" fmla="*/ 123254 h 885955"/>
              <a:gd name="connsiteX4" fmla="*/ 1481619 w 3161296"/>
              <a:gd name="connsiteY4" fmla="*/ 123254 h 885955"/>
              <a:gd name="connsiteX5" fmla="*/ 1752074 w 3161296"/>
              <a:gd name="connsiteY5" fmla="*/ 664134 h 885955"/>
              <a:gd name="connsiteX6" fmla="*/ 2138085 w 3161296"/>
              <a:gd name="connsiteY6" fmla="*/ 814421 h 885955"/>
              <a:gd name="connsiteX7" fmla="*/ 2368205 w 3161296"/>
              <a:gd name="connsiteY7" fmla="*/ 885802 h 885955"/>
              <a:gd name="connsiteX8" fmla="*/ 2641656 w 3161296"/>
              <a:gd name="connsiteY8" fmla="*/ 791706 h 885955"/>
              <a:gd name="connsiteX9" fmla="*/ 2960702 w 3161296"/>
              <a:gd name="connsiteY9" fmla="*/ 317579 h 885955"/>
              <a:gd name="connsiteX10" fmla="*/ 3161296 w 3161296"/>
              <a:gd name="connsiteY10" fmla="*/ 0 h 885955"/>
              <a:gd name="connsiteX0" fmla="*/ 0 w 3161296"/>
              <a:gd name="connsiteY0" fmla="*/ 276112 h 887223"/>
              <a:gd name="connsiteX1" fmla="*/ 423320 w 3161296"/>
              <a:gd name="connsiteY1" fmla="*/ 546552 h 887223"/>
              <a:gd name="connsiteX2" fmla="*/ 693487 w 3161296"/>
              <a:gd name="connsiteY2" fmla="*/ 588338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39829 w 3161296"/>
              <a:gd name="connsiteY4" fmla="*/ 231900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306307 w 3161296"/>
              <a:gd name="connsiteY1" fmla="*/ 20040 h 887223"/>
              <a:gd name="connsiteX2" fmla="*/ 701845 w 3161296"/>
              <a:gd name="connsiteY2" fmla="*/ 120327 h 887223"/>
              <a:gd name="connsiteX3" fmla="*/ 1058300 w 3161296"/>
              <a:gd name="connsiteY3" fmla="*/ 123254 h 887223"/>
              <a:gd name="connsiteX4" fmla="*/ 1439829 w 3161296"/>
              <a:gd name="connsiteY4" fmla="*/ 231900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78012"/>
              <a:gd name="connsiteY0" fmla="*/ 0 h 1254627"/>
              <a:gd name="connsiteX1" fmla="*/ 323023 w 3178012"/>
              <a:gd name="connsiteY1" fmla="*/ 387444 h 1254627"/>
              <a:gd name="connsiteX2" fmla="*/ 718561 w 3178012"/>
              <a:gd name="connsiteY2" fmla="*/ 487731 h 1254627"/>
              <a:gd name="connsiteX3" fmla="*/ 1075016 w 3178012"/>
              <a:gd name="connsiteY3" fmla="*/ 490658 h 1254627"/>
              <a:gd name="connsiteX4" fmla="*/ 1456545 w 3178012"/>
              <a:gd name="connsiteY4" fmla="*/ 599304 h 1254627"/>
              <a:gd name="connsiteX5" fmla="*/ 1768790 w 3178012"/>
              <a:gd name="connsiteY5" fmla="*/ 1031538 h 1254627"/>
              <a:gd name="connsiteX6" fmla="*/ 2154801 w 3178012"/>
              <a:gd name="connsiteY6" fmla="*/ 1215254 h 1254627"/>
              <a:gd name="connsiteX7" fmla="*/ 2384921 w 3178012"/>
              <a:gd name="connsiteY7" fmla="*/ 1253206 h 1254627"/>
              <a:gd name="connsiteX8" fmla="*/ 2658372 w 3178012"/>
              <a:gd name="connsiteY8" fmla="*/ 1159110 h 1254627"/>
              <a:gd name="connsiteX9" fmla="*/ 2977418 w 3178012"/>
              <a:gd name="connsiteY9" fmla="*/ 684983 h 1254627"/>
              <a:gd name="connsiteX10" fmla="*/ 3178012 w 3178012"/>
              <a:gd name="connsiteY10" fmla="*/ 367404 h 1254627"/>
              <a:gd name="connsiteX0" fmla="*/ 0 w 3169654"/>
              <a:gd name="connsiteY0" fmla="*/ 0 h 1062408"/>
              <a:gd name="connsiteX1" fmla="*/ 314665 w 3169654"/>
              <a:gd name="connsiteY1" fmla="*/ 195225 h 1062408"/>
              <a:gd name="connsiteX2" fmla="*/ 710203 w 3169654"/>
              <a:gd name="connsiteY2" fmla="*/ 295512 h 1062408"/>
              <a:gd name="connsiteX3" fmla="*/ 1066658 w 3169654"/>
              <a:gd name="connsiteY3" fmla="*/ 298439 h 1062408"/>
              <a:gd name="connsiteX4" fmla="*/ 1448187 w 3169654"/>
              <a:gd name="connsiteY4" fmla="*/ 407085 h 1062408"/>
              <a:gd name="connsiteX5" fmla="*/ 1760432 w 3169654"/>
              <a:gd name="connsiteY5" fmla="*/ 839319 h 1062408"/>
              <a:gd name="connsiteX6" fmla="*/ 2146443 w 3169654"/>
              <a:gd name="connsiteY6" fmla="*/ 1023035 h 1062408"/>
              <a:gd name="connsiteX7" fmla="*/ 2376563 w 3169654"/>
              <a:gd name="connsiteY7" fmla="*/ 1060987 h 1062408"/>
              <a:gd name="connsiteX8" fmla="*/ 2650014 w 3169654"/>
              <a:gd name="connsiteY8" fmla="*/ 966891 h 1062408"/>
              <a:gd name="connsiteX9" fmla="*/ 2969060 w 3169654"/>
              <a:gd name="connsiteY9" fmla="*/ 492764 h 1062408"/>
              <a:gd name="connsiteX10" fmla="*/ 3169654 w 3169654"/>
              <a:gd name="connsiteY10" fmla="*/ 175185 h 1062408"/>
              <a:gd name="connsiteX0" fmla="*/ 0 w 3169654"/>
              <a:gd name="connsiteY0" fmla="*/ 0 h 1061003"/>
              <a:gd name="connsiteX1" fmla="*/ 314665 w 3169654"/>
              <a:gd name="connsiteY1" fmla="*/ 195225 h 1061003"/>
              <a:gd name="connsiteX2" fmla="*/ 710203 w 3169654"/>
              <a:gd name="connsiteY2" fmla="*/ 295512 h 1061003"/>
              <a:gd name="connsiteX3" fmla="*/ 1066658 w 3169654"/>
              <a:gd name="connsiteY3" fmla="*/ 298439 h 1061003"/>
              <a:gd name="connsiteX4" fmla="*/ 1448187 w 3169654"/>
              <a:gd name="connsiteY4" fmla="*/ 407085 h 1061003"/>
              <a:gd name="connsiteX5" fmla="*/ 1760432 w 3169654"/>
              <a:gd name="connsiteY5" fmla="*/ 839319 h 1061003"/>
              <a:gd name="connsiteX6" fmla="*/ 2156777 w 3169654"/>
              <a:gd name="connsiteY6" fmla="*/ 974809 h 1061003"/>
              <a:gd name="connsiteX7" fmla="*/ 2376563 w 3169654"/>
              <a:gd name="connsiteY7" fmla="*/ 1060987 h 1061003"/>
              <a:gd name="connsiteX8" fmla="*/ 2650014 w 3169654"/>
              <a:gd name="connsiteY8" fmla="*/ 966891 h 1061003"/>
              <a:gd name="connsiteX9" fmla="*/ 2969060 w 3169654"/>
              <a:gd name="connsiteY9" fmla="*/ 492764 h 1061003"/>
              <a:gd name="connsiteX10" fmla="*/ 3169654 w 3169654"/>
              <a:gd name="connsiteY10" fmla="*/ 175185 h 1061003"/>
              <a:gd name="connsiteX0" fmla="*/ 0 w 3169654"/>
              <a:gd name="connsiteY0" fmla="*/ 0 h 1061003"/>
              <a:gd name="connsiteX1" fmla="*/ 314665 w 3169654"/>
              <a:gd name="connsiteY1" fmla="*/ 195225 h 1061003"/>
              <a:gd name="connsiteX2" fmla="*/ 710203 w 3169654"/>
              <a:gd name="connsiteY2" fmla="*/ 295512 h 1061003"/>
              <a:gd name="connsiteX3" fmla="*/ 1066658 w 3169654"/>
              <a:gd name="connsiteY3" fmla="*/ 298439 h 1061003"/>
              <a:gd name="connsiteX4" fmla="*/ 1448187 w 3169654"/>
              <a:gd name="connsiteY4" fmla="*/ 407085 h 1061003"/>
              <a:gd name="connsiteX5" fmla="*/ 1815547 w 3169654"/>
              <a:gd name="connsiteY5" fmla="*/ 784203 h 1061003"/>
              <a:gd name="connsiteX6" fmla="*/ 2156777 w 3169654"/>
              <a:gd name="connsiteY6" fmla="*/ 974809 h 1061003"/>
              <a:gd name="connsiteX7" fmla="*/ 2376563 w 3169654"/>
              <a:gd name="connsiteY7" fmla="*/ 1060987 h 1061003"/>
              <a:gd name="connsiteX8" fmla="*/ 2650014 w 3169654"/>
              <a:gd name="connsiteY8" fmla="*/ 966891 h 1061003"/>
              <a:gd name="connsiteX9" fmla="*/ 2969060 w 3169654"/>
              <a:gd name="connsiteY9" fmla="*/ 492764 h 1061003"/>
              <a:gd name="connsiteX10" fmla="*/ 3169654 w 3169654"/>
              <a:gd name="connsiteY10" fmla="*/ 175185 h 1061003"/>
              <a:gd name="connsiteX0" fmla="*/ 0 w 3169654"/>
              <a:gd name="connsiteY0" fmla="*/ 0 h 1023883"/>
              <a:gd name="connsiteX1" fmla="*/ 314665 w 3169654"/>
              <a:gd name="connsiteY1" fmla="*/ 195225 h 1023883"/>
              <a:gd name="connsiteX2" fmla="*/ 710203 w 3169654"/>
              <a:gd name="connsiteY2" fmla="*/ 295512 h 1023883"/>
              <a:gd name="connsiteX3" fmla="*/ 1066658 w 3169654"/>
              <a:gd name="connsiteY3" fmla="*/ 298439 h 1023883"/>
              <a:gd name="connsiteX4" fmla="*/ 1448187 w 3169654"/>
              <a:gd name="connsiteY4" fmla="*/ 407085 h 1023883"/>
              <a:gd name="connsiteX5" fmla="*/ 1815547 w 3169654"/>
              <a:gd name="connsiteY5" fmla="*/ 784203 h 1023883"/>
              <a:gd name="connsiteX6" fmla="*/ 2156777 w 3169654"/>
              <a:gd name="connsiteY6" fmla="*/ 974809 h 1023883"/>
              <a:gd name="connsiteX7" fmla="*/ 2397232 w 3169654"/>
              <a:gd name="connsiteY7" fmla="*/ 1016206 h 1023883"/>
              <a:gd name="connsiteX8" fmla="*/ 2650014 w 3169654"/>
              <a:gd name="connsiteY8" fmla="*/ 966891 h 1023883"/>
              <a:gd name="connsiteX9" fmla="*/ 2969060 w 3169654"/>
              <a:gd name="connsiteY9" fmla="*/ 492764 h 1023883"/>
              <a:gd name="connsiteX10" fmla="*/ 3169654 w 3169654"/>
              <a:gd name="connsiteY10" fmla="*/ 175185 h 1023883"/>
              <a:gd name="connsiteX0" fmla="*/ 0 w 3169654"/>
              <a:gd name="connsiteY0" fmla="*/ 0 h 1017958"/>
              <a:gd name="connsiteX1" fmla="*/ 314665 w 3169654"/>
              <a:gd name="connsiteY1" fmla="*/ 195225 h 1017958"/>
              <a:gd name="connsiteX2" fmla="*/ 710203 w 3169654"/>
              <a:gd name="connsiteY2" fmla="*/ 295512 h 1017958"/>
              <a:gd name="connsiteX3" fmla="*/ 1066658 w 3169654"/>
              <a:gd name="connsiteY3" fmla="*/ 298439 h 1017958"/>
              <a:gd name="connsiteX4" fmla="*/ 1448187 w 3169654"/>
              <a:gd name="connsiteY4" fmla="*/ 407085 h 1017958"/>
              <a:gd name="connsiteX5" fmla="*/ 1815547 w 3169654"/>
              <a:gd name="connsiteY5" fmla="*/ 784203 h 1017958"/>
              <a:gd name="connsiteX6" fmla="*/ 2156777 w 3169654"/>
              <a:gd name="connsiteY6" fmla="*/ 974809 h 1017958"/>
              <a:gd name="connsiteX7" fmla="*/ 2397232 w 3169654"/>
              <a:gd name="connsiteY7" fmla="*/ 1016206 h 1017958"/>
              <a:gd name="connsiteX8" fmla="*/ 2636235 w 3169654"/>
              <a:gd name="connsiteY8" fmla="*/ 908331 h 1017958"/>
              <a:gd name="connsiteX9" fmla="*/ 2969060 w 3169654"/>
              <a:gd name="connsiteY9" fmla="*/ 492764 h 1017958"/>
              <a:gd name="connsiteX10" fmla="*/ 3169654 w 3169654"/>
              <a:gd name="connsiteY10" fmla="*/ 175185 h 1017958"/>
              <a:gd name="connsiteX0" fmla="*/ 0 w 3169654"/>
              <a:gd name="connsiteY0" fmla="*/ 0 h 1020340"/>
              <a:gd name="connsiteX1" fmla="*/ 314665 w 3169654"/>
              <a:gd name="connsiteY1" fmla="*/ 195225 h 1020340"/>
              <a:gd name="connsiteX2" fmla="*/ 710203 w 3169654"/>
              <a:gd name="connsiteY2" fmla="*/ 295512 h 1020340"/>
              <a:gd name="connsiteX3" fmla="*/ 1066658 w 3169654"/>
              <a:gd name="connsiteY3" fmla="*/ 298439 h 1020340"/>
              <a:gd name="connsiteX4" fmla="*/ 1448187 w 3169654"/>
              <a:gd name="connsiteY4" fmla="*/ 407085 h 1020340"/>
              <a:gd name="connsiteX5" fmla="*/ 1815547 w 3169654"/>
              <a:gd name="connsiteY5" fmla="*/ 784203 h 1020340"/>
              <a:gd name="connsiteX6" fmla="*/ 2156777 w 3169654"/>
              <a:gd name="connsiteY6" fmla="*/ 974809 h 1020340"/>
              <a:gd name="connsiteX7" fmla="*/ 2397232 w 3169654"/>
              <a:gd name="connsiteY7" fmla="*/ 1016206 h 1020340"/>
              <a:gd name="connsiteX8" fmla="*/ 2636235 w 3169654"/>
              <a:gd name="connsiteY8" fmla="*/ 908331 h 1020340"/>
              <a:gd name="connsiteX9" fmla="*/ 2969060 w 3169654"/>
              <a:gd name="connsiteY9" fmla="*/ 492764 h 1020340"/>
              <a:gd name="connsiteX10" fmla="*/ 3169654 w 3169654"/>
              <a:gd name="connsiteY10" fmla="*/ 175185 h 1020340"/>
              <a:gd name="connsiteX0" fmla="*/ 0 w 3169654"/>
              <a:gd name="connsiteY0" fmla="*/ 0 h 1020340"/>
              <a:gd name="connsiteX1" fmla="*/ 314665 w 3169654"/>
              <a:gd name="connsiteY1" fmla="*/ 195225 h 1020340"/>
              <a:gd name="connsiteX2" fmla="*/ 710203 w 3169654"/>
              <a:gd name="connsiteY2" fmla="*/ 295512 h 1020340"/>
              <a:gd name="connsiteX3" fmla="*/ 1066658 w 3169654"/>
              <a:gd name="connsiteY3" fmla="*/ 298439 h 1020340"/>
              <a:gd name="connsiteX4" fmla="*/ 1448187 w 3169654"/>
              <a:gd name="connsiteY4" fmla="*/ 407085 h 1020340"/>
              <a:gd name="connsiteX5" fmla="*/ 1815547 w 3169654"/>
              <a:gd name="connsiteY5" fmla="*/ 784203 h 1020340"/>
              <a:gd name="connsiteX6" fmla="*/ 2156777 w 3169654"/>
              <a:gd name="connsiteY6" fmla="*/ 974809 h 1020340"/>
              <a:gd name="connsiteX7" fmla="*/ 2514352 w 3169654"/>
              <a:gd name="connsiteY7" fmla="*/ 1016206 h 1020340"/>
              <a:gd name="connsiteX8" fmla="*/ 2636235 w 3169654"/>
              <a:gd name="connsiteY8" fmla="*/ 908331 h 1020340"/>
              <a:gd name="connsiteX9" fmla="*/ 2969060 w 3169654"/>
              <a:gd name="connsiteY9" fmla="*/ 492764 h 1020340"/>
              <a:gd name="connsiteX10" fmla="*/ 3169654 w 3169654"/>
              <a:gd name="connsiteY10" fmla="*/ 175185 h 1020340"/>
              <a:gd name="connsiteX0" fmla="*/ 0 w 3169654"/>
              <a:gd name="connsiteY0" fmla="*/ 0 h 1023514"/>
              <a:gd name="connsiteX1" fmla="*/ 314665 w 3169654"/>
              <a:gd name="connsiteY1" fmla="*/ 195225 h 1023514"/>
              <a:gd name="connsiteX2" fmla="*/ 710203 w 3169654"/>
              <a:gd name="connsiteY2" fmla="*/ 295512 h 1023514"/>
              <a:gd name="connsiteX3" fmla="*/ 1066658 w 3169654"/>
              <a:gd name="connsiteY3" fmla="*/ 298439 h 1023514"/>
              <a:gd name="connsiteX4" fmla="*/ 1448187 w 3169654"/>
              <a:gd name="connsiteY4" fmla="*/ 407085 h 1023514"/>
              <a:gd name="connsiteX5" fmla="*/ 1815547 w 3169654"/>
              <a:gd name="connsiteY5" fmla="*/ 784203 h 1023514"/>
              <a:gd name="connsiteX6" fmla="*/ 2156777 w 3169654"/>
              <a:gd name="connsiteY6" fmla="*/ 974809 h 1023514"/>
              <a:gd name="connsiteX7" fmla="*/ 2514352 w 3169654"/>
              <a:gd name="connsiteY7" fmla="*/ 1016206 h 1023514"/>
              <a:gd name="connsiteX8" fmla="*/ 2722353 w 3169654"/>
              <a:gd name="connsiteY8" fmla="*/ 863550 h 1023514"/>
              <a:gd name="connsiteX9" fmla="*/ 2969060 w 3169654"/>
              <a:gd name="connsiteY9" fmla="*/ 492764 h 1023514"/>
              <a:gd name="connsiteX10" fmla="*/ 3169654 w 3169654"/>
              <a:gd name="connsiteY10" fmla="*/ 175185 h 102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9654" h="1023514">
                <a:moveTo>
                  <a:pt x="0" y="0"/>
                </a:moveTo>
                <a:cubicBezTo>
                  <a:pt x="158745" y="112683"/>
                  <a:pt x="196298" y="145973"/>
                  <a:pt x="314665" y="195225"/>
                </a:cubicBezTo>
                <a:cubicBezTo>
                  <a:pt x="433032" y="244477"/>
                  <a:pt x="584871" y="278310"/>
                  <a:pt x="710203" y="295512"/>
                </a:cubicBezTo>
                <a:cubicBezTo>
                  <a:pt x="835535" y="312714"/>
                  <a:pt x="943661" y="279844"/>
                  <a:pt x="1066658" y="298439"/>
                </a:cubicBezTo>
                <a:cubicBezTo>
                  <a:pt x="1189655" y="317035"/>
                  <a:pt x="1323372" y="326124"/>
                  <a:pt x="1448187" y="407085"/>
                </a:cubicBezTo>
                <a:cubicBezTo>
                  <a:pt x="1573002" y="488046"/>
                  <a:pt x="1697449" y="689582"/>
                  <a:pt x="1815547" y="784203"/>
                </a:cubicBezTo>
                <a:cubicBezTo>
                  <a:pt x="1933645" y="878824"/>
                  <a:pt x="2054089" y="967115"/>
                  <a:pt x="2156777" y="974809"/>
                </a:cubicBezTo>
                <a:cubicBezTo>
                  <a:pt x="2259465" y="1016950"/>
                  <a:pt x="2420089" y="1034749"/>
                  <a:pt x="2514352" y="1016206"/>
                </a:cubicBezTo>
                <a:cubicBezTo>
                  <a:pt x="2608615" y="997663"/>
                  <a:pt x="2646568" y="950790"/>
                  <a:pt x="2722353" y="863550"/>
                </a:cubicBezTo>
                <a:cubicBezTo>
                  <a:pt x="2798138" y="776310"/>
                  <a:pt x="2920065" y="529998"/>
                  <a:pt x="2969060" y="492764"/>
                </a:cubicBezTo>
                <a:lnTo>
                  <a:pt x="3169654" y="175185"/>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1" name="Freeform 10"/>
          <p:cNvSpPr>
            <a:spLocks noChangeAspect="1"/>
          </p:cNvSpPr>
          <p:nvPr/>
        </p:nvSpPr>
        <p:spPr>
          <a:xfrm>
            <a:off x="955972" y="3276599"/>
            <a:ext cx="7045028" cy="1211942"/>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317579 h 814806"/>
              <a:gd name="connsiteX10" fmla="*/ 3161296 w 3161296"/>
              <a:gd name="connsiteY10" fmla="*/ 0 h 814806"/>
              <a:gd name="connsiteX0" fmla="*/ 0 w 3161296"/>
              <a:gd name="connsiteY0" fmla="*/ 276112 h 814679"/>
              <a:gd name="connsiteX1" fmla="*/ 423320 w 3161296"/>
              <a:gd name="connsiteY1" fmla="*/ 546552 h 814679"/>
              <a:gd name="connsiteX2" fmla="*/ 693487 w 3161296"/>
              <a:gd name="connsiteY2" fmla="*/ 588338 h 814679"/>
              <a:gd name="connsiteX3" fmla="*/ 1058300 w 3161296"/>
              <a:gd name="connsiteY3" fmla="*/ 123254 h 814679"/>
              <a:gd name="connsiteX4" fmla="*/ 1481619 w 3161296"/>
              <a:gd name="connsiteY4" fmla="*/ 123254 h 814679"/>
              <a:gd name="connsiteX5" fmla="*/ 1752074 w 3161296"/>
              <a:gd name="connsiteY5" fmla="*/ 664134 h 814679"/>
              <a:gd name="connsiteX6" fmla="*/ 2138085 w 3161296"/>
              <a:gd name="connsiteY6" fmla="*/ 814421 h 814679"/>
              <a:gd name="connsiteX7" fmla="*/ 2568798 w 3161296"/>
              <a:gd name="connsiteY7" fmla="*/ 651796 h 814679"/>
              <a:gd name="connsiteX8" fmla="*/ 2641656 w 3161296"/>
              <a:gd name="connsiteY8" fmla="*/ 791706 h 814679"/>
              <a:gd name="connsiteX9" fmla="*/ 2960702 w 3161296"/>
              <a:gd name="connsiteY9" fmla="*/ 317579 h 814679"/>
              <a:gd name="connsiteX10" fmla="*/ 3161296 w 3161296"/>
              <a:gd name="connsiteY10" fmla="*/ 0 h 814679"/>
              <a:gd name="connsiteX0" fmla="*/ 0 w 3161296"/>
              <a:gd name="connsiteY0" fmla="*/ 276112 h 885955"/>
              <a:gd name="connsiteX1" fmla="*/ 423320 w 3161296"/>
              <a:gd name="connsiteY1" fmla="*/ 546552 h 885955"/>
              <a:gd name="connsiteX2" fmla="*/ 693487 w 3161296"/>
              <a:gd name="connsiteY2" fmla="*/ 588338 h 885955"/>
              <a:gd name="connsiteX3" fmla="*/ 1058300 w 3161296"/>
              <a:gd name="connsiteY3" fmla="*/ 123254 h 885955"/>
              <a:gd name="connsiteX4" fmla="*/ 1481619 w 3161296"/>
              <a:gd name="connsiteY4" fmla="*/ 123254 h 885955"/>
              <a:gd name="connsiteX5" fmla="*/ 1752074 w 3161296"/>
              <a:gd name="connsiteY5" fmla="*/ 664134 h 885955"/>
              <a:gd name="connsiteX6" fmla="*/ 2138085 w 3161296"/>
              <a:gd name="connsiteY6" fmla="*/ 814421 h 885955"/>
              <a:gd name="connsiteX7" fmla="*/ 2368205 w 3161296"/>
              <a:gd name="connsiteY7" fmla="*/ 885802 h 885955"/>
              <a:gd name="connsiteX8" fmla="*/ 2641656 w 3161296"/>
              <a:gd name="connsiteY8" fmla="*/ 791706 h 885955"/>
              <a:gd name="connsiteX9" fmla="*/ 2960702 w 3161296"/>
              <a:gd name="connsiteY9" fmla="*/ 317579 h 885955"/>
              <a:gd name="connsiteX10" fmla="*/ 3161296 w 3161296"/>
              <a:gd name="connsiteY10" fmla="*/ 0 h 885955"/>
              <a:gd name="connsiteX0" fmla="*/ 0 w 3161296"/>
              <a:gd name="connsiteY0" fmla="*/ 276112 h 887223"/>
              <a:gd name="connsiteX1" fmla="*/ 423320 w 3161296"/>
              <a:gd name="connsiteY1" fmla="*/ 546552 h 887223"/>
              <a:gd name="connsiteX2" fmla="*/ 693487 w 3161296"/>
              <a:gd name="connsiteY2" fmla="*/ 588338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39829 w 3161296"/>
              <a:gd name="connsiteY4" fmla="*/ 231900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306307 w 3161296"/>
              <a:gd name="connsiteY1" fmla="*/ 20040 h 887223"/>
              <a:gd name="connsiteX2" fmla="*/ 701845 w 3161296"/>
              <a:gd name="connsiteY2" fmla="*/ 120327 h 887223"/>
              <a:gd name="connsiteX3" fmla="*/ 1058300 w 3161296"/>
              <a:gd name="connsiteY3" fmla="*/ 123254 h 887223"/>
              <a:gd name="connsiteX4" fmla="*/ 1439829 w 3161296"/>
              <a:gd name="connsiteY4" fmla="*/ 231900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78012"/>
              <a:gd name="connsiteY0" fmla="*/ 0 h 1254627"/>
              <a:gd name="connsiteX1" fmla="*/ 323023 w 3178012"/>
              <a:gd name="connsiteY1" fmla="*/ 387444 h 1254627"/>
              <a:gd name="connsiteX2" fmla="*/ 718561 w 3178012"/>
              <a:gd name="connsiteY2" fmla="*/ 487731 h 1254627"/>
              <a:gd name="connsiteX3" fmla="*/ 1075016 w 3178012"/>
              <a:gd name="connsiteY3" fmla="*/ 490658 h 1254627"/>
              <a:gd name="connsiteX4" fmla="*/ 1456545 w 3178012"/>
              <a:gd name="connsiteY4" fmla="*/ 599304 h 1254627"/>
              <a:gd name="connsiteX5" fmla="*/ 1768790 w 3178012"/>
              <a:gd name="connsiteY5" fmla="*/ 1031538 h 1254627"/>
              <a:gd name="connsiteX6" fmla="*/ 2154801 w 3178012"/>
              <a:gd name="connsiteY6" fmla="*/ 1215254 h 1254627"/>
              <a:gd name="connsiteX7" fmla="*/ 2384921 w 3178012"/>
              <a:gd name="connsiteY7" fmla="*/ 1253206 h 1254627"/>
              <a:gd name="connsiteX8" fmla="*/ 2658372 w 3178012"/>
              <a:gd name="connsiteY8" fmla="*/ 1159110 h 1254627"/>
              <a:gd name="connsiteX9" fmla="*/ 2977418 w 3178012"/>
              <a:gd name="connsiteY9" fmla="*/ 684983 h 1254627"/>
              <a:gd name="connsiteX10" fmla="*/ 3178012 w 3178012"/>
              <a:gd name="connsiteY10" fmla="*/ 367404 h 1254627"/>
              <a:gd name="connsiteX0" fmla="*/ 0 w 3169654"/>
              <a:gd name="connsiteY0" fmla="*/ 0 h 1062408"/>
              <a:gd name="connsiteX1" fmla="*/ 314665 w 3169654"/>
              <a:gd name="connsiteY1" fmla="*/ 195225 h 1062408"/>
              <a:gd name="connsiteX2" fmla="*/ 710203 w 3169654"/>
              <a:gd name="connsiteY2" fmla="*/ 295512 h 1062408"/>
              <a:gd name="connsiteX3" fmla="*/ 1066658 w 3169654"/>
              <a:gd name="connsiteY3" fmla="*/ 298439 h 1062408"/>
              <a:gd name="connsiteX4" fmla="*/ 1448187 w 3169654"/>
              <a:gd name="connsiteY4" fmla="*/ 407085 h 1062408"/>
              <a:gd name="connsiteX5" fmla="*/ 1760432 w 3169654"/>
              <a:gd name="connsiteY5" fmla="*/ 839319 h 1062408"/>
              <a:gd name="connsiteX6" fmla="*/ 2146443 w 3169654"/>
              <a:gd name="connsiteY6" fmla="*/ 1023035 h 1062408"/>
              <a:gd name="connsiteX7" fmla="*/ 2376563 w 3169654"/>
              <a:gd name="connsiteY7" fmla="*/ 1060987 h 1062408"/>
              <a:gd name="connsiteX8" fmla="*/ 2650014 w 3169654"/>
              <a:gd name="connsiteY8" fmla="*/ 966891 h 1062408"/>
              <a:gd name="connsiteX9" fmla="*/ 2969060 w 3169654"/>
              <a:gd name="connsiteY9" fmla="*/ 492764 h 1062408"/>
              <a:gd name="connsiteX10" fmla="*/ 3169654 w 3169654"/>
              <a:gd name="connsiteY10" fmla="*/ 175185 h 1062408"/>
              <a:gd name="connsiteX0" fmla="*/ 0 w 3169654"/>
              <a:gd name="connsiteY0" fmla="*/ 0 h 1062771"/>
              <a:gd name="connsiteX1" fmla="*/ 314665 w 3169654"/>
              <a:gd name="connsiteY1" fmla="*/ 195225 h 1062771"/>
              <a:gd name="connsiteX2" fmla="*/ 710203 w 3169654"/>
              <a:gd name="connsiteY2" fmla="*/ 295512 h 1062771"/>
              <a:gd name="connsiteX3" fmla="*/ 1066658 w 3169654"/>
              <a:gd name="connsiteY3" fmla="*/ 298439 h 1062771"/>
              <a:gd name="connsiteX4" fmla="*/ 1448187 w 3169654"/>
              <a:gd name="connsiteY4" fmla="*/ 407085 h 1062771"/>
              <a:gd name="connsiteX5" fmla="*/ 1760432 w 3169654"/>
              <a:gd name="connsiteY5" fmla="*/ 839319 h 1062771"/>
              <a:gd name="connsiteX6" fmla="*/ 2146443 w 3169654"/>
              <a:gd name="connsiteY6" fmla="*/ 1023035 h 1062771"/>
              <a:gd name="connsiteX7" fmla="*/ 2376563 w 3169654"/>
              <a:gd name="connsiteY7" fmla="*/ 1060987 h 1062771"/>
              <a:gd name="connsiteX8" fmla="*/ 2641656 w 3169654"/>
              <a:gd name="connsiteY8" fmla="*/ 958534 h 1062771"/>
              <a:gd name="connsiteX9" fmla="*/ 2969060 w 3169654"/>
              <a:gd name="connsiteY9" fmla="*/ 492764 h 1062771"/>
              <a:gd name="connsiteX10" fmla="*/ 3169654 w 3169654"/>
              <a:gd name="connsiteY10" fmla="*/ 175185 h 1062771"/>
              <a:gd name="connsiteX0" fmla="*/ 0 w 3169654"/>
              <a:gd name="connsiteY0" fmla="*/ 0 h 1062771"/>
              <a:gd name="connsiteX1" fmla="*/ 314665 w 3169654"/>
              <a:gd name="connsiteY1" fmla="*/ 195225 h 1062771"/>
              <a:gd name="connsiteX2" fmla="*/ 710203 w 3169654"/>
              <a:gd name="connsiteY2" fmla="*/ 295512 h 1062771"/>
              <a:gd name="connsiteX3" fmla="*/ 1066658 w 3169654"/>
              <a:gd name="connsiteY3" fmla="*/ 298439 h 1062771"/>
              <a:gd name="connsiteX4" fmla="*/ 1448187 w 3169654"/>
              <a:gd name="connsiteY4" fmla="*/ 407085 h 1062771"/>
              <a:gd name="connsiteX5" fmla="*/ 1760432 w 3169654"/>
              <a:gd name="connsiteY5" fmla="*/ 839319 h 1062771"/>
              <a:gd name="connsiteX6" fmla="*/ 2146443 w 3169654"/>
              <a:gd name="connsiteY6" fmla="*/ 1023035 h 1062771"/>
              <a:gd name="connsiteX7" fmla="*/ 2376563 w 3169654"/>
              <a:gd name="connsiteY7" fmla="*/ 1060987 h 1062771"/>
              <a:gd name="connsiteX8" fmla="*/ 2641656 w 3169654"/>
              <a:gd name="connsiteY8" fmla="*/ 958534 h 1062771"/>
              <a:gd name="connsiteX9" fmla="*/ 2969060 w 3169654"/>
              <a:gd name="connsiteY9" fmla="*/ 492764 h 1062771"/>
              <a:gd name="connsiteX10" fmla="*/ 3169654 w 3169654"/>
              <a:gd name="connsiteY10" fmla="*/ 175185 h 1062771"/>
              <a:gd name="connsiteX0" fmla="*/ 0 w 3152938"/>
              <a:gd name="connsiteY0" fmla="*/ 319 h 887586"/>
              <a:gd name="connsiteX1" fmla="*/ 297949 w 3152938"/>
              <a:gd name="connsiteY1" fmla="*/ 20040 h 887586"/>
              <a:gd name="connsiteX2" fmla="*/ 693487 w 3152938"/>
              <a:gd name="connsiteY2" fmla="*/ 120327 h 887586"/>
              <a:gd name="connsiteX3" fmla="*/ 1049942 w 3152938"/>
              <a:gd name="connsiteY3" fmla="*/ 123254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693487 w 3152938"/>
              <a:gd name="connsiteY2" fmla="*/ 120327 h 887586"/>
              <a:gd name="connsiteX3" fmla="*/ 1049942 w 3152938"/>
              <a:gd name="connsiteY3" fmla="*/ 123254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877364 w 3152938"/>
              <a:gd name="connsiteY2" fmla="*/ 203901 h 887586"/>
              <a:gd name="connsiteX3" fmla="*/ 1049942 w 3152938"/>
              <a:gd name="connsiteY3" fmla="*/ 123254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877364 w 3152938"/>
              <a:gd name="connsiteY2" fmla="*/ 203901 h 887586"/>
              <a:gd name="connsiteX3" fmla="*/ 1200387 w 3152938"/>
              <a:gd name="connsiteY3" fmla="*/ 81468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48419"/>
              <a:gd name="connsiteX1" fmla="*/ 456752 w 3152938"/>
              <a:gd name="connsiteY1" fmla="*/ 170472 h 848419"/>
              <a:gd name="connsiteX2" fmla="*/ 877364 w 3152938"/>
              <a:gd name="connsiteY2" fmla="*/ 203901 h 848419"/>
              <a:gd name="connsiteX3" fmla="*/ 1200387 w 3152938"/>
              <a:gd name="connsiteY3" fmla="*/ 81468 h 848419"/>
              <a:gd name="connsiteX4" fmla="*/ 1431471 w 3152938"/>
              <a:gd name="connsiteY4" fmla="*/ 231900 h 848419"/>
              <a:gd name="connsiteX5" fmla="*/ 1743716 w 3152938"/>
              <a:gd name="connsiteY5" fmla="*/ 664134 h 848419"/>
              <a:gd name="connsiteX6" fmla="*/ 2129727 w 3152938"/>
              <a:gd name="connsiteY6" fmla="*/ 847850 h 848419"/>
              <a:gd name="connsiteX7" fmla="*/ 2249616 w 3152938"/>
              <a:gd name="connsiteY7" fmla="*/ 772127 h 848419"/>
              <a:gd name="connsiteX8" fmla="*/ 2624940 w 3152938"/>
              <a:gd name="connsiteY8" fmla="*/ 783349 h 848419"/>
              <a:gd name="connsiteX9" fmla="*/ 2952344 w 3152938"/>
              <a:gd name="connsiteY9" fmla="*/ 317579 h 848419"/>
              <a:gd name="connsiteX10" fmla="*/ 3152938 w 3152938"/>
              <a:gd name="connsiteY10" fmla="*/ 0 h 848419"/>
              <a:gd name="connsiteX0" fmla="*/ 0 w 3152938"/>
              <a:gd name="connsiteY0" fmla="*/ 319 h 815740"/>
              <a:gd name="connsiteX1" fmla="*/ 456752 w 3152938"/>
              <a:gd name="connsiteY1" fmla="*/ 170472 h 815740"/>
              <a:gd name="connsiteX2" fmla="*/ 877364 w 3152938"/>
              <a:gd name="connsiteY2" fmla="*/ 203901 h 815740"/>
              <a:gd name="connsiteX3" fmla="*/ 1200387 w 3152938"/>
              <a:gd name="connsiteY3" fmla="*/ 81468 h 815740"/>
              <a:gd name="connsiteX4" fmla="*/ 1431471 w 3152938"/>
              <a:gd name="connsiteY4" fmla="*/ 231900 h 815740"/>
              <a:gd name="connsiteX5" fmla="*/ 1743716 w 3152938"/>
              <a:gd name="connsiteY5" fmla="*/ 664134 h 815740"/>
              <a:gd name="connsiteX6" fmla="*/ 2078056 w 3152938"/>
              <a:gd name="connsiteY6" fmla="*/ 741064 h 815740"/>
              <a:gd name="connsiteX7" fmla="*/ 2249616 w 3152938"/>
              <a:gd name="connsiteY7" fmla="*/ 772127 h 815740"/>
              <a:gd name="connsiteX8" fmla="*/ 2624940 w 3152938"/>
              <a:gd name="connsiteY8" fmla="*/ 783349 h 815740"/>
              <a:gd name="connsiteX9" fmla="*/ 2952344 w 3152938"/>
              <a:gd name="connsiteY9" fmla="*/ 317579 h 815740"/>
              <a:gd name="connsiteX10" fmla="*/ 3152938 w 3152938"/>
              <a:gd name="connsiteY10" fmla="*/ 0 h 815740"/>
              <a:gd name="connsiteX0" fmla="*/ 0 w 3152938"/>
              <a:gd name="connsiteY0" fmla="*/ 319 h 815740"/>
              <a:gd name="connsiteX1" fmla="*/ 456752 w 3152938"/>
              <a:gd name="connsiteY1" fmla="*/ 170472 h 815740"/>
              <a:gd name="connsiteX2" fmla="*/ 877364 w 3152938"/>
              <a:gd name="connsiteY2" fmla="*/ 203901 h 815740"/>
              <a:gd name="connsiteX3" fmla="*/ 1200387 w 3152938"/>
              <a:gd name="connsiteY3" fmla="*/ 81468 h 815740"/>
              <a:gd name="connsiteX4" fmla="*/ 1431471 w 3152938"/>
              <a:gd name="connsiteY4" fmla="*/ 231900 h 815740"/>
              <a:gd name="connsiteX5" fmla="*/ 1743716 w 3152938"/>
              <a:gd name="connsiteY5" fmla="*/ 543569 h 815740"/>
              <a:gd name="connsiteX6" fmla="*/ 2078056 w 3152938"/>
              <a:gd name="connsiteY6" fmla="*/ 741064 h 815740"/>
              <a:gd name="connsiteX7" fmla="*/ 2249616 w 3152938"/>
              <a:gd name="connsiteY7" fmla="*/ 772127 h 815740"/>
              <a:gd name="connsiteX8" fmla="*/ 2624940 w 3152938"/>
              <a:gd name="connsiteY8" fmla="*/ 783349 h 815740"/>
              <a:gd name="connsiteX9" fmla="*/ 2952344 w 3152938"/>
              <a:gd name="connsiteY9" fmla="*/ 317579 h 815740"/>
              <a:gd name="connsiteX10" fmla="*/ 3152938 w 3152938"/>
              <a:gd name="connsiteY10" fmla="*/ 0 h 815740"/>
              <a:gd name="connsiteX0" fmla="*/ 0 w 3152938"/>
              <a:gd name="connsiteY0" fmla="*/ 319 h 811922"/>
              <a:gd name="connsiteX1" fmla="*/ 456752 w 3152938"/>
              <a:gd name="connsiteY1" fmla="*/ 170472 h 811922"/>
              <a:gd name="connsiteX2" fmla="*/ 877364 w 3152938"/>
              <a:gd name="connsiteY2" fmla="*/ 203901 h 811922"/>
              <a:gd name="connsiteX3" fmla="*/ 1200387 w 3152938"/>
              <a:gd name="connsiteY3" fmla="*/ 81468 h 811922"/>
              <a:gd name="connsiteX4" fmla="*/ 1431471 w 3152938"/>
              <a:gd name="connsiteY4" fmla="*/ 231900 h 811922"/>
              <a:gd name="connsiteX5" fmla="*/ 1743716 w 3152938"/>
              <a:gd name="connsiteY5" fmla="*/ 543569 h 811922"/>
              <a:gd name="connsiteX6" fmla="*/ 2078056 w 3152938"/>
              <a:gd name="connsiteY6" fmla="*/ 741064 h 811922"/>
              <a:gd name="connsiteX7" fmla="*/ 2249616 w 3152938"/>
              <a:gd name="connsiteY7" fmla="*/ 772127 h 811922"/>
              <a:gd name="connsiteX8" fmla="*/ 2551836 w 3152938"/>
              <a:gd name="connsiteY8" fmla="*/ 762314 h 811922"/>
              <a:gd name="connsiteX9" fmla="*/ 2624940 w 3152938"/>
              <a:gd name="connsiteY9" fmla="*/ 783349 h 811922"/>
              <a:gd name="connsiteX10" fmla="*/ 2952344 w 3152938"/>
              <a:gd name="connsiteY10" fmla="*/ 317579 h 811922"/>
              <a:gd name="connsiteX11" fmla="*/ 3152938 w 3152938"/>
              <a:gd name="connsiteY11" fmla="*/ 0 h 811922"/>
              <a:gd name="connsiteX0" fmla="*/ 0 w 3152938"/>
              <a:gd name="connsiteY0" fmla="*/ 319 h 795914"/>
              <a:gd name="connsiteX1" fmla="*/ 456752 w 3152938"/>
              <a:gd name="connsiteY1" fmla="*/ 170472 h 795914"/>
              <a:gd name="connsiteX2" fmla="*/ 877364 w 3152938"/>
              <a:gd name="connsiteY2" fmla="*/ 203901 h 795914"/>
              <a:gd name="connsiteX3" fmla="*/ 1200387 w 3152938"/>
              <a:gd name="connsiteY3" fmla="*/ 81468 h 795914"/>
              <a:gd name="connsiteX4" fmla="*/ 1431471 w 3152938"/>
              <a:gd name="connsiteY4" fmla="*/ 231900 h 795914"/>
              <a:gd name="connsiteX5" fmla="*/ 1743716 w 3152938"/>
              <a:gd name="connsiteY5" fmla="*/ 543569 h 795914"/>
              <a:gd name="connsiteX6" fmla="*/ 2078056 w 3152938"/>
              <a:gd name="connsiteY6" fmla="*/ 741064 h 795914"/>
              <a:gd name="connsiteX7" fmla="*/ 2249616 w 3152938"/>
              <a:gd name="connsiteY7" fmla="*/ 772127 h 795914"/>
              <a:gd name="connsiteX8" fmla="*/ 2551836 w 3152938"/>
              <a:gd name="connsiteY8" fmla="*/ 762314 h 795914"/>
              <a:gd name="connsiteX9" fmla="*/ 2624940 w 3152938"/>
              <a:gd name="connsiteY9" fmla="*/ 783349 h 795914"/>
              <a:gd name="connsiteX10" fmla="*/ 2952344 w 3152938"/>
              <a:gd name="connsiteY10" fmla="*/ 317579 h 795914"/>
              <a:gd name="connsiteX11" fmla="*/ 3152938 w 3152938"/>
              <a:gd name="connsiteY11" fmla="*/ 0 h 795914"/>
              <a:gd name="connsiteX0" fmla="*/ 0 w 3152938"/>
              <a:gd name="connsiteY0" fmla="*/ 319 h 772663"/>
              <a:gd name="connsiteX1" fmla="*/ 456752 w 3152938"/>
              <a:gd name="connsiteY1" fmla="*/ 170472 h 772663"/>
              <a:gd name="connsiteX2" fmla="*/ 877364 w 3152938"/>
              <a:gd name="connsiteY2" fmla="*/ 203901 h 772663"/>
              <a:gd name="connsiteX3" fmla="*/ 1200387 w 3152938"/>
              <a:gd name="connsiteY3" fmla="*/ 81468 h 772663"/>
              <a:gd name="connsiteX4" fmla="*/ 1431471 w 3152938"/>
              <a:gd name="connsiteY4" fmla="*/ 231900 h 772663"/>
              <a:gd name="connsiteX5" fmla="*/ 1743716 w 3152938"/>
              <a:gd name="connsiteY5" fmla="*/ 543569 h 772663"/>
              <a:gd name="connsiteX6" fmla="*/ 2078056 w 3152938"/>
              <a:gd name="connsiteY6" fmla="*/ 741064 h 772663"/>
              <a:gd name="connsiteX7" fmla="*/ 2249616 w 3152938"/>
              <a:gd name="connsiteY7" fmla="*/ 772127 h 772663"/>
              <a:gd name="connsiteX8" fmla="*/ 2551836 w 3152938"/>
              <a:gd name="connsiteY8" fmla="*/ 762314 h 772663"/>
              <a:gd name="connsiteX9" fmla="*/ 2952344 w 3152938"/>
              <a:gd name="connsiteY9" fmla="*/ 317579 h 772663"/>
              <a:gd name="connsiteX10" fmla="*/ 3152938 w 3152938"/>
              <a:gd name="connsiteY10" fmla="*/ 0 h 772663"/>
              <a:gd name="connsiteX0" fmla="*/ 0 w 3152938"/>
              <a:gd name="connsiteY0" fmla="*/ 319 h 772159"/>
              <a:gd name="connsiteX1" fmla="*/ 456752 w 3152938"/>
              <a:gd name="connsiteY1" fmla="*/ 170472 h 772159"/>
              <a:gd name="connsiteX2" fmla="*/ 877364 w 3152938"/>
              <a:gd name="connsiteY2" fmla="*/ 203901 h 772159"/>
              <a:gd name="connsiteX3" fmla="*/ 1200387 w 3152938"/>
              <a:gd name="connsiteY3" fmla="*/ 81468 h 772159"/>
              <a:gd name="connsiteX4" fmla="*/ 1431471 w 3152938"/>
              <a:gd name="connsiteY4" fmla="*/ 231900 h 772159"/>
              <a:gd name="connsiteX5" fmla="*/ 1743716 w 3152938"/>
              <a:gd name="connsiteY5" fmla="*/ 543569 h 772159"/>
              <a:gd name="connsiteX6" fmla="*/ 2078056 w 3152938"/>
              <a:gd name="connsiteY6" fmla="*/ 741064 h 772159"/>
              <a:gd name="connsiteX7" fmla="*/ 2249616 w 3152938"/>
              <a:gd name="connsiteY7" fmla="*/ 772127 h 772159"/>
              <a:gd name="connsiteX8" fmla="*/ 2551836 w 3152938"/>
              <a:gd name="connsiteY8" fmla="*/ 734756 h 772159"/>
              <a:gd name="connsiteX9" fmla="*/ 2952344 w 3152938"/>
              <a:gd name="connsiteY9" fmla="*/ 317579 h 772159"/>
              <a:gd name="connsiteX10" fmla="*/ 3152938 w 3152938"/>
              <a:gd name="connsiteY10" fmla="*/ 0 h 772159"/>
              <a:gd name="connsiteX0" fmla="*/ 0 w 3152938"/>
              <a:gd name="connsiteY0" fmla="*/ 319 h 798250"/>
              <a:gd name="connsiteX1" fmla="*/ 456752 w 3152938"/>
              <a:gd name="connsiteY1" fmla="*/ 170472 h 798250"/>
              <a:gd name="connsiteX2" fmla="*/ 877364 w 3152938"/>
              <a:gd name="connsiteY2" fmla="*/ 203901 h 798250"/>
              <a:gd name="connsiteX3" fmla="*/ 1200387 w 3152938"/>
              <a:gd name="connsiteY3" fmla="*/ 81468 h 798250"/>
              <a:gd name="connsiteX4" fmla="*/ 1431471 w 3152938"/>
              <a:gd name="connsiteY4" fmla="*/ 231900 h 798250"/>
              <a:gd name="connsiteX5" fmla="*/ 1743716 w 3152938"/>
              <a:gd name="connsiteY5" fmla="*/ 543569 h 798250"/>
              <a:gd name="connsiteX6" fmla="*/ 2078056 w 3152938"/>
              <a:gd name="connsiteY6" fmla="*/ 741064 h 798250"/>
              <a:gd name="connsiteX7" fmla="*/ 2249616 w 3152938"/>
              <a:gd name="connsiteY7" fmla="*/ 772127 h 798250"/>
              <a:gd name="connsiteX8" fmla="*/ 2952344 w 3152938"/>
              <a:gd name="connsiteY8" fmla="*/ 317579 h 798250"/>
              <a:gd name="connsiteX9" fmla="*/ 3152938 w 3152938"/>
              <a:gd name="connsiteY9" fmla="*/ 0 h 798250"/>
              <a:gd name="connsiteX0" fmla="*/ 0 w 3152938"/>
              <a:gd name="connsiteY0" fmla="*/ 319 h 745177"/>
              <a:gd name="connsiteX1" fmla="*/ 456752 w 3152938"/>
              <a:gd name="connsiteY1" fmla="*/ 170472 h 745177"/>
              <a:gd name="connsiteX2" fmla="*/ 877364 w 3152938"/>
              <a:gd name="connsiteY2" fmla="*/ 203901 h 745177"/>
              <a:gd name="connsiteX3" fmla="*/ 1200387 w 3152938"/>
              <a:gd name="connsiteY3" fmla="*/ 81468 h 745177"/>
              <a:gd name="connsiteX4" fmla="*/ 1431471 w 3152938"/>
              <a:gd name="connsiteY4" fmla="*/ 231900 h 745177"/>
              <a:gd name="connsiteX5" fmla="*/ 1743716 w 3152938"/>
              <a:gd name="connsiteY5" fmla="*/ 543569 h 745177"/>
              <a:gd name="connsiteX6" fmla="*/ 2078056 w 3152938"/>
              <a:gd name="connsiteY6" fmla="*/ 741064 h 745177"/>
              <a:gd name="connsiteX7" fmla="*/ 2494190 w 3152938"/>
              <a:gd name="connsiteY7" fmla="*/ 682565 h 745177"/>
              <a:gd name="connsiteX8" fmla="*/ 2952344 w 3152938"/>
              <a:gd name="connsiteY8" fmla="*/ 317579 h 745177"/>
              <a:gd name="connsiteX9" fmla="*/ 3152938 w 3152938"/>
              <a:gd name="connsiteY9" fmla="*/ 0 h 745177"/>
              <a:gd name="connsiteX0" fmla="*/ 0 w 3152938"/>
              <a:gd name="connsiteY0" fmla="*/ 319 h 747844"/>
              <a:gd name="connsiteX1" fmla="*/ 456752 w 3152938"/>
              <a:gd name="connsiteY1" fmla="*/ 170472 h 747844"/>
              <a:gd name="connsiteX2" fmla="*/ 877364 w 3152938"/>
              <a:gd name="connsiteY2" fmla="*/ 203901 h 747844"/>
              <a:gd name="connsiteX3" fmla="*/ 1200387 w 3152938"/>
              <a:gd name="connsiteY3" fmla="*/ 81468 h 747844"/>
              <a:gd name="connsiteX4" fmla="*/ 1431471 w 3152938"/>
              <a:gd name="connsiteY4" fmla="*/ 231900 h 747844"/>
              <a:gd name="connsiteX5" fmla="*/ 1743716 w 3152938"/>
              <a:gd name="connsiteY5" fmla="*/ 543569 h 747844"/>
              <a:gd name="connsiteX6" fmla="*/ 2078056 w 3152938"/>
              <a:gd name="connsiteY6" fmla="*/ 741064 h 747844"/>
              <a:gd name="connsiteX7" fmla="*/ 2494190 w 3152938"/>
              <a:gd name="connsiteY7" fmla="*/ 682565 h 747844"/>
              <a:gd name="connsiteX8" fmla="*/ 2869740 w 3152938"/>
              <a:gd name="connsiteY8" fmla="*/ 242846 h 747844"/>
              <a:gd name="connsiteX9" fmla="*/ 3152938 w 3152938"/>
              <a:gd name="connsiteY9" fmla="*/ 0 h 747844"/>
              <a:gd name="connsiteX0" fmla="*/ 0 w 3152938"/>
              <a:gd name="connsiteY0" fmla="*/ 319 h 741319"/>
              <a:gd name="connsiteX1" fmla="*/ 456752 w 3152938"/>
              <a:gd name="connsiteY1" fmla="*/ 170472 h 741319"/>
              <a:gd name="connsiteX2" fmla="*/ 877364 w 3152938"/>
              <a:gd name="connsiteY2" fmla="*/ 203901 h 741319"/>
              <a:gd name="connsiteX3" fmla="*/ 1200387 w 3152938"/>
              <a:gd name="connsiteY3" fmla="*/ 81468 h 741319"/>
              <a:gd name="connsiteX4" fmla="*/ 1431471 w 3152938"/>
              <a:gd name="connsiteY4" fmla="*/ 231900 h 741319"/>
              <a:gd name="connsiteX5" fmla="*/ 1743716 w 3152938"/>
              <a:gd name="connsiteY5" fmla="*/ 543569 h 741319"/>
              <a:gd name="connsiteX6" fmla="*/ 2078056 w 3152938"/>
              <a:gd name="connsiteY6" fmla="*/ 741064 h 741319"/>
              <a:gd name="connsiteX7" fmla="*/ 2352584 w 3152938"/>
              <a:gd name="connsiteY7" fmla="*/ 497698 h 741319"/>
              <a:gd name="connsiteX8" fmla="*/ 2869740 w 3152938"/>
              <a:gd name="connsiteY8" fmla="*/ 242846 h 741319"/>
              <a:gd name="connsiteX9" fmla="*/ 3152938 w 3152938"/>
              <a:gd name="connsiteY9" fmla="*/ 0 h 741319"/>
              <a:gd name="connsiteX0" fmla="*/ 0 w 3152938"/>
              <a:gd name="connsiteY0" fmla="*/ 319 h 563568"/>
              <a:gd name="connsiteX1" fmla="*/ 456752 w 3152938"/>
              <a:gd name="connsiteY1" fmla="*/ 170472 h 563568"/>
              <a:gd name="connsiteX2" fmla="*/ 877364 w 3152938"/>
              <a:gd name="connsiteY2" fmla="*/ 203901 h 563568"/>
              <a:gd name="connsiteX3" fmla="*/ 1200387 w 3152938"/>
              <a:gd name="connsiteY3" fmla="*/ 81468 h 563568"/>
              <a:gd name="connsiteX4" fmla="*/ 1431471 w 3152938"/>
              <a:gd name="connsiteY4" fmla="*/ 231900 h 563568"/>
              <a:gd name="connsiteX5" fmla="*/ 1743716 w 3152938"/>
              <a:gd name="connsiteY5" fmla="*/ 543569 h 563568"/>
              <a:gd name="connsiteX6" fmla="*/ 2019054 w 3152938"/>
              <a:gd name="connsiteY6" fmla="*/ 538497 h 563568"/>
              <a:gd name="connsiteX7" fmla="*/ 2352584 w 3152938"/>
              <a:gd name="connsiteY7" fmla="*/ 497698 h 563568"/>
              <a:gd name="connsiteX8" fmla="*/ 2869740 w 3152938"/>
              <a:gd name="connsiteY8" fmla="*/ 242846 h 563568"/>
              <a:gd name="connsiteX9" fmla="*/ 3152938 w 3152938"/>
              <a:gd name="connsiteY9" fmla="*/ 0 h 563568"/>
              <a:gd name="connsiteX0" fmla="*/ 0 w 3152938"/>
              <a:gd name="connsiteY0" fmla="*/ 319 h 542394"/>
              <a:gd name="connsiteX1" fmla="*/ 456752 w 3152938"/>
              <a:gd name="connsiteY1" fmla="*/ 170472 h 542394"/>
              <a:gd name="connsiteX2" fmla="*/ 877364 w 3152938"/>
              <a:gd name="connsiteY2" fmla="*/ 203901 h 542394"/>
              <a:gd name="connsiteX3" fmla="*/ 1200387 w 3152938"/>
              <a:gd name="connsiteY3" fmla="*/ 81468 h 542394"/>
              <a:gd name="connsiteX4" fmla="*/ 1431471 w 3152938"/>
              <a:gd name="connsiteY4" fmla="*/ 231900 h 542394"/>
              <a:gd name="connsiteX5" fmla="*/ 1773217 w 3152938"/>
              <a:gd name="connsiteY5" fmla="*/ 453102 h 542394"/>
              <a:gd name="connsiteX6" fmla="*/ 2019054 w 3152938"/>
              <a:gd name="connsiteY6" fmla="*/ 538497 h 542394"/>
              <a:gd name="connsiteX7" fmla="*/ 2352584 w 3152938"/>
              <a:gd name="connsiteY7" fmla="*/ 497698 h 542394"/>
              <a:gd name="connsiteX8" fmla="*/ 2869740 w 3152938"/>
              <a:gd name="connsiteY8" fmla="*/ 242846 h 542394"/>
              <a:gd name="connsiteX9" fmla="*/ 3152938 w 3152938"/>
              <a:gd name="connsiteY9" fmla="*/ 0 h 542394"/>
              <a:gd name="connsiteX0" fmla="*/ 0 w 3152938"/>
              <a:gd name="connsiteY0" fmla="*/ 319 h 542394"/>
              <a:gd name="connsiteX1" fmla="*/ 456752 w 3152938"/>
              <a:gd name="connsiteY1" fmla="*/ 170472 h 542394"/>
              <a:gd name="connsiteX2" fmla="*/ 877364 w 3152938"/>
              <a:gd name="connsiteY2" fmla="*/ 203901 h 542394"/>
              <a:gd name="connsiteX3" fmla="*/ 1200387 w 3152938"/>
              <a:gd name="connsiteY3" fmla="*/ 81468 h 542394"/>
              <a:gd name="connsiteX4" fmla="*/ 1478673 w 3152938"/>
              <a:gd name="connsiteY4" fmla="*/ 178800 h 542394"/>
              <a:gd name="connsiteX5" fmla="*/ 1773217 w 3152938"/>
              <a:gd name="connsiteY5" fmla="*/ 453102 h 542394"/>
              <a:gd name="connsiteX6" fmla="*/ 2019054 w 3152938"/>
              <a:gd name="connsiteY6" fmla="*/ 538497 h 542394"/>
              <a:gd name="connsiteX7" fmla="*/ 2352584 w 3152938"/>
              <a:gd name="connsiteY7" fmla="*/ 497698 h 542394"/>
              <a:gd name="connsiteX8" fmla="*/ 2869740 w 3152938"/>
              <a:gd name="connsiteY8" fmla="*/ 242846 h 542394"/>
              <a:gd name="connsiteX9" fmla="*/ 3152938 w 3152938"/>
              <a:gd name="connsiteY9" fmla="*/ 0 h 54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938" h="542394">
                <a:moveTo>
                  <a:pt x="0" y="319"/>
                </a:moveTo>
                <a:cubicBezTo>
                  <a:pt x="158745" y="113002"/>
                  <a:pt x="310525" y="136542"/>
                  <a:pt x="456752" y="170472"/>
                </a:cubicBezTo>
                <a:cubicBezTo>
                  <a:pt x="602979" y="204402"/>
                  <a:pt x="753425" y="218735"/>
                  <a:pt x="877364" y="203901"/>
                </a:cubicBezTo>
                <a:cubicBezTo>
                  <a:pt x="1001303" y="189067"/>
                  <a:pt x="1100169" y="85651"/>
                  <a:pt x="1200387" y="81468"/>
                </a:cubicBezTo>
                <a:cubicBezTo>
                  <a:pt x="1300605" y="77285"/>
                  <a:pt x="1383201" y="116861"/>
                  <a:pt x="1478673" y="178800"/>
                </a:cubicBezTo>
                <a:cubicBezTo>
                  <a:pt x="1574145" y="240739"/>
                  <a:pt x="1683153" y="393152"/>
                  <a:pt x="1773217" y="453102"/>
                </a:cubicBezTo>
                <a:cubicBezTo>
                  <a:pt x="1863281" y="513052"/>
                  <a:pt x="1916366" y="530803"/>
                  <a:pt x="2019054" y="538497"/>
                </a:cubicBezTo>
                <a:cubicBezTo>
                  <a:pt x="2121742" y="546191"/>
                  <a:pt x="2210803" y="546973"/>
                  <a:pt x="2352584" y="497698"/>
                </a:cubicBezTo>
                <a:cubicBezTo>
                  <a:pt x="2494365" y="448423"/>
                  <a:pt x="2719186" y="371534"/>
                  <a:pt x="2869740" y="242846"/>
                </a:cubicBezTo>
                <a:lnTo>
                  <a:pt x="3152938"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2" name="Freeform 11"/>
          <p:cNvSpPr>
            <a:spLocks noChangeAspect="1"/>
          </p:cNvSpPr>
          <p:nvPr/>
        </p:nvSpPr>
        <p:spPr>
          <a:xfrm>
            <a:off x="993325" y="3148890"/>
            <a:ext cx="7045028" cy="1042101"/>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317579 h 814806"/>
              <a:gd name="connsiteX10" fmla="*/ 3161296 w 3161296"/>
              <a:gd name="connsiteY10" fmla="*/ 0 h 814806"/>
              <a:gd name="connsiteX0" fmla="*/ 0 w 3161296"/>
              <a:gd name="connsiteY0" fmla="*/ 276112 h 814679"/>
              <a:gd name="connsiteX1" fmla="*/ 423320 w 3161296"/>
              <a:gd name="connsiteY1" fmla="*/ 546552 h 814679"/>
              <a:gd name="connsiteX2" fmla="*/ 693487 w 3161296"/>
              <a:gd name="connsiteY2" fmla="*/ 588338 h 814679"/>
              <a:gd name="connsiteX3" fmla="*/ 1058300 w 3161296"/>
              <a:gd name="connsiteY3" fmla="*/ 123254 h 814679"/>
              <a:gd name="connsiteX4" fmla="*/ 1481619 w 3161296"/>
              <a:gd name="connsiteY4" fmla="*/ 123254 h 814679"/>
              <a:gd name="connsiteX5" fmla="*/ 1752074 w 3161296"/>
              <a:gd name="connsiteY5" fmla="*/ 664134 h 814679"/>
              <a:gd name="connsiteX6" fmla="*/ 2138085 w 3161296"/>
              <a:gd name="connsiteY6" fmla="*/ 814421 h 814679"/>
              <a:gd name="connsiteX7" fmla="*/ 2568798 w 3161296"/>
              <a:gd name="connsiteY7" fmla="*/ 651796 h 814679"/>
              <a:gd name="connsiteX8" fmla="*/ 2641656 w 3161296"/>
              <a:gd name="connsiteY8" fmla="*/ 791706 h 814679"/>
              <a:gd name="connsiteX9" fmla="*/ 2960702 w 3161296"/>
              <a:gd name="connsiteY9" fmla="*/ 317579 h 814679"/>
              <a:gd name="connsiteX10" fmla="*/ 3161296 w 3161296"/>
              <a:gd name="connsiteY10" fmla="*/ 0 h 814679"/>
              <a:gd name="connsiteX0" fmla="*/ 0 w 3161296"/>
              <a:gd name="connsiteY0" fmla="*/ 276112 h 885955"/>
              <a:gd name="connsiteX1" fmla="*/ 423320 w 3161296"/>
              <a:gd name="connsiteY1" fmla="*/ 546552 h 885955"/>
              <a:gd name="connsiteX2" fmla="*/ 693487 w 3161296"/>
              <a:gd name="connsiteY2" fmla="*/ 588338 h 885955"/>
              <a:gd name="connsiteX3" fmla="*/ 1058300 w 3161296"/>
              <a:gd name="connsiteY3" fmla="*/ 123254 h 885955"/>
              <a:gd name="connsiteX4" fmla="*/ 1481619 w 3161296"/>
              <a:gd name="connsiteY4" fmla="*/ 123254 h 885955"/>
              <a:gd name="connsiteX5" fmla="*/ 1752074 w 3161296"/>
              <a:gd name="connsiteY5" fmla="*/ 664134 h 885955"/>
              <a:gd name="connsiteX6" fmla="*/ 2138085 w 3161296"/>
              <a:gd name="connsiteY6" fmla="*/ 814421 h 885955"/>
              <a:gd name="connsiteX7" fmla="*/ 2368205 w 3161296"/>
              <a:gd name="connsiteY7" fmla="*/ 885802 h 885955"/>
              <a:gd name="connsiteX8" fmla="*/ 2641656 w 3161296"/>
              <a:gd name="connsiteY8" fmla="*/ 791706 h 885955"/>
              <a:gd name="connsiteX9" fmla="*/ 2960702 w 3161296"/>
              <a:gd name="connsiteY9" fmla="*/ 317579 h 885955"/>
              <a:gd name="connsiteX10" fmla="*/ 3161296 w 3161296"/>
              <a:gd name="connsiteY10" fmla="*/ 0 h 885955"/>
              <a:gd name="connsiteX0" fmla="*/ 0 w 3161296"/>
              <a:gd name="connsiteY0" fmla="*/ 276112 h 887223"/>
              <a:gd name="connsiteX1" fmla="*/ 423320 w 3161296"/>
              <a:gd name="connsiteY1" fmla="*/ 546552 h 887223"/>
              <a:gd name="connsiteX2" fmla="*/ 693487 w 3161296"/>
              <a:gd name="connsiteY2" fmla="*/ 588338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81619 w 3161296"/>
              <a:gd name="connsiteY4" fmla="*/ 123254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423320 w 3161296"/>
              <a:gd name="connsiteY1" fmla="*/ 546552 h 887223"/>
              <a:gd name="connsiteX2" fmla="*/ 701845 w 3161296"/>
              <a:gd name="connsiteY2" fmla="*/ 120327 h 887223"/>
              <a:gd name="connsiteX3" fmla="*/ 1058300 w 3161296"/>
              <a:gd name="connsiteY3" fmla="*/ 123254 h 887223"/>
              <a:gd name="connsiteX4" fmla="*/ 1439829 w 3161296"/>
              <a:gd name="connsiteY4" fmla="*/ 231900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61296"/>
              <a:gd name="connsiteY0" fmla="*/ 276112 h 887223"/>
              <a:gd name="connsiteX1" fmla="*/ 306307 w 3161296"/>
              <a:gd name="connsiteY1" fmla="*/ 20040 h 887223"/>
              <a:gd name="connsiteX2" fmla="*/ 701845 w 3161296"/>
              <a:gd name="connsiteY2" fmla="*/ 120327 h 887223"/>
              <a:gd name="connsiteX3" fmla="*/ 1058300 w 3161296"/>
              <a:gd name="connsiteY3" fmla="*/ 123254 h 887223"/>
              <a:gd name="connsiteX4" fmla="*/ 1439829 w 3161296"/>
              <a:gd name="connsiteY4" fmla="*/ 231900 h 887223"/>
              <a:gd name="connsiteX5" fmla="*/ 1752074 w 3161296"/>
              <a:gd name="connsiteY5" fmla="*/ 664134 h 887223"/>
              <a:gd name="connsiteX6" fmla="*/ 2138085 w 3161296"/>
              <a:gd name="connsiteY6" fmla="*/ 847850 h 887223"/>
              <a:gd name="connsiteX7" fmla="*/ 2368205 w 3161296"/>
              <a:gd name="connsiteY7" fmla="*/ 885802 h 887223"/>
              <a:gd name="connsiteX8" fmla="*/ 2641656 w 3161296"/>
              <a:gd name="connsiteY8" fmla="*/ 791706 h 887223"/>
              <a:gd name="connsiteX9" fmla="*/ 2960702 w 3161296"/>
              <a:gd name="connsiteY9" fmla="*/ 317579 h 887223"/>
              <a:gd name="connsiteX10" fmla="*/ 3161296 w 3161296"/>
              <a:gd name="connsiteY10" fmla="*/ 0 h 887223"/>
              <a:gd name="connsiteX0" fmla="*/ 0 w 3178012"/>
              <a:gd name="connsiteY0" fmla="*/ 0 h 1254627"/>
              <a:gd name="connsiteX1" fmla="*/ 323023 w 3178012"/>
              <a:gd name="connsiteY1" fmla="*/ 387444 h 1254627"/>
              <a:gd name="connsiteX2" fmla="*/ 718561 w 3178012"/>
              <a:gd name="connsiteY2" fmla="*/ 487731 h 1254627"/>
              <a:gd name="connsiteX3" fmla="*/ 1075016 w 3178012"/>
              <a:gd name="connsiteY3" fmla="*/ 490658 h 1254627"/>
              <a:gd name="connsiteX4" fmla="*/ 1456545 w 3178012"/>
              <a:gd name="connsiteY4" fmla="*/ 599304 h 1254627"/>
              <a:gd name="connsiteX5" fmla="*/ 1768790 w 3178012"/>
              <a:gd name="connsiteY5" fmla="*/ 1031538 h 1254627"/>
              <a:gd name="connsiteX6" fmla="*/ 2154801 w 3178012"/>
              <a:gd name="connsiteY6" fmla="*/ 1215254 h 1254627"/>
              <a:gd name="connsiteX7" fmla="*/ 2384921 w 3178012"/>
              <a:gd name="connsiteY7" fmla="*/ 1253206 h 1254627"/>
              <a:gd name="connsiteX8" fmla="*/ 2658372 w 3178012"/>
              <a:gd name="connsiteY8" fmla="*/ 1159110 h 1254627"/>
              <a:gd name="connsiteX9" fmla="*/ 2977418 w 3178012"/>
              <a:gd name="connsiteY9" fmla="*/ 684983 h 1254627"/>
              <a:gd name="connsiteX10" fmla="*/ 3178012 w 3178012"/>
              <a:gd name="connsiteY10" fmla="*/ 367404 h 1254627"/>
              <a:gd name="connsiteX0" fmla="*/ 0 w 3169654"/>
              <a:gd name="connsiteY0" fmla="*/ 0 h 1062408"/>
              <a:gd name="connsiteX1" fmla="*/ 314665 w 3169654"/>
              <a:gd name="connsiteY1" fmla="*/ 195225 h 1062408"/>
              <a:gd name="connsiteX2" fmla="*/ 710203 w 3169654"/>
              <a:gd name="connsiteY2" fmla="*/ 295512 h 1062408"/>
              <a:gd name="connsiteX3" fmla="*/ 1066658 w 3169654"/>
              <a:gd name="connsiteY3" fmla="*/ 298439 h 1062408"/>
              <a:gd name="connsiteX4" fmla="*/ 1448187 w 3169654"/>
              <a:gd name="connsiteY4" fmla="*/ 407085 h 1062408"/>
              <a:gd name="connsiteX5" fmla="*/ 1760432 w 3169654"/>
              <a:gd name="connsiteY5" fmla="*/ 839319 h 1062408"/>
              <a:gd name="connsiteX6" fmla="*/ 2146443 w 3169654"/>
              <a:gd name="connsiteY6" fmla="*/ 1023035 h 1062408"/>
              <a:gd name="connsiteX7" fmla="*/ 2376563 w 3169654"/>
              <a:gd name="connsiteY7" fmla="*/ 1060987 h 1062408"/>
              <a:gd name="connsiteX8" fmla="*/ 2650014 w 3169654"/>
              <a:gd name="connsiteY8" fmla="*/ 966891 h 1062408"/>
              <a:gd name="connsiteX9" fmla="*/ 2969060 w 3169654"/>
              <a:gd name="connsiteY9" fmla="*/ 492764 h 1062408"/>
              <a:gd name="connsiteX10" fmla="*/ 3169654 w 3169654"/>
              <a:gd name="connsiteY10" fmla="*/ 175185 h 1062408"/>
              <a:gd name="connsiteX0" fmla="*/ 0 w 3169654"/>
              <a:gd name="connsiteY0" fmla="*/ 0 h 1062771"/>
              <a:gd name="connsiteX1" fmla="*/ 314665 w 3169654"/>
              <a:gd name="connsiteY1" fmla="*/ 195225 h 1062771"/>
              <a:gd name="connsiteX2" fmla="*/ 710203 w 3169654"/>
              <a:gd name="connsiteY2" fmla="*/ 295512 h 1062771"/>
              <a:gd name="connsiteX3" fmla="*/ 1066658 w 3169654"/>
              <a:gd name="connsiteY3" fmla="*/ 298439 h 1062771"/>
              <a:gd name="connsiteX4" fmla="*/ 1448187 w 3169654"/>
              <a:gd name="connsiteY4" fmla="*/ 407085 h 1062771"/>
              <a:gd name="connsiteX5" fmla="*/ 1760432 w 3169654"/>
              <a:gd name="connsiteY5" fmla="*/ 839319 h 1062771"/>
              <a:gd name="connsiteX6" fmla="*/ 2146443 w 3169654"/>
              <a:gd name="connsiteY6" fmla="*/ 1023035 h 1062771"/>
              <a:gd name="connsiteX7" fmla="*/ 2376563 w 3169654"/>
              <a:gd name="connsiteY7" fmla="*/ 1060987 h 1062771"/>
              <a:gd name="connsiteX8" fmla="*/ 2641656 w 3169654"/>
              <a:gd name="connsiteY8" fmla="*/ 958534 h 1062771"/>
              <a:gd name="connsiteX9" fmla="*/ 2969060 w 3169654"/>
              <a:gd name="connsiteY9" fmla="*/ 492764 h 1062771"/>
              <a:gd name="connsiteX10" fmla="*/ 3169654 w 3169654"/>
              <a:gd name="connsiteY10" fmla="*/ 175185 h 1062771"/>
              <a:gd name="connsiteX0" fmla="*/ 0 w 3169654"/>
              <a:gd name="connsiteY0" fmla="*/ 0 h 1062771"/>
              <a:gd name="connsiteX1" fmla="*/ 314665 w 3169654"/>
              <a:gd name="connsiteY1" fmla="*/ 195225 h 1062771"/>
              <a:gd name="connsiteX2" fmla="*/ 710203 w 3169654"/>
              <a:gd name="connsiteY2" fmla="*/ 295512 h 1062771"/>
              <a:gd name="connsiteX3" fmla="*/ 1066658 w 3169654"/>
              <a:gd name="connsiteY3" fmla="*/ 298439 h 1062771"/>
              <a:gd name="connsiteX4" fmla="*/ 1448187 w 3169654"/>
              <a:gd name="connsiteY4" fmla="*/ 407085 h 1062771"/>
              <a:gd name="connsiteX5" fmla="*/ 1760432 w 3169654"/>
              <a:gd name="connsiteY5" fmla="*/ 839319 h 1062771"/>
              <a:gd name="connsiteX6" fmla="*/ 2146443 w 3169654"/>
              <a:gd name="connsiteY6" fmla="*/ 1023035 h 1062771"/>
              <a:gd name="connsiteX7" fmla="*/ 2376563 w 3169654"/>
              <a:gd name="connsiteY7" fmla="*/ 1060987 h 1062771"/>
              <a:gd name="connsiteX8" fmla="*/ 2641656 w 3169654"/>
              <a:gd name="connsiteY8" fmla="*/ 958534 h 1062771"/>
              <a:gd name="connsiteX9" fmla="*/ 2969060 w 3169654"/>
              <a:gd name="connsiteY9" fmla="*/ 492764 h 1062771"/>
              <a:gd name="connsiteX10" fmla="*/ 3169654 w 3169654"/>
              <a:gd name="connsiteY10" fmla="*/ 175185 h 1062771"/>
              <a:gd name="connsiteX0" fmla="*/ 0 w 3152938"/>
              <a:gd name="connsiteY0" fmla="*/ 319 h 887586"/>
              <a:gd name="connsiteX1" fmla="*/ 297949 w 3152938"/>
              <a:gd name="connsiteY1" fmla="*/ 20040 h 887586"/>
              <a:gd name="connsiteX2" fmla="*/ 693487 w 3152938"/>
              <a:gd name="connsiteY2" fmla="*/ 120327 h 887586"/>
              <a:gd name="connsiteX3" fmla="*/ 1049942 w 3152938"/>
              <a:gd name="connsiteY3" fmla="*/ 123254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693487 w 3152938"/>
              <a:gd name="connsiteY2" fmla="*/ 120327 h 887586"/>
              <a:gd name="connsiteX3" fmla="*/ 1049942 w 3152938"/>
              <a:gd name="connsiteY3" fmla="*/ 123254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877364 w 3152938"/>
              <a:gd name="connsiteY2" fmla="*/ 203901 h 887586"/>
              <a:gd name="connsiteX3" fmla="*/ 1049942 w 3152938"/>
              <a:gd name="connsiteY3" fmla="*/ 123254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877364 w 3152938"/>
              <a:gd name="connsiteY2" fmla="*/ 203901 h 887586"/>
              <a:gd name="connsiteX3" fmla="*/ 1200387 w 3152938"/>
              <a:gd name="connsiteY3" fmla="*/ 81468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952344 w 3152938"/>
              <a:gd name="connsiteY9" fmla="*/ 317579 h 887586"/>
              <a:gd name="connsiteX10" fmla="*/ 3152938 w 3152938"/>
              <a:gd name="connsiteY10" fmla="*/ 0 h 887586"/>
              <a:gd name="connsiteX0" fmla="*/ 0 w 3152938"/>
              <a:gd name="connsiteY0" fmla="*/ 319 h 887586"/>
              <a:gd name="connsiteX1" fmla="*/ 456752 w 3152938"/>
              <a:gd name="connsiteY1" fmla="*/ 170472 h 887586"/>
              <a:gd name="connsiteX2" fmla="*/ 877364 w 3152938"/>
              <a:gd name="connsiteY2" fmla="*/ 203901 h 887586"/>
              <a:gd name="connsiteX3" fmla="*/ 1200387 w 3152938"/>
              <a:gd name="connsiteY3" fmla="*/ 81468 h 887586"/>
              <a:gd name="connsiteX4" fmla="*/ 1431471 w 3152938"/>
              <a:gd name="connsiteY4" fmla="*/ 231900 h 887586"/>
              <a:gd name="connsiteX5" fmla="*/ 1743716 w 3152938"/>
              <a:gd name="connsiteY5" fmla="*/ 664134 h 887586"/>
              <a:gd name="connsiteX6" fmla="*/ 2129727 w 3152938"/>
              <a:gd name="connsiteY6" fmla="*/ 847850 h 887586"/>
              <a:gd name="connsiteX7" fmla="*/ 2359847 w 3152938"/>
              <a:gd name="connsiteY7" fmla="*/ 885802 h 887586"/>
              <a:gd name="connsiteX8" fmla="*/ 2624940 w 3152938"/>
              <a:gd name="connsiteY8" fmla="*/ 783349 h 887586"/>
              <a:gd name="connsiteX9" fmla="*/ 2893837 w 3152938"/>
              <a:gd name="connsiteY9" fmla="*/ 234006 h 887586"/>
              <a:gd name="connsiteX10" fmla="*/ 3152938 w 3152938"/>
              <a:gd name="connsiteY10" fmla="*/ 0 h 887586"/>
              <a:gd name="connsiteX0" fmla="*/ 0 w 3152938"/>
              <a:gd name="connsiteY0" fmla="*/ 319 h 894211"/>
              <a:gd name="connsiteX1" fmla="*/ 456752 w 3152938"/>
              <a:gd name="connsiteY1" fmla="*/ 170472 h 894211"/>
              <a:gd name="connsiteX2" fmla="*/ 877364 w 3152938"/>
              <a:gd name="connsiteY2" fmla="*/ 203901 h 894211"/>
              <a:gd name="connsiteX3" fmla="*/ 1200387 w 3152938"/>
              <a:gd name="connsiteY3" fmla="*/ 81468 h 894211"/>
              <a:gd name="connsiteX4" fmla="*/ 1431471 w 3152938"/>
              <a:gd name="connsiteY4" fmla="*/ 231900 h 894211"/>
              <a:gd name="connsiteX5" fmla="*/ 1743716 w 3152938"/>
              <a:gd name="connsiteY5" fmla="*/ 664134 h 894211"/>
              <a:gd name="connsiteX6" fmla="*/ 2129727 w 3152938"/>
              <a:gd name="connsiteY6" fmla="*/ 847850 h 894211"/>
              <a:gd name="connsiteX7" fmla="*/ 2359847 w 3152938"/>
              <a:gd name="connsiteY7" fmla="*/ 885802 h 894211"/>
              <a:gd name="connsiteX8" fmla="*/ 2591508 w 3152938"/>
              <a:gd name="connsiteY8" fmla="*/ 666346 h 894211"/>
              <a:gd name="connsiteX9" fmla="*/ 2893837 w 3152938"/>
              <a:gd name="connsiteY9" fmla="*/ 234006 h 894211"/>
              <a:gd name="connsiteX10" fmla="*/ 3152938 w 3152938"/>
              <a:gd name="connsiteY10" fmla="*/ 0 h 894211"/>
              <a:gd name="connsiteX0" fmla="*/ 0 w 3152938"/>
              <a:gd name="connsiteY0" fmla="*/ 319 h 848671"/>
              <a:gd name="connsiteX1" fmla="*/ 456752 w 3152938"/>
              <a:gd name="connsiteY1" fmla="*/ 170472 h 848671"/>
              <a:gd name="connsiteX2" fmla="*/ 877364 w 3152938"/>
              <a:gd name="connsiteY2" fmla="*/ 203901 h 848671"/>
              <a:gd name="connsiteX3" fmla="*/ 1200387 w 3152938"/>
              <a:gd name="connsiteY3" fmla="*/ 81468 h 848671"/>
              <a:gd name="connsiteX4" fmla="*/ 1431471 w 3152938"/>
              <a:gd name="connsiteY4" fmla="*/ 231900 h 848671"/>
              <a:gd name="connsiteX5" fmla="*/ 1743716 w 3152938"/>
              <a:gd name="connsiteY5" fmla="*/ 664134 h 848671"/>
              <a:gd name="connsiteX6" fmla="*/ 2129727 w 3152938"/>
              <a:gd name="connsiteY6" fmla="*/ 847850 h 848671"/>
              <a:gd name="connsiteX7" fmla="*/ 2351489 w 3152938"/>
              <a:gd name="connsiteY7" fmla="*/ 777157 h 848671"/>
              <a:gd name="connsiteX8" fmla="*/ 2591508 w 3152938"/>
              <a:gd name="connsiteY8" fmla="*/ 666346 h 848671"/>
              <a:gd name="connsiteX9" fmla="*/ 2893837 w 3152938"/>
              <a:gd name="connsiteY9" fmla="*/ 234006 h 848671"/>
              <a:gd name="connsiteX10" fmla="*/ 3152938 w 3152938"/>
              <a:gd name="connsiteY10" fmla="*/ 0 h 848671"/>
              <a:gd name="connsiteX0" fmla="*/ 0 w 3152938"/>
              <a:gd name="connsiteY0" fmla="*/ 319 h 847851"/>
              <a:gd name="connsiteX1" fmla="*/ 456752 w 3152938"/>
              <a:gd name="connsiteY1" fmla="*/ 170472 h 847851"/>
              <a:gd name="connsiteX2" fmla="*/ 877364 w 3152938"/>
              <a:gd name="connsiteY2" fmla="*/ 203901 h 847851"/>
              <a:gd name="connsiteX3" fmla="*/ 1200387 w 3152938"/>
              <a:gd name="connsiteY3" fmla="*/ 81468 h 847851"/>
              <a:gd name="connsiteX4" fmla="*/ 1431471 w 3152938"/>
              <a:gd name="connsiteY4" fmla="*/ 231900 h 847851"/>
              <a:gd name="connsiteX5" fmla="*/ 1743716 w 3152938"/>
              <a:gd name="connsiteY5" fmla="*/ 664134 h 847851"/>
              <a:gd name="connsiteX6" fmla="*/ 2129727 w 3152938"/>
              <a:gd name="connsiteY6" fmla="*/ 847850 h 847851"/>
              <a:gd name="connsiteX7" fmla="*/ 2591508 w 3152938"/>
              <a:gd name="connsiteY7" fmla="*/ 666346 h 847851"/>
              <a:gd name="connsiteX8" fmla="*/ 2893837 w 3152938"/>
              <a:gd name="connsiteY8" fmla="*/ 234006 h 847851"/>
              <a:gd name="connsiteX9" fmla="*/ 3152938 w 3152938"/>
              <a:gd name="connsiteY9" fmla="*/ 0 h 847851"/>
              <a:gd name="connsiteX0" fmla="*/ 0 w 3152938"/>
              <a:gd name="connsiteY0" fmla="*/ 319 h 814422"/>
              <a:gd name="connsiteX1" fmla="*/ 456752 w 3152938"/>
              <a:gd name="connsiteY1" fmla="*/ 170472 h 814422"/>
              <a:gd name="connsiteX2" fmla="*/ 877364 w 3152938"/>
              <a:gd name="connsiteY2" fmla="*/ 203901 h 814422"/>
              <a:gd name="connsiteX3" fmla="*/ 1200387 w 3152938"/>
              <a:gd name="connsiteY3" fmla="*/ 81468 h 814422"/>
              <a:gd name="connsiteX4" fmla="*/ 1431471 w 3152938"/>
              <a:gd name="connsiteY4" fmla="*/ 231900 h 814422"/>
              <a:gd name="connsiteX5" fmla="*/ 1743716 w 3152938"/>
              <a:gd name="connsiteY5" fmla="*/ 664134 h 814422"/>
              <a:gd name="connsiteX6" fmla="*/ 2129727 w 3152938"/>
              <a:gd name="connsiteY6" fmla="*/ 814421 h 814422"/>
              <a:gd name="connsiteX7" fmla="*/ 2591508 w 3152938"/>
              <a:gd name="connsiteY7" fmla="*/ 666346 h 814422"/>
              <a:gd name="connsiteX8" fmla="*/ 2893837 w 3152938"/>
              <a:gd name="connsiteY8" fmla="*/ 234006 h 814422"/>
              <a:gd name="connsiteX9" fmla="*/ 3152938 w 3152938"/>
              <a:gd name="connsiteY9" fmla="*/ 0 h 814422"/>
              <a:gd name="connsiteX0" fmla="*/ 0 w 3152938"/>
              <a:gd name="connsiteY0" fmla="*/ 319 h 814422"/>
              <a:gd name="connsiteX1" fmla="*/ 456752 w 3152938"/>
              <a:gd name="connsiteY1" fmla="*/ 379406 h 814422"/>
              <a:gd name="connsiteX2" fmla="*/ 877364 w 3152938"/>
              <a:gd name="connsiteY2" fmla="*/ 203901 h 814422"/>
              <a:gd name="connsiteX3" fmla="*/ 1200387 w 3152938"/>
              <a:gd name="connsiteY3" fmla="*/ 81468 h 814422"/>
              <a:gd name="connsiteX4" fmla="*/ 1431471 w 3152938"/>
              <a:gd name="connsiteY4" fmla="*/ 231900 h 814422"/>
              <a:gd name="connsiteX5" fmla="*/ 1743716 w 3152938"/>
              <a:gd name="connsiteY5" fmla="*/ 664134 h 814422"/>
              <a:gd name="connsiteX6" fmla="*/ 2129727 w 3152938"/>
              <a:gd name="connsiteY6" fmla="*/ 814421 h 814422"/>
              <a:gd name="connsiteX7" fmla="*/ 2591508 w 3152938"/>
              <a:gd name="connsiteY7" fmla="*/ 666346 h 814422"/>
              <a:gd name="connsiteX8" fmla="*/ 2893837 w 3152938"/>
              <a:gd name="connsiteY8" fmla="*/ 234006 h 814422"/>
              <a:gd name="connsiteX9" fmla="*/ 3152938 w 3152938"/>
              <a:gd name="connsiteY9" fmla="*/ 0 h 814422"/>
              <a:gd name="connsiteX0" fmla="*/ 0 w 3152938"/>
              <a:gd name="connsiteY0" fmla="*/ 319 h 814422"/>
              <a:gd name="connsiteX1" fmla="*/ 523617 w 3152938"/>
              <a:gd name="connsiteY1" fmla="*/ 462980 h 814422"/>
              <a:gd name="connsiteX2" fmla="*/ 877364 w 3152938"/>
              <a:gd name="connsiteY2" fmla="*/ 203901 h 814422"/>
              <a:gd name="connsiteX3" fmla="*/ 1200387 w 3152938"/>
              <a:gd name="connsiteY3" fmla="*/ 81468 h 814422"/>
              <a:gd name="connsiteX4" fmla="*/ 1431471 w 3152938"/>
              <a:gd name="connsiteY4" fmla="*/ 231900 h 814422"/>
              <a:gd name="connsiteX5" fmla="*/ 1743716 w 3152938"/>
              <a:gd name="connsiteY5" fmla="*/ 664134 h 814422"/>
              <a:gd name="connsiteX6" fmla="*/ 2129727 w 3152938"/>
              <a:gd name="connsiteY6" fmla="*/ 814421 h 814422"/>
              <a:gd name="connsiteX7" fmla="*/ 2591508 w 3152938"/>
              <a:gd name="connsiteY7" fmla="*/ 666346 h 814422"/>
              <a:gd name="connsiteX8" fmla="*/ 2893837 w 3152938"/>
              <a:gd name="connsiteY8" fmla="*/ 234006 h 814422"/>
              <a:gd name="connsiteX9" fmla="*/ 3152938 w 3152938"/>
              <a:gd name="connsiteY9" fmla="*/ 0 h 814422"/>
              <a:gd name="connsiteX0" fmla="*/ 0 w 3152938"/>
              <a:gd name="connsiteY0" fmla="*/ 319 h 814422"/>
              <a:gd name="connsiteX1" fmla="*/ 523617 w 3152938"/>
              <a:gd name="connsiteY1" fmla="*/ 462980 h 814422"/>
              <a:gd name="connsiteX2" fmla="*/ 877364 w 3152938"/>
              <a:gd name="connsiteY2" fmla="*/ 203901 h 814422"/>
              <a:gd name="connsiteX3" fmla="*/ 1200387 w 3152938"/>
              <a:gd name="connsiteY3" fmla="*/ 81468 h 814422"/>
              <a:gd name="connsiteX4" fmla="*/ 1431471 w 3152938"/>
              <a:gd name="connsiteY4" fmla="*/ 231900 h 814422"/>
              <a:gd name="connsiteX5" fmla="*/ 1743716 w 3152938"/>
              <a:gd name="connsiteY5" fmla="*/ 664134 h 814422"/>
              <a:gd name="connsiteX6" fmla="*/ 2129727 w 3152938"/>
              <a:gd name="connsiteY6" fmla="*/ 814421 h 814422"/>
              <a:gd name="connsiteX7" fmla="*/ 2508835 w 3152938"/>
              <a:gd name="connsiteY7" fmla="*/ 631899 h 814422"/>
              <a:gd name="connsiteX8" fmla="*/ 2893837 w 3152938"/>
              <a:gd name="connsiteY8" fmla="*/ 234006 h 814422"/>
              <a:gd name="connsiteX9" fmla="*/ 3152938 w 3152938"/>
              <a:gd name="connsiteY9" fmla="*/ 0 h 814422"/>
              <a:gd name="connsiteX0" fmla="*/ 0 w 3152938"/>
              <a:gd name="connsiteY0" fmla="*/ 319 h 790309"/>
              <a:gd name="connsiteX1" fmla="*/ 523617 w 3152938"/>
              <a:gd name="connsiteY1" fmla="*/ 462980 h 790309"/>
              <a:gd name="connsiteX2" fmla="*/ 877364 w 3152938"/>
              <a:gd name="connsiteY2" fmla="*/ 203901 h 790309"/>
              <a:gd name="connsiteX3" fmla="*/ 1200387 w 3152938"/>
              <a:gd name="connsiteY3" fmla="*/ 81468 h 790309"/>
              <a:gd name="connsiteX4" fmla="*/ 1431471 w 3152938"/>
              <a:gd name="connsiteY4" fmla="*/ 231900 h 790309"/>
              <a:gd name="connsiteX5" fmla="*/ 1743716 w 3152938"/>
              <a:gd name="connsiteY5" fmla="*/ 664134 h 790309"/>
              <a:gd name="connsiteX6" fmla="*/ 2105614 w 3152938"/>
              <a:gd name="connsiteY6" fmla="*/ 790308 h 790309"/>
              <a:gd name="connsiteX7" fmla="*/ 2508835 w 3152938"/>
              <a:gd name="connsiteY7" fmla="*/ 631899 h 790309"/>
              <a:gd name="connsiteX8" fmla="*/ 2893837 w 3152938"/>
              <a:gd name="connsiteY8" fmla="*/ 234006 h 790309"/>
              <a:gd name="connsiteX9" fmla="*/ 3152938 w 3152938"/>
              <a:gd name="connsiteY9" fmla="*/ 0 h 790309"/>
              <a:gd name="connsiteX0" fmla="*/ 0 w 3152938"/>
              <a:gd name="connsiteY0" fmla="*/ 319 h 790308"/>
              <a:gd name="connsiteX1" fmla="*/ 523617 w 3152938"/>
              <a:gd name="connsiteY1" fmla="*/ 462980 h 790308"/>
              <a:gd name="connsiteX2" fmla="*/ 877364 w 3152938"/>
              <a:gd name="connsiteY2" fmla="*/ 203901 h 790308"/>
              <a:gd name="connsiteX3" fmla="*/ 1200387 w 3152938"/>
              <a:gd name="connsiteY3" fmla="*/ 81468 h 790308"/>
              <a:gd name="connsiteX4" fmla="*/ 1431471 w 3152938"/>
              <a:gd name="connsiteY4" fmla="*/ 231900 h 790308"/>
              <a:gd name="connsiteX5" fmla="*/ 1743716 w 3152938"/>
              <a:gd name="connsiteY5" fmla="*/ 664134 h 790308"/>
              <a:gd name="connsiteX6" fmla="*/ 2105614 w 3152938"/>
              <a:gd name="connsiteY6" fmla="*/ 790308 h 790308"/>
              <a:gd name="connsiteX7" fmla="*/ 2508835 w 3152938"/>
              <a:gd name="connsiteY7" fmla="*/ 631899 h 790308"/>
              <a:gd name="connsiteX8" fmla="*/ 2893837 w 3152938"/>
              <a:gd name="connsiteY8" fmla="*/ 234006 h 790308"/>
              <a:gd name="connsiteX9" fmla="*/ 3152938 w 3152938"/>
              <a:gd name="connsiteY9" fmla="*/ 0 h 790308"/>
              <a:gd name="connsiteX0" fmla="*/ 0 w 3152938"/>
              <a:gd name="connsiteY0" fmla="*/ 319 h 667573"/>
              <a:gd name="connsiteX1" fmla="*/ 523617 w 3152938"/>
              <a:gd name="connsiteY1" fmla="*/ 462980 h 667573"/>
              <a:gd name="connsiteX2" fmla="*/ 877364 w 3152938"/>
              <a:gd name="connsiteY2" fmla="*/ 203901 h 667573"/>
              <a:gd name="connsiteX3" fmla="*/ 1200387 w 3152938"/>
              <a:gd name="connsiteY3" fmla="*/ 81468 h 667573"/>
              <a:gd name="connsiteX4" fmla="*/ 1431471 w 3152938"/>
              <a:gd name="connsiteY4" fmla="*/ 231900 h 667573"/>
              <a:gd name="connsiteX5" fmla="*/ 1743716 w 3152938"/>
              <a:gd name="connsiteY5" fmla="*/ 664134 h 667573"/>
              <a:gd name="connsiteX6" fmla="*/ 1950241 w 3152938"/>
              <a:gd name="connsiteY6" fmla="*/ 446141 h 667573"/>
              <a:gd name="connsiteX7" fmla="*/ 2508835 w 3152938"/>
              <a:gd name="connsiteY7" fmla="*/ 631899 h 667573"/>
              <a:gd name="connsiteX8" fmla="*/ 2893837 w 3152938"/>
              <a:gd name="connsiteY8" fmla="*/ 234006 h 667573"/>
              <a:gd name="connsiteX9" fmla="*/ 3152938 w 3152938"/>
              <a:gd name="connsiteY9" fmla="*/ 0 h 667573"/>
              <a:gd name="connsiteX0" fmla="*/ 0 w 3152938"/>
              <a:gd name="connsiteY0" fmla="*/ 319 h 667573"/>
              <a:gd name="connsiteX1" fmla="*/ 523617 w 3152938"/>
              <a:gd name="connsiteY1" fmla="*/ 462980 h 667573"/>
              <a:gd name="connsiteX2" fmla="*/ 877364 w 3152938"/>
              <a:gd name="connsiteY2" fmla="*/ 203901 h 667573"/>
              <a:gd name="connsiteX3" fmla="*/ 1200387 w 3152938"/>
              <a:gd name="connsiteY3" fmla="*/ 81468 h 667573"/>
              <a:gd name="connsiteX4" fmla="*/ 1431471 w 3152938"/>
              <a:gd name="connsiteY4" fmla="*/ 231900 h 667573"/>
              <a:gd name="connsiteX5" fmla="*/ 1743716 w 3152938"/>
              <a:gd name="connsiteY5" fmla="*/ 664134 h 667573"/>
              <a:gd name="connsiteX6" fmla="*/ 1950241 w 3152938"/>
              <a:gd name="connsiteY6" fmla="*/ 446141 h 667573"/>
              <a:gd name="connsiteX7" fmla="*/ 2432131 w 3152938"/>
              <a:gd name="connsiteY7" fmla="*/ 378198 h 667573"/>
              <a:gd name="connsiteX8" fmla="*/ 2893837 w 3152938"/>
              <a:gd name="connsiteY8" fmla="*/ 234006 h 667573"/>
              <a:gd name="connsiteX9" fmla="*/ 3152938 w 3152938"/>
              <a:gd name="connsiteY9" fmla="*/ 0 h 667573"/>
              <a:gd name="connsiteX0" fmla="*/ 0 w 3152938"/>
              <a:gd name="connsiteY0" fmla="*/ 319 h 466383"/>
              <a:gd name="connsiteX1" fmla="*/ 523617 w 3152938"/>
              <a:gd name="connsiteY1" fmla="*/ 462980 h 466383"/>
              <a:gd name="connsiteX2" fmla="*/ 877364 w 3152938"/>
              <a:gd name="connsiteY2" fmla="*/ 203901 h 466383"/>
              <a:gd name="connsiteX3" fmla="*/ 1200387 w 3152938"/>
              <a:gd name="connsiteY3" fmla="*/ 81468 h 466383"/>
              <a:gd name="connsiteX4" fmla="*/ 1431471 w 3152938"/>
              <a:gd name="connsiteY4" fmla="*/ 231900 h 466383"/>
              <a:gd name="connsiteX5" fmla="*/ 1684713 w 3152938"/>
              <a:gd name="connsiteY5" fmla="*/ 416333 h 466383"/>
              <a:gd name="connsiteX6" fmla="*/ 1950241 w 3152938"/>
              <a:gd name="connsiteY6" fmla="*/ 446141 h 466383"/>
              <a:gd name="connsiteX7" fmla="*/ 2432131 w 3152938"/>
              <a:gd name="connsiteY7" fmla="*/ 378198 h 466383"/>
              <a:gd name="connsiteX8" fmla="*/ 2893837 w 3152938"/>
              <a:gd name="connsiteY8" fmla="*/ 234006 h 466383"/>
              <a:gd name="connsiteX9" fmla="*/ 3152938 w 3152938"/>
              <a:gd name="connsiteY9" fmla="*/ 0 h 466383"/>
              <a:gd name="connsiteX0" fmla="*/ 0 w 3152938"/>
              <a:gd name="connsiteY0" fmla="*/ 319 h 466383"/>
              <a:gd name="connsiteX1" fmla="*/ 523617 w 3152938"/>
              <a:gd name="connsiteY1" fmla="*/ 462980 h 466383"/>
              <a:gd name="connsiteX2" fmla="*/ 877364 w 3152938"/>
              <a:gd name="connsiteY2" fmla="*/ 203901 h 466383"/>
              <a:gd name="connsiteX3" fmla="*/ 1200387 w 3152938"/>
              <a:gd name="connsiteY3" fmla="*/ 81468 h 466383"/>
              <a:gd name="connsiteX4" fmla="*/ 1431471 w 3152938"/>
              <a:gd name="connsiteY4" fmla="*/ 231900 h 466383"/>
              <a:gd name="connsiteX5" fmla="*/ 1684713 w 3152938"/>
              <a:gd name="connsiteY5" fmla="*/ 416333 h 466383"/>
              <a:gd name="connsiteX6" fmla="*/ 1948274 w 3152938"/>
              <a:gd name="connsiteY6" fmla="*/ 432374 h 466383"/>
              <a:gd name="connsiteX7" fmla="*/ 2432131 w 3152938"/>
              <a:gd name="connsiteY7" fmla="*/ 378198 h 466383"/>
              <a:gd name="connsiteX8" fmla="*/ 2893837 w 3152938"/>
              <a:gd name="connsiteY8" fmla="*/ 234006 h 466383"/>
              <a:gd name="connsiteX9" fmla="*/ 3152938 w 3152938"/>
              <a:gd name="connsiteY9" fmla="*/ 0 h 466383"/>
              <a:gd name="connsiteX0" fmla="*/ 0 w 3152938"/>
              <a:gd name="connsiteY0" fmla="*/ 319 h 466383"/>
              <a:gd name="connsiteX1" fmla="*/ 523617 w 3152938"/>
              <a:gd name="connsiteY1" fmla="*/ 462980 h 466383"/>
              <a:gd name="connsiteX2" fmla="*/ 877364 w 3152938"/>
              <a:gd name="connsiteY2" fmla="*/ 203901 h 466383"/>
              <a:gd name="connsiteX3" fmla="*/ 1200387 w 3152938"/>
              <a:gd name="connsiteY3" fmla="*/ 81468 h 466383"/>
              <a:gd name="connsiteX4" fmla="*/ 1431471 w 3152938"/>
              <a:gd name="connsiteY4" fmla="*/ 231900 h 466383"/>
              <a:gd name="connsiteX5" fmla="*/ 1684713 w 3152938"/>
              <a:gd name="connsiteY5" fmla="*/ 416333 h 466383"/>
              <a:gd name="connsiteX6" fmla="*/ 1948274 w 3152938"/>
              <a:gd name="connsiteY6" fmla="*/ 432374 h 466383"/>
              <a:gd name="connsiteX7" fmla="*/ 2445898 w 3152938"/>
              <a:gd name="connsiteY7" fmla="*/ 336898 h 466383"/>
              <a:gd name="connsiteX8" fmla="*/ 2893837 w 3152938"/>
              <a:gd name="connsiteY8" fmla="*/ 234006 h 466383"/>
              <a:gd name="connsiteX9" fmla="*/ 3152938 w 3152938"/>
              <a:gd name="connsiteY9" fmla="*/ 0 h 466383"/>
              <a:gd name="connsiteX0" fmla="*/ 0 w 3152938"/>
              <a:gd name="connsiteY0" fmla="*/ 319 h 466383"/>
              <a:gd name="connsiteX1" fmla="*/ 523617 w 3152938"/>
              <a:gd name="connsiteY1" fmla="*/ 462980 h 466383"/>
              <a:gd name="connsiteX2" fmla="*/ 877364 w 3152938"/>
              <a:gd name="connsiteY2" fmla="*/ 203901 h 466383"/>
              <a:gd name="connsiteX3" fmla="*/ 1200387 w 3152938"/>
              <a:gd name="connsiteY3" fmla="*/ 81468 h 466383"/>
              <a:gd name="connsiteX4" fmla="*/ 1431471 w 3152938"/>
              <a:gd name="connsiteY4" fmla="*/ 231900 h 466383"/>
              <a:gd name="connsiteX5" fmla="*/ 1684713 w 3152938"/>
              <a:gd name="connsiteY5" fmla="*/ 416333 h 466383"/>
              <a:gd name="connsiteX6" fmla="*/ 1948274 w 3152938"/>
              <a:gd name="connsiteY6" fmla="*/ 432374 h 466383"/>
              <a:gd name="connsiteX7" fmla="*/ 2445898 w 3152938"/>
              <a:gd name="connsiteY7" fmla="*/ 336898 h 466383"/>
              <a:gd name="connsiteX8" fmla="*/ 2899737 w 3152938"/>
              <a:gd name="connsiteY8" fmla="*/ 190739 h 466383"/>
              <a:gd name="connsiteX9" fmla="*/ 3152938 w 3152938"/>
              <a:gd name="connsiteY9" fmla="*/ 0 h 466383"/>
              <a:gd name="connsiteX0" fmla="*/ 0 w 3152938"/>
              <a:gd name="connsiteY0" fmla="*/ 319 h 466383"/>
              <a:gd name="connsiteX1" fmla="*/ 523617 w 3152938"/>
              <a:gd name="connsiteY1" fmla="*/ 462980 h 466383"/>
              <a:gd name="connsiteX2" fmla="*/ 877364 w 3152938"/>
              <a:gd name="connsiteY2" fmla="*/ 203901 h 466383"/>
              <a:gd name="connsiteX3" fmla="*/ 1200387 w 3152938"/>
              <a:gd name="connsiteY3" fmla="*/ 81468 h 466383"/>
              <a:gd name="connsiteX4" fmla="*/ 1431471 w 3152938"/>
              <a:gd name="connsiteY4" fmla="*/ 231900 h 466383"/>
              <a:gd name="connsiteX5" fmla="*/ 1684713 w 3152938"/>
              <a:gd name="connsiteY5" fmla="*/ 416333 h 466383"/>
              <a:gd name="connsiteX6" fmla="*/ 1948274 w 3152938"/>
              <a:gd name="connsiteY6" fmla="*/ 432374 h 466383"/>
              <a:gd name="connsiteX7" fmla="*/ 2445898 w 3152938"/>
              <a:gd name="connsiteY7" fmla="*/ 336898 h 466383"/>
              <a:gd name="connsiteX8" fmla="*/ 2899737 w 3152938"/>
              <a:gd name="connsiteY8" fmla="*/ 190739 h 466383"/>
              <a:gd name="connsiteX9" fmla="*/ 3152938 w 3152938"/>
              <a:gd name="connsiteY9" fmla="*/ 0 h 46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938" h="466383">
                <a:moveTo>
                  <a:pt x="0" y="319"/>
                </a:moveTo>
                <a:cubicBezTo>
                  <a:pt x="158745" y="113002"/>
                  <a:pt x="377390" y="429050"/>
                  <a:pt x="523617" y="462980"/>
                </a:cubicBezTo>
                <a:cubicBezTo>
                  <a:pt x="669844" y="496910"/>
                  <a:pt x="764569" y="267486"/>
                  <a:pt x="877364" y="203901"/>
                </a:cubicBezTo>
                <a:cubicBezTo>
                  <a:pt x="990159" y="140316"/>
                  <a:pt x="1108036" y="76802"/>
                  <a:pt x="1200387" y="81468"/>
                </a:cubicBezTo>
                <a:cubicBezTo>
                  <a:pt x="1292738" y="86134"/>
                  <a:pt x="1350750" y="176089"/>
                  <a:pt x="1431471" y="231900"/>
                </a:cubicBezTo>
                <a:cubicBezTo>
                  <a:pt x="1512192" y="287711"/>
                  <a:pt x="1598579" y="382921"/>
                  <a:pt x="1684713" y="416333"/>
                </a:cubicBezTo>
                <a:cubicBezTo>
                  <a:pt x="1770847" y="449745"/>
                  <a:pt x="1806975" y="432005"/>
                  <a:pt x="1948274" y="432374"/>
                </a:cubicBezTo>
                <a:cubicBezTo>
                  <a:pt x="2089573" y="415519"/>
                  <a:pt x="2287321" y="377170"/>
                  <a:pt x="2445898" y="336898"/>
                </a:cubicBezTo>
                <a:cubicBezTo>
                  <a:pt x="2604475" y="296626"/>
                  <a:pt x="2831074" y="218140"/>
                  <a:pt x="2899737" y="190739"/>
                </a:cubicBezTo>
                <a:lnTo>
                  <a:pt x="3152938"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3" name="Freeform 12"/>
          <p:cNvSpPr>
            <a:spLocks noChangeAspect="1"/>
          </p:cNvSpPr>
          <p:nvPr/>
        </p:nvSpPr>
        <p:spPr>
          <a:xfrm>
            <a:off x="937299" y="3124200"/>
            <a:ext cx="7082378" cy="1549334"/>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944310 w 3161296"/>
              <a:gd name="connsiteY5" fmla="*/ 438486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651912"/>
              <a:gd name="connsiteX1" fmla="*/ 423320 w 3161296"/>
              <a:gd name="connsiteY1" fmla="*/ 546552 h 651912"/>
              <a:gd name="connsiteX2" fmla="*/ 693487 w 3161296"/>
              <a:gd name="connsiteY2" fmla="*/ 588338 h 651912"/>
              <a:gd name="connsiteX3" fmla="*/ 1058300 w 3161296"/>
              <a:gd name="connsiteY3" fmla="*/ 123254 h 651912"/>
              <a:gd name="connsiteX4" fmla="*/ 1481619 w 3161296"/>
              <a:gd name="connsiteY4" fmla="*/ 123254 h 651912"/>
              <a:gd name="connsiteX5" fmla="*/ 1944310 w 3161296"/>
              <a:gd name="connsiteY5" fmla="*/ 438486 h 651912"/>
              <a:gd name="connsiteX6" fmla="*/ 2313604 w 3161296"/>
              <a:gd name="connsiteY6" fmla="*/ 480127 h 651912"/>
              <a:gd name="connsiteX7" fmla="*/ 2568798 w 3161296"/>
              <a:gd name="connsiteY7" fmla="*/ 651796 h 651912"/>
              <a:gd name="connsiteX8" fmla="*/ 2750311 w 3161296"/>
              <a:gd name="connsiteY8" fmla="*/ 449055 h 651912"/>
              <a:gd name="connsiteX9" fmla="*/ 2960702 w 3161296"/>
              <a:gd name="connsiteY9" fmla="*/ 158790 h 651912"/>
              <a:gd name="connsiteX10" fmla="*/ 3161296 w 3161296"/>
              <a:gd name="connsiteY10" fmla="*/ 0 h 651912"/>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750311 w 3161296"/>
              <a:gd name="connsiteY8" fmla="*/ 449055 h 620437"/>
              <a:gd name="connsiteX9" fmla="*/ 2960702 w 3161296"/>
              <a:gd name="connsiteY9" fmla="*/ 15879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960702 w 3161296"/>
              <a:gd name="connsiteY8" fmla="*/ 158790 h 620437"/>
              <a:gd name="connsiteX9" fmla="*/ 3161296 w 3161296"/>
              <a:gd name="connsiteY9" fmla="*/ 0 h 620437"/>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321962 w 3169654"/>
              <a:gd name="connsiteY6" fmla="*/ 480127 h 626823"/>
              <a:gd name="connsiteX7" fmla="*/ 2669094 w 3169654"/>
              <a:gd name="connsiteY7" fmla="*/ 367647 h 626823"/>
              <a:gd name="connsiteX8" fmla="*/ 2969060 w 3169654"/>
              <a:gd name="connsiteY8" fmla="*/ 158790 h 626823"/>
              <a:gd name="connsiteX9" fmla="*/ 3169654 w 3169654"/>
              <a:gd name="connsiteY9" fmla="*/ 0 h 62682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1952668 w 3169654"/>
              <a:gd name="connsiteY5" fmla="*/ 438486 h 632403"/>
              <a:gd name="connsiteX6" fmla="*/ 2321962 w 3169654"/>
              <a:gd name="connsiteY6" fmla="*/ 480127 h 632403"/>
              <a:gd name="connsiteX7" fmla="*/ 2669094 w 3169654"/>
              <a:gd name="connsiteY7" fmla="*/ 367647 h 632403"/>
              <a:gd name="connsiteX8" fmla="*/ 2969060 w 3169654"/>
              <a:gd name="connsiteY8" fmla="*/ 158790 h 632403"/>
              <a:gd name="connsiteX9" fmla="*/ 3169654 w 3169654"/>
              <a:gd name="connsiteY9"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1952668 w 3169654"/>
              <a:gd name="connsiteY5" fmla="*/ 438486 h 632403"/>
              <a:gd name="connsiteX6" fmla="*/ 2669094 w 3169654"/>
              <a:gd name="connsiteY6" fmla="*/ 367647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367647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24996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24996 h 632403"/>
              <a:gd name="connsiteX7" fmla="*/ 3169654 w 3169654"/>
              <a:gd name="connsiteY7"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98182 h 632403"/>
              <a:gd name="connsiteX5" fmla="*/ 2061323 w 3169654"/>
              <a:gd name="connsiteY5" fmla="*/ 79120 h 632403"/>
              <a:gd name="connsiteX6" fmla="*/ 2669094 w 3169654"/>
              <a:gd name="connsiteY6" fmla="*/ 24996 h 632403"/>
              <a:gd name="connsiteX7" fmla="*/ 3169654 w 3169654"/>
              <a:gd name="connsiteY7" fmla="*/ 0 h 632403"/>
              <a:gd name="connsiteX0" fmla="*/ 0 w 3169654"/>
              <a:gd name="connsiteY0" fmla="*/ 319 h 714383"/>
              <a:gd name="connsiteX1" fmla="*/ 406603 w 3169654"/>
              <a:gd name="connsiteY1" fmla="*/ 671912 h 714383"/>
              <a:gd name="connsiteX2" fmla="*/ 701845 w 3169654"/>
              <a:gd name="connsiteY2" fmla="*/ 588338 h 714383"/>
              <a:gd name="connsiteX3" fmla="*/ 1066658 w 3169654"/>
              <a:gd name="connsiteY3" fmla="*/ 123254 h 714383"/>
              <a:gd name="connsiteX4" fmla="*/ 1489977 w 3169654"/>
              <a:gd name="connsiteY4" fmla="*/ 98182 h 714383"/>
              <a:gd name="connsiteX5" fmla="*/ 2061323 w 3169654"/>
              <a:gd name="connsiteY5" fmla="*/ 79120 h 714383"/>
              <a:gd name="connsiteX6" fmla="*/ 2669094 w 3169654"/>
              <a:gd name="connsiteY6" fmla="*/ 24996 h 714383"/>
              <a:gd name="connsiteX7" fmla="*/ 3169654 w 3169654"/>
              <a:gd name="connsiteY7" fmla="*/ 0 h 714383"/>
              <a:gd name="connsiteX0" fmla="*/ 0 w 3169654"/>
              <a:gd name="connsiteY0" fmla="*/ 319 h 693390"/>
              <a:gd name="connsiteX1" fmla="*/ 435433 w 3169654"/>
              <a:gd name="connsiteY1" fmla="*/ 645140 h 693390"/>
              <a:gd name="connsiteX2" fmla="*/ 701845 w 3169654"/>
              <a:gd name="connsiteY2" fmla="*/ 588338 h 693390"/>
              <a:gd name="connsiteX3" fmla="*/ 1066658 w 3169654"/>
              <a:gd name="connsiteY3" fmla="*/ 123254 h 693390"/>
              <a:gd name="connsiteX4" fmla="*/ 1489977 w 3169654"/>
              <a:gd name="connsiteY4" fmla="*/ 98182 h 693390"/>
              <a:gd name="connsiteX5" fmla="*/ 2061323 w 3169654"/>
              <a:gd name="connsiteY5" fmla="*/ 79120 h 693390"/>
              <a:gd name="connsiteX6" fmla="*/ 2669094 w 3169654"/>
              <a:gd name="connsiteY6" fmla="*/ 24996 h 693390"/>
              <a:gd name="connsiteX7" fmla="*/ 3169654 w 3169654"/>
              <a:gd name="connsiteY7" fmla="*/ 0 h 6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654" h="693390">
                <a:moveTo>
                  <a:pt x="0" y="319"/>
                </a:moveTo>
                <a:cubicBezTo>
                  <a:pt x="158745" y="113002"/>
                  <a:pt x="318459" y="547137"/>
                  <a:pt x="435433" y="645140"/>
                </a:cubicBezTo>
                <a:cubicBezTo>
                  <a:pt x="552407" y="743143"/>
                  <a:pt x="596641" y="675319"/>
                  <a:pt x="701845" y="588338"/>
                </a:cubicBezTo>
                <a:cubicBezTo>
                  <a:pt x="807049" y="501357"/>
                  <a:pt x="935303" y="204947"/>
                  <a:pt x="1066658" y="123254"/>
                </a:cubicBezTo>
                <a:cubicBezTo>
                  <a:pt x="1198013" y="41561"/>
                  <a:pt x="1324200" y="105538"/>
                  <a:pt x="1489977" y="98182"/>
                </a:cubicBezTo>
                <a:cubicBezTo>
                  <a:pt x="1655754" y="90826"/>
                  <a:pt x="1864804" y="91318"/>
                  <a:pt x="2061323" y="79120"/>
                </a:cubicBezTo>
                <a:cubicBezTo>
                  <a:pt x="2257842" y="66922"/>
                  <a:pt x="2466504" y="43037"/>
                  <a:pt x="2669094" y="24996"/>
                </a:cubicBezTo>
                <a:cubicBezTo>
                  <a:pt x="2853816" y="11809"/>
                  <a:pt x="3065371" y="5207"/>
                  <a:pt x="3169654"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4" name="Freeform 13"/>
          <p:cNvSpPr>
            <a:spLocks noChangeAspect="1"/>
          </p:cNvSpPr>
          <p:nvPr/>
        </p:nvSpPr>
        <p:spPr>
          <a:xfrm>
            <a:off x="928203" y="3133405"/>
            <a:ext cx="7082378" cy="1747164"/>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944310 w 3161296"/>
              <a:gd name="connsiteY5" fmla="*/ 438486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651912"/>
              <a:gd name="connsiteX1" fmla="*/ 423320 w 3161296"/>
              <a:gd name="connsiteY1" fmla="*/ 546552 h 651912"/>
              <a:gd name="connsiteX2" fmla="*/ 693487 w 3161296"/>
              <a:gd name="connsiteY2" fmla="*/ 588338 h 651912"/>
              <a:gd name="connsiteX3" fmla="*/ 1058300 w 3161296"/>
              <a:gd name="connsiteY3" fmla="*/ 123254 h 651912"/>
              <a:gd name="connsiteX4" fmla="*/ 1481619 w 3161296"/>
              <a:gd name="connsiteY4" fmla="*/ 123254 h 651912"/>
              <a:gd name="connsiteX5" fmla="*/ 1944310 w 3161296"/>
              <a:gd name="connsiteY5" fmla="*/ 438486 h 651912"/>
              <a:gd name="connsiteX6" fmla="*/ 2313604 w 3161296"/>
              <a:gd name="connsiteY6" fmla="*/ 480127 h 651912"/>
              <a:gd name="connsiteX7" fmla="*/ 2568798 w 3161296"/>
              <a:gd name="connsiteY7" fmla="*/ 651796 h 651912"/>
              <a:gd name="connsiteX8" fmla="*/ 2750311 w 3161296"/>
              <a:gd name="connsiteY8" fmla="*/ 449055 h 651912"/>
              <a:gd name="connsiteX9" fmla="*/ 2960702 w 3161296"/>
              <a:gd name="connsiteY9" fmla="*/ 158790 h 651912"/>
              <a:gd name="connsiteX10" fmla="*/ 3161296 w 3161296"/>
              <a:gd name="connsiteY10" fmla="*/ 0 h 651912"/>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750311 w 3161296"/>
              <a:gd name="connsiteY8" fmla="*/ 449055 h 620437"/>
              <a:gd name="connsiteX9" fmla="*/ 2960702 w 3161296"/>
              <a:gd name="connsiteY9" fmla="*/ 15879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960702 w 3161296"/>
              <a:gd name="connsiteY8" fmla="*/ 158790 h 620437"/>
              <a:gd name="connsiteX9" fmla="*/ 3161296 w 3161296"/>
              <a:gd name="connsiteY9" fmla="*/ 0 h 620437"/>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321962 w 3169654"/>
              <a:gd name="connsiteY6" fmla="*/ 480127 h 626823"/>
              <a:gd name="connsiteX7" fmla="*/ 2669094 w 3169654"/>
              <a:gd name="connsiteY7" fmla="*/ 367647 h 626823"/>
              <a:gd name="connsiteX8" fmla="*/ 2969060 w 3169654"/>
              <a:gd name="connsiteY8" fmla="*/ 158790 h 626823"/>
              <a:gd name="connsiteX9" fmla="*/ 3169654 w 3169654"/>
              <a:gd name="connsiteY9" fmla="*/ 0 h 62682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1952668 w 3169654"/>
              <a:gd name="connsiteY5" fmla="*/ 438486 h 632403"/>
              <a:gd name="connsiteX6" fmla="*/ 2321962 w 3169654"/>
              <a:gd name="connsiteY6" fmla="*/ 480127 h 632403"/>
              <a:gd name="connsiteX7" fmla="*/ 2669094 w 3169654"/>
              <a:gd name="connsiteY7" fmla="*/ 367647 h 632403"/>
              <a:gd name="connsiteX8" fmla="*/ 2969060 w 3169654"/>
              <a:gd name="connsiteY8" fmla="*/ 158790 h 632403"/>
              <a:gd name="connsiteX9" fmla="*/ 3169654 w 3169654"/>
              <a:gd name="connsiteY9"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1952668 w 3169654"/>
              <a:gd name="connsiteY5" fmla="*/ 438486 h 632403"/>
              <a:gd name="connsiteX6" fmla="*/ 2669094 w 3169654"/>
              <a:gd name="connsiteY6" fmla="*/ 367647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367647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24996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24996 h 632403"/>
              <a:gd name="connsiteX7" fmla="*/ 3169654 w 3169654"/>
              <a:gd name="connsiteY7"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98182 h 632403"/>
              <a:gd name="connsiteX5" fmla="*/ 2061323 w 3169654"/>
              <a:gd name="connsiteY5" fmla="*/ 79120 h 632403"/>
              <a:gd name="connsiteX6" fmla="*/ 2669094 w 3169654"/>
              <a:gd name="connsiteY6" fmla="*/ 24996 h 632403"/>
              <a:gd name="connsiteX7" fmla="*/ 3169654 w 3169654"/>
              <a:gd name="connsiteY7" fmla="*/ 0 h 632403"/>
              <a:gd name="connsiteX0" fmla="*/ 0 w 3169654"/>
              <a:gd name="connsiteY0" fmla="*/ 319 h 714383"/>
              <a:gd name="connsiteX1" fmla="*/ 406603 w 3169654"/>
              <a:gd name="connsiteY1" fmla="*/ 671912 h 714383"/>
              <a:gd name="connsiteX2" fmla="*/ 701845 w 3169654"/>
              <a:gd name="connsiteY2" fmla="*/ 588338 h 714383"/>
              <a:gd name="connsiteX3" fmla="*/ 1066658 w 3169654"/>
              <a:gd name="connsiteY3" fmla="*/ 123254 h 714383"/>
              <a:gd name="connsiteX4" fmla="*/ 1489977 w 3169654"/>
              <a:gd name="connsiteY4" fmla="*/ 98182 h 714383"/>
              <a:gd name="connsiteX5" fmla="*/ 2061323 w 3169654"/>
              <a:gd name="connsiteY5" fmla="*/ 79120 h 714383"/>
              <a:gd name="connsiteX6" fmla="*/ 2669094 w 3169654"/>
              <a:gd name="connsiteY6" fmla="*/ 24996 h 714383"/>
              <a:gd name="connsiteX7" fmla="*/ 3169654 w 3169654"/>
              <a:gd name="connsiteY7" fmla="*/ 0 h 714383"/>
              <a:gd name="connsiteX0" fmla="*/ 0 w 3169654"/>
              <a:gd name="connsiteY0" fmla="*/ 319 h 783147"/>
              <a:gd name="connsiteX1" fmla="*/ 406603 w 3169654"/>
              <a:gd name="connsiteY1" fmla="*/ 752227 h 783147"/>
              <a:gd name="connsiteX2" fmla="*/ 701845 w 3169654"/>
              <a:gd name="connsiteY2" fmla="*/ 588338 h 783147"/>
              <a:gd name="connsiteX3" fmla="*/ 1066658 w 3169654"/>
              <a:gd name="connsiteY3" fmla="*/ 123254 h 783147"/>
              <a:gd name="connsiteX4" fmla="*/ 1489977 w 3169654"/>
              <a:gd name="connsiteY4" fmla="*/ 98182 h 783147"/>
              <a:gd name="connsiteX5" fmla="*/ 2061323 w 3169654"/>
              <a:gd name="connsiteY5" fmla="*/ 79120 h 783147"/>
              <a:gd name="connsiteX6" fmla="*/ 2669094 w 3169654"/>
              <a:gd name="connsiteY6" fmla="*/ 24996 h 783147"/>
              <a:gd name="connsiteX7" fmla="*/ 3169654 w 3169654"/>
              <a:gd name="connsiteY7" fmla="*/ 0 h 783147"/>
              <a:gd name="connsiteX0" fmla="*/ 0 w 3169654"/>
              <a:gd name="connsiteY0" fmla="*/ 319 h 782603"/>
              <a:gd name="connsiteX1" fmla="*/ 406603 w 3169654"/>
              <a:gd name="connsiteY1" fmla="*/ 752227 h 782603"/>
              <a:gd name="connsiteX2" fmla="*/ 701845 w 3169654"/>
              <a:gd name="connsiteY2" fmla="*/ 588338 h 782603"/>
              <a:gd name="connsiteX3" fmla="*/ 1083132 w 3169654"/>
              <a:gd name="connsiteY3" fmla="*/ 152086 h 782603"/>
              <a:gd name="connsiteX4" fmla="*/ 1489977 w 3169654"/>
              <a:gd name="connsiteY4" fmla="*/ 98182 h 782603"/>
              <a:gd name="connsiteX5" fmla="*/ 2061323 w 3169654"/>
              <a:gd name="connsiteY5" fmla="*/ 79120 h 782603"/>
              <a:gd name="connsiteX6" fmla="*/ 2669094 w 3169654"/>
              <a:gd name="connsiteY6" fmla="*/ 24996 h 782603"/>
              <a:gd name="connsiteX7" fmla="*/ 3169654 w 3169654"/>
              <a:gd name="connsiteY7" fmla="*/ 0 h 782603"/>
              <a:gd name="connsiteX0" fmla="*/ 0 w 3169654"/>
              <a:gd name="connsiteY0" fmla="*/ 319 h 781927"/>
              <a:gd name="connsiteX1" fmla="*/ 406603 w 3169654"/>
              <a:gd name="connsiteY1" fmla="*/ 752227 h 781927"/>
              <a:gd name="connsiteX2" fmla="*/ 701845 w 3169654"/>
              <a:gd name="connsiteY2" fmla="*/ 588338 h 781927"/>
              <a:gd name="connsiteX3" fmla="*/ 1120199 w 3169654"/>
              <a:gd name="connsiteY3" fmla="*/ 189155 h 781927"/>
              <a:gd name="connsiteX4" fmla="*/ 1489977 w 3169654"/>
              <a:gd name="connsiteY4" fmla="*/ 98182 h 781927"/>
              <a:gd name="connsiteX5" fmla="*/ 2061323 w 3169654"/>
              <a:gd name="connsiteY5" fmla="*/ 79120 h 781927"/>
              <a:gd name="connsiteX6" fmla="*/ 2669094 w 3169654"/>
              <a:gd name="connsiteY6" fmla="*/ 24996 h 781927"/>
              <a:gd name="connsiteX7" fmla="*/ 3169654 w 3169654"/>
              <a:gd name="connsiteY7" fmla="*/ 0 h 7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654" h="781927">
                <a:moveTo>
                  <a:pt x="0" y="319"/>
                </a:moveTo>
                <a:cubicBezTo>
                  <a:pt x="158745" y="113002"/>
                  <a:pt x="289629" y="654224"/>
                  <a:pt x="406603" y="752227"/>
                </a:cubicBezTo>
                <a:cubicBezTo>
                  <a:pt x="523577" y="850230"/>
                  <a:pt x="582912" y="682183"/>
                  <a:pt x="701845" y="588338"/>
                </a:cubicBezTo>
                <a:cubicBezTo>
                  <a:pt x="820778" y="494493"/>
                  <a:pt x="988844" y="270848"/>
                  <a:pt x="1120199" y="189155"/>
                </a:cubicBezTo>
                <a:cubicBezTo>
                  <a:pt x="1251554" y="107462"/>
                  <a:pt x="1333123" y="116521"/>
                  <a:pt x="1489977" y="98182"/>
                </a:cubicBezTo>
                <a:cubicBezTo>
                  <a:pt x="1646831" y="79843"/>
                  <a:pt x="1864804" y="91318"/>
                  <a:pt x="2061323" y="79120"/>
                </a:cubicBezTo>
                <a:cubicBezTo>
                  <a:pt x="2257842" y="66922"/>
                  <a:pt x="2466504" y="43037"/>
                  <a:pt x="2669094" y="24996"/>
                </a:cubicBezTo>
                <a:cubicBezTo>
                  <a:pt x="2853816" y="11809"/>
                  <a:pt x="3065371" y="5207"/>
                  <a:pt x="3169654"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5" name="Freeform 14"/>
          <p:cNvSpPr>
            <a:spLocks noChangeAspect="1"/>
          </p:cNvSpPr>
          <p:nvPr/>
        </p:nvSpPr>
        <p:spPr>
          <a:xfrm>
            <a:off x="928203" y="3129636"/>
            <a:ext cx="7082378" cy="1558126"/>
          </a:xfrm>
          <a:custGeom>
            <a:avLst/>
            <a:gdLst>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577847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34287 w 3127863"/>
              <a:gd name="connsiteY6" fmla="*/ 636639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415401"/>
              <a:gd name="connsiteX1" fmla="*/ 423320 w 3127863"/>
              <a:gd name="connsiteY1" fmla="*/ 483781 h 1415401"/>
              <a:gd name="connsiteX2" fmla="*/ 634980 w 3127863"/>
              <a:gd name="connsiteY2" fmla="*/ 483781 h 1415401"/>
              <a:gd name="connsiteX3" fmla="*/ 1058300 w 3127863"/>
              <a:gd name="connsiteY3" fmla="*/ 60483 h 1415401"/>
              <a:gd name="connsiteX4" fmla="*/ 1481619 w 3127863"/>
              <a:gd name="connsiteY4" fmla="*/ 60483 h 1415401"/>
              <a:gd name="connsiteX5" fmla="*/ 1752074 w 3127863"/>
              <a:gd name="connsiteY5" fmla="*/ 601363 h 1415401"/>
              <a:gd name="connsiteX6" fmla="*/ 2025929 w 3127863"/>
              <a:gd name="connsiteY6" fmla="*/ 787071 h 1415401"/>
              <a:gd name="connsiteX7" fmla="*/ 2292982 w 3127863"/>
              <a:gd name="connsiteY7" fmla="*/ 472022 h 1415401"/>
              <a:gd name="connsiteX8" fmla="*/ 2833891 w 3127863"/>
              <a:gd name="connsiteY8" fmla="*/ 1389166 h 1415401"/>
              <a:gd name="connsiteX9" fmla="*/ 3127863 w 3127863"/>
              <a:gd name="connsiteY9" fmla="*/ 1165759 h 1415401"/>
              <a:gd name="connsiteX10" fmla="*/ 3127863 w 3127863"/>
              <a:gd name="connsiteY10" fmla="*/ 1165759 h 141540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2025929 w 3127863"/>
              <a:gd name="connsiteY6" fmla="*/ 787071 h 1170011"/>
              <a:gd name="connsiteX7" fmla="*/ 2292982 w 3127863"/>
              <a:gd name="connsiteY7" fmla="*/ 472022 h 1170011"/>
              <a:gd name="connsiteX8" fmla="*/ 2624940 w 3127863"/>
              <a:gd name="connsiteY8" fmla="*/ 871010 h 1170011"/>
              <a:gd name="connsiteX9" fmla="*/ 3127863 w 3127863"/>
              <a:gd name="connsiteY9" fmla="*/ 1165759 h 1170011"/>
              <a:gd name="connsiteX10" fmla="*/ 3127863 w 3127863"/>
              <a:gd name="connsiteY10" fmla="*/ 1165759 h 1170011"/>
              <a:gd name="connsiteX0" fmla="*/ 0 w 3127863"/>
              <a:gd name="connsiteY0" fmla="*/ 213341 h 1170011"/>
              <a:gd name="connsiteX1" fmla="*/ 423320 w 3127863"/>
              <a:gd name="connsiteY1" fmla="*/ 483781 h 1170011"/>
              <a:gd name="connsiteX2" fmla="*/ 634980 w 3127863"/>
              <a:gd name="connsiteY2" fmla="*/ 483781 h 1170011"/>
              <a:gd name="connsiteX3" fmla="*/ 1058300 w 3127863"/>
              <a:gd name="connsiteY3" fmla="*/ 60483 h 1170011"/>
              <a:gd name="connsiteX4" fmla="*/ 1481619 w 3127863"/>
              <a:gd name="connsiteY4" fmla="*/ 60483 h 1170011"/>
              <a:gd name="connsiteX5" fmla="*/ 1752074 w 3127863"/>
              <a:gd name="connsiteY5" fmla="*/ 601363 h 1170011"/>
              <a:gd name="connsiteX6" fmla="*/ 1870628 w 3127863"/>
              <a:gd name="connsiteY6" fmla="*/ 793437 h 1170011"/>
              <a:gd name="connsiteX7" fmla="*/ 2025929 w 3127863"/>
              <a:gd name="connsiteY7" fmla="*/ 787071 h 1170011"/>
              <a:gd name="connsiteX8" fmla="*/ 2292982 w 3127863"/>
              <a:gd name="connsiteY8" fmla="*/ 472022 h 1170011"/>
              <a:gd name="connsiteX9" fmla="*/ 2624940 w 3127863"/>
              <a:gd name="connsiteY9" fmla="*/ 871010 h 1170011"/>
              <a:gd name="connsiteX10" fmla="*/ 3127863 w 3127863"/>
              <a:gd name="connsiteY10" fmla="*/ 1165759 h 1170011"/>
              <a:gd name="connsiteX11" fmla="*/ 3127863 w 3127863"/>
              <a:gd name="connsiteY11" fmla="*/ 1165759 h 1170011"/>
              <a:gd name="connsiteX0" fmla="*/ 0 w 3127863"/>
              <a:gd name="connsiteY0" fmla="*/ 215819 h 1172489"/>
              <a:gd name="connsiteX1" fmla="*/ 423320 w 3127863"/>
              <a:gd name="connsiteY1" fmla="*/ 486259 h 1172489"/>
              <a:gd name="connsiteX2" fmla="*/ 693487 w 3127863"/>
              <a:gd name="connsiteY2" fmla="*/ 528045 h 1172489"/>
              <a:gd name="connsiteX3" fmla="*/ 1058300 w 3127863"/>
              <a:gd name="connsiteY3" fmla="*/ 62961 h 1172489"/>
              <a:gd name="connsiteX4" fmla="*/ 1481619 w 3127863"/>
              <a:gd name="connsiteY4" fmla="*/ 62961 h 1172489"/>
              <a:gd name="connsiteX5" fmla="*/ 1752074 w 3127863"/>
              <a:gd name="connsiteY5" fmla="*/ 603841 h 1172489"/>
              <a:gd name="connsiteX6" fmla="*/ 1870628 w 3127863"/>
              <a:gd name="connsiteY6" fmla="*/ 795915 h 1172489"/>
              <a:gd name="connsiteX7" fmla="*/ 2025929 w 3127863"/>
              <a:gd name="connsiteY7" fmla="*/ 789549 h 1172489"/>
              <a:gd name="connsiteX8" fmla="*/ 2292982 w 3127863"/>
              <a:gd name="connsiteY8" fmla="*/ 474500 h 1172489"/>
              <a:gd name="connsiteX9" fmla="*/ 2624940 w 3127863"/>
              <a:gd name="connsiteY9" fmla="*/ 873488 h 1172489"/>
              <a:gd name="connsiteX10" fmla="*/ 3127863 w 3127863"/>
              <a:gd name="connsiteY10" fmla="*/ 1168237 h 1172489"/>
              <a:gd name="connsiteX11" fmla="*/ 3127863 w 3127863"/>
              <a:gd name="connsiteY11" fmla="*/ 1168237 h 1172489"/>
              <a:gd name="connsiteX0" fmla="*/ 0 w 3127863"/>
              <a:gd name="connsiteY0" fmla="*/ 215819 h 1172050"/>
              <a:gd name="connsiteX1" fmla="*/ 423320 w 3127863"/>
              <a:gd name="connsiteY1" fmla="*/ 486259 h 1172050"/>
              <a:gd name="connsiteX2" fmla="*/ 693487 w 3127863"/>
              <a:gd name="connsiteY2" fmla="*/ 528045 h 1172050"/>
              <a:gd name="connsiteX3" fmla="*/ 1058300 w 3127863"/>
              <a:gd name="connsiteY3" fmla="*/ 62961 h 1172050"/>
              <a:gd name="connsiteX4" fmla="*/ 1481619 w 3127863"/>
              <a:gd name="connsiteY4" fmla="*/ 62961 h 1172050"/>
              <a:gd name="connsiteX5" fmla="*/ 1752074 w 3127863"/>
              <a:gd name="connsiteY5" fmla="*/ 603841 h 1172050"/>
              <a:gd name="connsiteX6" fmla="*/ 1870628 w 3127863"/>
              <a:gd name="connsiteY6" fmla="*/ 795915 h 1172050"/>
              <a:gd name="connsiteX7" fmla="*/ 2025929 w 3127863"/>
              <a:gd name="connsiteY7" fmla="*/ 789549 h 1172050"/>
              <a:gd name="connsiteX8" fmla="*/ 2368204 w 3127863"/>
              <a:gd name="connsiteY8" fmla="*/ 650004 h 1172050"/>
              <a:gd name="connsiteX9" fmla="*/ 2624940 w 3127863"/>
              <a:gd name="connsiteY9" fmla="*/ 873488 h 1172050"/>
              <a:gd name="connsiteX10" fmla="*/ 3127863 w 3127863"/>
              <a:gd name="connsiteY10" fmla="*/ 1168237 h 1172050"/>
              <a:gd name="connsiteX11" fmla="*/ 3127863 w 3127863"/>
              <a:gd name="connsiteY11" fmla="*/ 1168237 h 1172050"/>
              <a:gd name="connsiteX0" fmla="*/ 0 w 3127863"/>
              <a:gd name="connsiteY0" fmla="*/ 215819 h 1169612"/>
              <a:gd name="connsiteX1" fmla="*/ 423320 w 3127863"/>
              <a:gd name="connsiteY1" fmla="*/ 486259 h 1169612"/>
              <a:gd name="connsiteX2" fmla="*/ 693487 w 3127863"/>
              <a:gd name="connsiteY2" fmla="*/ 528045 h 1169612"/>
              <a:gd name="connsiteX3" fmla="*/ 1058300 w 3127863"/>
              <a:gd name="connsiteY3" fmla="*/ 62961 h 1169612"/>
              <a:gd name="connsiteX4" fmla="*/ 1481619 w 3127863"/>
              <a:gd name="connsiteY4" fmla="*/ 62961 h 1169612"/>
              <a:gd name="connsiteX5" fmla="*/ 1752074 w 3127863"/>
              <a:gd name="connsiteY5" fmla="*/ 603841 h 1169612"/>
              <a:gd name="connsiteX6" fmla="*/ 1870628 w 3127863"/>
              <a:gd name="connsiteY6" fmla="*/ 795915 h 1169612"/>
              <a:gd name="connsiteX7" fmla="*/ 2025929 w 3127863"/>
              <a:gd name="connsiteY7" fmla="*/ 789549 h 1169612"/>
              <a:gd name="connsiteX8" fmla="*/ 2368204 w 3127863"/>
              <a:gd name="connsiteY8" fmla="*/ 650004 h 1169612"/>
              <a:gd name="connsiteX9" fmla="*/ 2750311 w 3127863"/>
              <a:gd name="connsiteY9" fmla="*/ 388762 h 1169612"/>
              <a:gd name="connsiteX10" fmla="*/ 3127863 w 3127863"/>
              <a:gd name="connsiteY10" fmla="*/ 1168237 h 1169612"/>
              <a:gd name="connsiteX11" fmla="*/ 3127863 w 3127863"/>
              <a:gd name="connsiteY11" fmla="*/ 1168237 h 1169612"/>
              <a:gd name="connsiteX0" fmla="*/ 0 w 3161296"/>
              <a:gd name="connsiteY0" fmla="*/ 276112 h 1229905"/>
              <a:gd name="connsiteX1" fmla="*/ 423320 w 3161296"/>
              <a:gd name="connsiteY1" fmla="*/ 546552 h 1229905"/>
              <a:gd name="connsiteX2" fmla="*/ 693487 w 3161296"/>
              <a:gd name="connsiteY2" fmla="*/ 588338 h 1229905"/>
              <a:gd name="connsiteX3" fmla="*/ 1058300 w 3161296"/>
              <a:gd name="connsiteY3" fmla="*/ 123254 h 1229905"/>
              <a:gd name="connsiteX4" fmla="*/ 1481619 w 3161296"/>
              <a:gd name="connsiteY4" fmla="*/ 123254 h 1229905"/>
              <a:gd name="connsiteX5" fmla="*/ 1752074 w 3161296"/>
              <a:gd name="connsiteY5" fmla="*/ 664134 h 1229905"/>
              <a:gd name="connsiteX6" fmla="*/ 1870628 w 3161296"/>
              <a:gd name="connsiteY6" fmla="*/ 856208 h 1229905"/>
              <a:gd name="connsiteX7" fmla="*/ 2025929 w 3161296"/>
              <a:gd name="connsiteY7" fmla="*/ 849842 h 1229905"/>
              <a:gd name="connsiteX8" fmla="*/ 2368204 w 3161296"/>
              <a:gd name="connsiteY8" fmla="*/ 710297 h 1229905"/>
              <a:gd name="connsiteX9" fmla="*/ 2750311 w 3161296"/>
              <a:gd name="connsiteY9" fmla="*/ 449055 h 1229905"/>
              <a:gd name="connsiteX10" fmla="*/ 3127863 w 3161296"/>
              <a:gd name="connsiteY10" fmla="*/ 1228530 h 1229905"/>
              <a:gd name="connsiteX11" fmla="*/ 3161296 w 3161296"/>
              <a:gd name="connsiteY11" fmla="*/ 0 h 1229905"/>
              <a:gd name="connsiteX0" fmla="*/ 0 w 3161296"/>
              <a:gd name="connsiteY0" fmla="*/ 276112 h 874366"/>
              <a:gd name="connsiteX1" fmla="*/ 423320 w 3161296"/>
              <a:gd name="connsiteY1" fmla="*/ 546552 h 874366"/>
              <a:gd name="connsiteX2" fmla="*/ 693487 w 3161296"/>
              <a:gd name="connsiteY2" fmla="*/ 588338 h 874366"/>
              <a:gd name="connsiteX3" fmla="*/ 1058300 w 3161296"/>
              <a:gd name="connsiteY3" fmla="*/ 123254 h 874366"/>
              <a:gd name="connsiteX4" fmla="*/ 1481619 w 3161296"/>
              <a:gd name="connsiteY4" fmla="*/ 123254 h 874366"/>
              <a:gd name="connsiteX5" fmla="*/ 1752074 w 3161296"/>
              <a:gd name="connsiteY5" fmla="*/ 664134 h 874366"/>
              <a:gd name="connsiteX6" fmla="*/ 1870628 w 3161296"/>
              <a:gd name="connsiteY6" fmla="*/ 856208 h 874366"/>
              <a:gd name="connsiteX7" fmla="*/ 2025929 w 3161296"/>
              <a:gd name="connsiteY7" fmla="*/ 849842 h 874366"/>
              <a:gd name="connsiteX8" fmla="*/ 2368204 w 3161296"/>
              <a:gd name="connsiteY8" fmla="*/ 710297 h 874366"/>
              <a:gd name="connsiteX9" fmla="*/ 2750311 w 3161296"/>
              <a:gd name="connsiteY9" fmla="*/ 449055 h 874366"/>
              <a:gd name="connsiteX10" fmla="*/ 2960702 w 3161296"/>
              <a:gd name="connsiteY10" fmla="*/ 158790 h 874366"/>
              <a:gd name="connsiteX11" fmla="*/ 3161296 w 3161296"/>
              <a:gd name="connsiteY11" fmla="*/ 0 h 874366"/>
              <a:gd name="connsiteX0" fmla="*/ 0 w 3161296"/>
              <a:gd name="connsiteY0" fmla="*/ 276112 h 855984"/>
              <a:gd name="connsiteX1" fmla="*/ 423320 w 3161296"/>
              <a:gd name="connsiteY1" fmla="*/ 546552 h 855984"/>
              <a:gd name="connsiteX2" fmla="*/ 693487 w 3161296"/>
              <a:gd name="connsiteY2" fmla="*/ 588338 h 855984"/>
              <a:gd name="connsiteX3" fmla="*/ 1058300 w 3161296"/>
              <a:gd name="connsiteY3" fmla="*/ 123254 h 855984"/>
              <a:gd name="connsiteX4" fmla="*/ 1481619 w 3161296"/>
              <a:gd name="connsiteY4" fmla="*/ 123254 h 855984"/>
              <a:gd name="connsiteX5" fmla="*/ 1752074 w 3161296"/>
              <a:gd name="connsiteY5" fmla="*/ 664134 h 855984"/>
              <a:gd name="connsiteX6" fmla="*/ 2138085 w 3161296"/>
              <a:gd name="connsiteY6" fmla="*/ 814421 h 855984"/>
              <a:gd name="connsiteX7" fmla="*/ 2025929 w 3161296"/>
              <a:gd name="connsiteY7" fmla="*/ 849842 h 855984"/>
              <a:gd name="connsiteX8" fmla="*/ 2368204 w 3161296"/>
              <a:gd name="connsiteY8" fmla="*/ 710297 h 855984"/>
              <a:gd name="connsiteX9" fmla="*/ 2750311 w 3161296"/>
              <a:gd name="connsiteY9" fmla="*/ 449055 h 855984"/>
              <a:gd name="connsiteX10" fmla="*/ 2960702 w 3161296"/>
              <a:gd name="connsiteY10" fmla="*/ 158790 h 855984"/>
              <a:gd name="connsiteX11" fmla="*/ 3161296 w 3161296"/>
              <a:gd name="connsiteY11" fmla="*/ 0 h 855984"/>
              <a:gd name="connsiteX0" fmla="*/ 0 w 3161296"/>
              <a:gd name="connsiteY0" fmla="*/ 276112 h 822210"/>
              <a:gd name="connsiteX1" fmla="*/ 423320 w 3161296"/>
              <a:gd name="connsiteY1" fmla="*/ 546552 h 822210"/>
              <a:gd name="connsiteX2" fmla="*/ 693487 w 3161296"/>
              <a:gd name="connsiteY2" fmla="*/ 588338 h 822210"/>
              <a:gd name="connsiteX3" fmla="*/ 1058300 w 3161296"/>
              <a:gd name="connsiteY3" fmla="*/ 123254 h 822210"/>
              <a:gd name="connsiteX4" fmla="*/ 1481619 w 3161296"/>
              <a:gd name="connsiteY4" fmla="*/ 123254 h 822210"/>
              <a:gd name="connsiteX5" fmla="*/ 1752074 w 3161296"/>
              <a:gd name="connsiteY5" fmla="*/ 664134 h 822210"/>
              <a:gd name="connsiteX6" fmla="*/ 2138085 w 3161296"/>
              <a:gd name="connsiteY6" fmla="*/ 814421 h 822210"/>
              <a:gd name="connsiteX7" fmla="*/ 2293387 w 3161296"/>
              <a:gd name="connsiteY7" fmla="*/ 757911 h 822210"/>
              <a:gd name="connsiteX8" fmla="*/ 2368204 w 3161296"/>
              <a:gd name="connsiteY8" fmla="*/ 710297 h 822210"/>
              <a:gd name="connsiteX9" fmla="*/ 2750311 w 3161296"/>
              <a:gd name="connsiteY9" fmla="*/ 449055 h 822210"/>
              <a:gd name="connsiteX10" fmla="*/ 2960702 w 3161296"/>
              <a:gd name="connsiteY10" fmla="*/ 158790 h 822210"/>
              <a:gd name="connsiteX11" fmla="*/ 3161296 w 3161296"/>
              <a:gd name="connsiteY11" fmla="*/ 0 h 822210"/>
              <a:gd name="connsiteX0" fmla="*/ 0 w 3161296"/>
              <a:gd name="connsiteY0" fmla="*/ 276112 h 815192"/>
              <a:gd name="connsiteX1" fmla="*/ 423320 w 3161296"/>
              <a:gd name="connsiteY1" fmla="*/ 546552 h 815192"/>
              <a:gd name="connsiteX2" fmla="*/ 693487 w 3161296"/>
              <a:gd name="connsiteY2" fmla="*/ 588338 h 815192"/>
              <a:gd name="connsiteX3" fmla="*/ 1058300 w 3161296"/>
              <a:gd name="connsiteY3" fmla="*/ 123254 h 815192"/>
              <a:gd name="connsiteX4" fmla="*/ 1481619 w 3161296"/>
              <a:gd name="connsiteY4" fmla="*/ 123254 h 815192"/>
              <a:gd name="connsiteX5" fmla="*/ 1752074 w 3161296"/>
              <a:gd name="connsiteY5" fmla="*/ 664134 h 815192"/>
              <a:gd name="connsiteX6" fmla="*/ 2138085 w 3161296"/>
              <a:gd name="connsiteY6" fmla="*/ 814421 h 815192"/>
              <a:gd name="connsiteX7" fmla="*/ 2368204 w 3161296"/>
              <a:gd name="connsiteY7" fmla="*/ 710297 h 815192"/>
              <a:gd name="connsiteX8" fmla="*/ 2750311 w 3161296"/>
              <a:gd name="connsiteY8" fmla="*/ 449055 h 815192"/>
              <a:gd name="connsiteX9" fmla="*/ 2960702 w 3161296"/>
              <a:gd name="connsiteY9" fmla="*/ 158790 h 815192"/>
              <a:gd name="connsiteX10" fmla="*/ 3161296 w 3161296"/>
              <a:gd name="connsiteY10" fmla="*/ 0 h 815192"/>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752074 w 3161296"/>
              <a:gd name="connsiteY5" fmla="*/ 664134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814806"/>
              <a:gd name="connsiteX1" fmla="*/ 423320 w 3161296"/>
              <a:gd name="connsiteY1" fmla="*/ 546552 h 814806"/>
              <a:gd name="connsiteX2" fmla="*/ 693487 w 3161296"/>
              <a:gd name="connsiteY2" fmla="*/ 588338 h 814806"/>
              <a:gd name="connsiteX3" fmla="*/ 1058300 w 3161296"/>
              <a:gd name="connsiteY3" fmla="*/ 123254 h 814806"/>
              <a:gd name="connsiteX4" fmla="*/ 1481619 w 3161296"/>
              <a:gd name="connsiteY4" fmla="*/ 123254 h 814806"/>
              <a:gd name="connsiteX5" fmla="*/ 1944310 w 3161296"/>
              <a:gd name="connsiteY5" fmla="*/ 438486 h 814806"/>
              <a:gd name="connsiteX6" fmla="*/ 2138085 w 3161296"/>
              <a:gd name="connsiteY6" fmla="*/ 814421 h 814806"/>
              <a:gd name="connsiteX7" fmla="*/ 2568798 w 3161296"/>
              <a:gd name="connsiteY7" fmla="*/ 651796 h 814806"/>
              <a:gd name="connsiteX8" fmla="*/ 2750311 w 3161296"/>
              <a:gd name="connsiteY8" fmla="*/ 449055 h 814806"/>
              <a:gd name="connsiteX9" fmla="*/ 2960702 w 3161296"/>
              <a:gd name="connsiteY9" fmla="*/ 158790 h 814806"/>
              <a:gd name="connsiteX10" fmla="*/ 3161296 w 3161296"/>
              <a:gd name="connsiteY10" fmla="*/ 0 h 814806"/>
              <a:gd name="connsiteX0" fmla="*/ 0 w 3161296"/>
              <a:gd name="connsiteY0" fmla="*/ 276112 h 651912"/>
              <a:gd name="connsiteX1" fmla="*/ 423320 w 3161296"/>
              <a:gd name="connsiteY1" fmla="*/ 546552 h 651912"/>
              <a:gd name="connsiteX2" fmla="*/ 693487 w 3161296"/>
              <a:gd name="connsiteY2" fmla="*/ 588338 h 651912"/>
              <a:gd name="connsiteX3" fmla="*/ 1058300 w 3161296"/>
              <a:gd name="connsiteY3" fmla="*/ 123254 h 651912"/>
              <a:gd name="connsiteX4" fmla="*/ 1481619 w 3161296"/>
              <a:gd name="connsiteY4" fmla="*/ 123254 h 651912"/>
              <a:gd name="connsiteX5" fmla="*/ 1944310 w 3161296"/>
              <a:gd name="connsiteY5" fmla="*/ 438486 h 651912"/>
              <a:gd name="connsiteX6" fmla="*/ 2313604 w 3161296"/>
              <a:gd name="connsiteY6" fmla="*/ 480127 h 651912"/>
              <a:gd name="connsiteX7" fmla="*/ 2568798 w 3161296"/>
              <a:gd name="connsiteY7" fmla="*/ 651796 h 651912"/>
              <a:gd name="connsiteX8" fmla="*/ 2750311 w 3161296"/>
              <a:gd name="connsiteY8" fmla="*/ 449055 h 651912"/>
              <a:gd name="connsiteX9" fmla="*/ 2960702 w 3161296"/>
              <a:gd name="connsiteY9" fmla="*/ 158790 h 651912"/>
              <a:gd name="connsiteX10" fmla="*/ 3161296 w 3161296"/>
              <a:gd name="connsiteY10" fmla="*/ 0 h 651912"/>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750311 w 3161296"/>
              <a:gd name="connsiteY8" fmla="*/ 449055 h 620437"/>
              <a:gd name="connsiteX9" fmla="*/ 2960702 w 3161296"/>
              <a:gd name="connsiteY9" fmla="*/ 158790 h 620437"/>
              <a:gd name="connsiteX10" fmla="*/ 3161296 w 3161296"/>
              <a:gd name="connsiteY10" fmla="*/ 0 h 620437"/>
              <a:gd name="connsiteX0" fmla="*/ 0 w 3161296"/>
              <a:gd name="connsiteY0" fmla="*/ 276112 h 620437"/>
              <a:gd name="connsiteX1" fmla="*/ 423320 w 3161296"/>
              <a:gd name="connsiteY1" fmla="*/ 546552 h 620437"/>
              <a:gd name="connsiteX2" fmla="*/ 693487 w 3161296"/>
              <a:gd name="connsiteY2" fmla="*/ 588338 h 620437"/>
              <a:gd name="connsiteX3" fmla="*/ 1058300 w 3161296"/>
              <a:gd name="connsiteY3" fmla="*/ 123254 h 620437"/>
              <a:gd name="connsiteX4" fmla="*/ 1481619 w 3161296"/>
              <a:gd name="connsiteY4" fmla="*/ 123254 h 620437"/>
              <a:gd name="connsiteX5" fmla="*/ 1944310 w 3161296"/>
              <a:gd name="connsiteY5" fmla="*/ 438486 h 620437"/>
              <a:gd name="connsiteX6" fmla="*/ 2313604 w 3161296"/>
              <a:gd name="connsiteY6" fmla="*/ 480127 h 620437"/>
              <a:gd name="connsiteX7" fmla="*/ 2660736 w 3161296"/>
              <a:gd name="connsiteY7" fmla="*/ 367647 h 620437"/>
              <a:gd name="connsiteX8" fmla="*/ 2960702 w 3161296"/>
              <a:gd name="connsiteY8" fmla="*/ 158790 h 620437"/>
              <a:gd name="connsiteX9" fmla="*/ 3161296 w 3161296"/>
              <a:gd name="connsiteY9" fmla="*/ 0 h 620437"/>
              <a:gd name="connsiteX0" fmla="*/ 0 w 3169654"/>
              <a:gd name="connsiteY0" fmla="*/ 117322 h 626823"/>
              <a:gd name="connsiteX1" fmla="*/ 431678 w 3169654"/>
              <a:gd name="connsiteY1" fmla="*/ 546552 h 626823"/>
              <a:gd name="connsiteX2" fmla="*/ 701845 w 3169654"/>
              <a:gd name="connsiteY2" fmla="*/ 588338 h 626823"/>
              <a:gd name="connsiteX3" fmla="*/ 1066658 w 3169654"/>
              <a:gd name="connsiteY3" fmla="*/ 123254 h 626823"/>
              <a:gd name="connsiteX4" fmla="*/ 1489977 w 3169654"/>
              <a:gd name="connsiteY4" fmla="*/ 123254 h 626823"/>
              <a:gd name="connsiteX5" fmla="*/ 1952668 w 3169654"/>
              <a:gd name="connsiteY5" fmla="*/ 438486 h 626823"/>
              <a:gd name="connsiteX6" fmla="*/ 2321962 w 3169654"/>
              <a:gd name="connsiteY6" fmla="*/ 480127 h 626823"/>
              <a:gd name="connsiteX7" fmla="*/ 2669094 w 3169654"/>
              <a:gd name="connsiteY7" fmla="*/ 367647 h 626823"/>
              <a:gd name="connsiteX8" fmla="*/ 2969060 w 3169654"/>
              <a:gd name="connsiteY8" fmla="*/ 158790 h 626823"/>
              <a:gd name="connsiteX9" fmla="*/ 3169654 w 3169654"/>
              <a:gd name="connsiteY9" fmla="*/ 0 h 62682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1952668 w 3169654"/>
              <a:gd name="connsiteY5" fmla="*/ 438486 h 632403"/>
              <a:gd name="connsiteX6" fmla="*/ 2321962 w 3169654"/>
              <a:gd name="connsiteY6" fmla="*/ 480127 h 632403"/>
              <a:gd name="connsiteX7" fmla="*/ 2669094 w 3169654"/>
              <a:gd name="connsiteY7" fmla="*/ 367647 h 632403"/>
              <a:gd name="connsiteX8" fmla="*/ 2969060 w 3169654"/>
              <a:gd name="connsiteY8" fmla="*/ 158790 h 632403"/>
              <a:gd name="connsiteX9" fmla="*/ 3169654 w 3169654"/>
              <a:gd name="connsiteY9"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1952668 w 3169654"/>
              <a:gd name="connsiteY5" fmla="*/ 438486 h 632403"/>
              <a:gd name="connsiteX6" fmla="*/ 2669094 w 3169654"/>
              <a:gd name="connsiteY6" fmla="*/ 367647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367647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24996 h 632403"/>
              <a:gd name="connsiteX7" fmla="*/ 2969060 w 3169654"/>
              <a:gd name="connsiteY7" fmla="*/ 158790 h 632403"/>
              <a:gd name="connsiteX8" fmla="*/ 3169654 w 3169654"/>
              <a:gd name="connsiteY8"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123254 h 632403"/>
              <a:gd name="connsiteX5" fmla="*/ 2061323 w 3169654"/>
              <a:gd name="connsiteY5" fmla="*/ 79120 h 632403"/>
              <a:gd name="connsiteX6" fmla="*/ 2669094 w 3169654"/>
              <a:gd name="connsiteY6" fmla="*/ 24996 h 632403"/>
              <a:gd name="connsiteX7" fmla="*/ 3169654 w 3169654"/>
              <a:gd name="connsiteY7" fmla="*/ 0 h 632403"/>
              <a:gd name="connsiteX0" fmla="*/ 0 w 3169654"/>
              <a:gd name="connsiteY0" fmla="*/ 319 h 632403"/>
              <a:gd name="connsiteX1" fmla="*/ 431678 w 3169654"/>
              <a:gd name="connsiteY1" fmla="*/ 546552 h 632403"/>
              <a:gd name="connsiteX2" fmla="*/ 701845 w 3169654"/>
              <a:gd name="connsiteY2" fmla="*/ 588338 h 632403"/>
              <a:gd name="connsiteX3" fmla="*/ 1066658 w 3169654"/>
              <a:gd name="connsiteY3" fmla="*/ 123254 h 632403"/>
              <a:gd name="connsiteX4" fmla="*/ 1489977 w 3169654"/>
              <a:gd name="connsiteY4" fmla="*/ 98182 h 632403"/>
              <a:gd name="connsiteX5" fmla="*/ 2061323 w 3169654"/>
              <a:gd name="connsiteY5" fmla="*/ 79120 h 632403"/>
              <a:gd name="connsiteX6" fmla="*/ 2669094 w 3169654"/>
              <a:gd name="connsiteY6" fmla="*/ 24996 h 632403"/>
              <a:gd name="connsiteX7" fmla="*/ 3169654 w 3169654"/>
              <a:gd name="connsiteY7" fmla="*/ 0 h 632403"/>
              <a:gd name="connsiteX0" fmla="*/ 0 w 3169654"/>
              <a:gd name="connsiteY0" fmla="*/ 319 h 714383"/>
              <a:gd name="connsiteX1" fmla="*/ 406603 w 3169654"/>
              <a:gd name="connsiteY1" fmla="*/ 671912 h 714383"/>
              <a:gd name="connsiteX2" fmla="*/ 701845 w 3169654"/>
              <a:gd name="connsiteY2" fmla="*/ 588338 h 714383"/>
              <a:gd name="connsiteX3" fmla="*/ 1066658 w 3169654"/>
              <a:gd name="connsiteY3" fmla="*/ 123254 h 714383"/>
              <a:gd name="connsiteX4" fmla="*/ 1489977 w 3169654"/>
              <a:gd name="connsiteY4" fmla="*/ 98182 h 714383"/>
              <a:gd name="connsiteX5" fmla="*/ 2061323 w 3169654"/>
              <a:gd name="connsiteY5" fmla="*/ 79120 h 714383"/>
              <a:gd name="connsiteX6" fmla="*/ 2669094 w 3169654"/>
              <a:gd name="connsiteY6" fmla="*/ 24996 h 714383"/>
              <a:gd name="connsiteX7" fmla="*/ 3169654 w 3169654"/>
              <a:gd name="connsiteY7" fmla="*/ 0 h 714383"/>
              <a:gd name="connsiteX0" fmla="*/ 0 w 3169654"/>
              <a:gd name="connsiteY0" fmla="*/ 319 h 783147"/>
              <a:gd name="connsiteX1" fmla="*/ 406603 w 3169654"/>
              <a:gd name="connsiteY1" fmla="*/ 752227 h 783147"/>
              <a:gd name="connsiteX2" fmla="*/ 701845 w 3169654"/>
              <a:gd name="connsiteY2" fmla="*/ 588338 h 783147"/>
              <a:gd name="connsiteX3" fmla="*/ 1066658 w 3169654"/>
              <a:gd name="connsiteY3" fmla="*/ 123254 h 783147"/>
              <a:gd name="connsiteX4" fmla="*/ 1489977 w 3169654"/>
              <a:gd name="connsiteY4" fmla="*/ 98182 h 783147"/>
              <a:gd name="connsiteX5" fmla="*/ 2061323 w 3169654"/>
              <a:gd name="connsiteY5" fmla="*/ 79120 h 783147"/>
              <a:gd name="connsiteX6" fmla="*/ 2669094 w 3169654"/>
              <a:gd name="connsiteY6" fmla="*/ 24996 h 783147"/>
              <a:gd name="connsiteX7" fmla="*/ 3169654 w 3169654"/>
              <a:gd name="connsiteY7" fmla="*/ 0 h 783147"/>
              <a:gd name="connsiteX0" fmla="*/ 0 w 3169654"/>
              <a:gd name="connsiteY0" fmla="*/ 319 h 782603"/>
              <a:gd name="connsiteX1" fmla="*/ 406603 w 3169654"/>
              <a:gd name="connsiteY1" fmla="*/ 752227 h 782603"/>
              <a:gd name="connsiteX2" fmla="*/ 701845 w 3169654"/>
              <a:gd name="connsiteY2" fmla="*/ 588338 h 782603"/>
              <a:gd name="connsiteX3" fmla="*/ 1083132 w 3169654"/>
              <a:gd name="connsiteY3" fmla="*/ 152086 h 782603"/>
              <a:gd name="connsiteX4" fmla="*/ 1489977 w 3169654"/>
              <a:gd name="connsiteY4" fmla="*/ 98182 h 782603"/>
              <a:gd name="connsiteX5" fmla="*/ 2061323 w 3169654"/>
              <a:gd name="connsiteY5" fmla="*/ 79120 h 782603"/>
              <a:gd name="connsiteX6" fmla="*/ 2669094 w 3169654"/>
              <a:gd name="connsiteY6" fmla="*/ 24996 h 782603"/>
              <a:gd name="connsiteX7" fmla="*/ 3169654 w 3169654"/>
              <a:gd name="connsiteY7" fmla="*/ 0 h 782603"/>
              <a:gd name="connsiteX0" fmla="*/ 0 w 3169654"/>
              <a:gd name="connsiteY0" fmla="*/ 319 h 781927"/>
              <a:gd name="connsiteX1" fmla="*/ 406603 w 3169654"/>
              <a:gd name="connsiteY1" fmla="*/ 752227 h 781927"/>
              <a:gd name="connsiteX2" fmla="*/ 701845 w 3169654"/>
              <a:gd name="connsiteY2" fmla="*/ 588338 h 781927"/>
              <a:gd name="connsiteX3" fmla="*/ 1120199 w 3169654"/>
              <a:gd name="connsiteY3" fmla="*/ 189155 h 781927"/>
              <a:gd name="connsiteX4" fmla="*/ 1489977 w 3169654"/>
              <a:gd name="connsiteY4" fmla="*/ 98182 h 781927"/>
              <a:gd name="connsiteX5" fmla="*/ 2061323 w 3169654"/>
              <a:gd name="connsiteY5" fmla="*/ 79120 h 781927"/>
              <a:gd name="connsiteX6" fmla="*/ 2669094 w 3169654"/>
              <a:gd name="connsiteY6" fmla="*/ 24996 h 781927"/>
              <a:gd name="connsiteX7" fmla="*/ 3169654 w 3169654"/>
              <a:gd name="connsiteY7" fmla="*/ 0 h 781927"/>
              <a:gd name="connsiteX0" fmla="*/ 0 w 3169654"/>
              <a:gd name="connsiteY0" fmla="*/ 319 h 722568"/>
              <a:gd name="connsiteX1" fmla="*/ 453967 w 3169654"/>
              <a:gd name="connsiteY1" fmla="*/ 684268 h 722568"/>
              <a:gd name="connsiteX2" fmla="*/ 701845 w 3169654"/>
              <a:gd name="connsiteY2" fmla="*/ 588338 h 722568"/>
              <a:gd name="connsiteX3" fmla="*/ 1120199 w 3169654"/>
              <a:gd name="connsiteY3" fmla="*/ 189155 h 722568"/>
              <a:gd name="connsiteX4" fmla="*/ 1489977 w 3169654"/>
              <a:gd name="connsiteY4" fmla="*/ 98182 h 722568"/>
              <a:gd name="connsiteX5" fmla="*/ 2061323 w 3169654"/>
              <a:gd name="connsiteY5" fmla="*/ 79120 h 722568"/>
              <a:gd name="connsiteX6" fmla="*/ 2669094 w 3169654"/>
              <a:gd name="connsiteY6" fmla="*/ 24996 h 722568"/>
              <a:gd name="connsiteX7" fmla="*/ 3169654 w 3169654"/>
              <a:gd name="connsiteY7" fmla="*/ 0 h 722568"/>
              <a:gd name="connsiteX0" fmla="*/ 0 w 3169654"/>
              <a:gd name="connsiteY0" fmla="*/ 319 h 697325"/>
              <a:gd name="connsiteX1" fmla="*/ 460145 w 3169654"/>
              <a:gd name="connsiteY1" fmla="*/ 653377 h 697325"/>
              <a:gd name="connsiteX2" fmla="*/ 701845 w 3169654"/>
              <a:gd name="connsiteY2" fmla="*/ 588338 h 697325"/>
              <a:gd name="connsiteX3" fmla="*/ 1120199 w 3169654"/>
              <a:gd name="connsiteY3" fmla="*/ 189155 h 697325"/>
              <a:gd name="connsiteX4" fmla="*/ 1489977 w 3169654"/>
              <a:gd name="connsiteY4" fmla="*/ 98182 h 697325"/>
              <a:gd name="connsiteX5" fmla="*/ 2061323 w 3169654"/>
              <a:gd name="connsiteY5" fmla="*/ 79120 h 697325"/>
              <a:gd name="connsiteX6" fmla="*/ 2669094 w 3169654"/>
              <a:gd name="connsiteY6" fmla="*/ 24996 h 697325"/>
              <a:gd name="connsiteX7" fmla="*/ 3169654 w 3169654"/>
              <a:gd name="connsiteY7" fmla="*/ 0 h 69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654" h="697325">
                <a:moveTo>
                  <a:pt x="0" y="319"/>
                </a:moveTo>
                <a:cubicBezTo>
                  <a:pt x="158745" y="113002"/>
                  <a:pt x="343171" y="555374"/>
                  <a:pt x="460145" y="653377"/>
                </a:cubicBezTo>
                <a:cubicBezTo>
                  <a:pt x="577119" y="751380"/>
                  <a:pt x="591836" y="665708"/>
                  <a:pt x="701845" y="588338"/>
                </a:cubicBezTo>
                <a:cubicBezTo>
                  <a:pt x="811854" y="510968"/>
                  <a:pt x="988844" y="270848"/>
                  <a:pt x="1120199" y="189155"/>
                </a:cubicBezTo>
                <a:cubicBezTo>
                  <a:pt x="1251554" y="107462"/>
                  <a:pt x="1333123" y="116521"/>
                  <a:pt x="1489977" y="98182"/>
                </a:cubicBezTo>
                <a:cubicBezTo>
                  <a:pt x="1646831" y="79843"/>
                  <a:pt x="1864804" y="91318"/>
                  <a:pt x="2061323" y="79120"/>
                </a:cubicBezTo>
                <a:cubicBezTo>
                  <a:pt x="2257842" y="66922"/>
                  <a:pt x="2466504" y="43037"/>
                  <a:pt x="2669094" y="24996"/>
                </a:cubicBezTo>
                <a:cubicBezTo>
                  <a:pt x="2853816" y="11809"/>
                  <a:pt x="3065371" y="5207"/>
                  <a:pt x="3169654"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Book"/>
            </a:endParaRPr>
          </a:p>
        </p:txBody>
      </p:sp>
      <p:sp>
        <p:nvSpPr>
          <p:cNvPr id="16" name="TextBox 15"/>
          <p:cNvSpPr txBox="1"/>
          <p:nvPr/>
        </p:nvSpPr>
        <p:spPr>
          <a:xfrm>
            <a:off x="685800" y="5715000"/>
            <a:ext cx="7543800" cy="523220"/>
          </a:xfrm>
          <a:prstGeom prst="rect">
            <a:avLst/>
          </a:prstGeom>
          <a:noFill/>
        </p:spPr>
        <p:txBody>
          <a:bodyPr wrap="square" rtlCol="0">
            <a:spAutoFit/>
          </a:bodyPr>
          <a:lstStyle/>
          <a:p>
            <a:r>
              <a:rPr lang="en-US" dirty="0" smtClean="0">
                <a:latin typeface="Avenir Book"/>
                <a:cs typeface="Avenir Book"/>
              </a:rPr>
              <a:t>Ecosystem "state"</a:t>
            </a:r>
          </a:p>
        </p:txBody>
      </p:sp>
      <p:cxnSp>
        <p:nvCxnSpPr>
          <p:cNvPr id="18" name="Straight Arrow Connector 17"/>
          <p:cNvCxnSpPr/>
          <p:nvPr/>
        </p:nvCxnSpPr>
        <p:spPr bwMode="auto">
          <a:xfrm>
            <a:off x="6019800" y="6019800"/>
            <a:ext cx="1905000" cy="0"/>
          </a:xfrm>
          <a:prstGeom prst="straightConnector1">
            <a:avLst/>
          </a:prstGeom>
          <a:noFill/>
          <a:ln w="1905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a:off x="838200" y="6019800"/>
            <a:ext cx="1905000" cy="0"/>
          </a:xfrm>
          <a:prstGeom prst="straightConnector1">
            <a:avLst/>
          </a:prstGeom>
          <a:no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66022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par>
                                <p:cTn id="13" presetID="9" presetClass="exit" presetSubtype="0" fill="hold" grpId="2" nodeType="withEffect">
                                  <p:stCondLst>
                                    <p:cond delay="0"/>
                                  </p:stCondLst>
                                  <p:childTnLst>
                                    <p:animEffect transition="out" filter="dissolv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par>
                                <p:cTn id="16" presetID="0" presetClass="path" presetSubtype="0" accel="50000" decel="50000" fill="hold" grpId="1" nodeType="withEffect">
                                  <p:stCondLst>
                                    <p:cond delay="0"/>
                                  </p:stCondLst>
                                  <p:childTnLst>
                                    <p:animMotion origin="layout" path="M 2.77209E-6 2.13377E-6 L -0.08922 -0.03587 " pathEditMode="relative" rAng="0" ptsTypes="AA">
                                      <p:cBhvr>
                                        <p:cTn id="17" dur="1000" fill="hold"/>
                                        <p:tgtEl>
                                          <p:spTgt spid="2"/>
                                        </p:tgtEl>
                                        <p:attrNameLst>
                                          <p:attrName>ppt_x</p:attrName>
                                          <p:attrName>ppt_y</p:attrName>
                                        </p:attrNameLst>
                                      </p:cBhvr>
                                      <p:rCtr x="-4461" y="-1805"/>
                                    </p:animMotion>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par>
                                <p:cTn id="23" presetID="9" presetClass="exit" presetSubtype="0" fill="hold" grpId="2" nodeType="withEffect">
                                  <p:stCondLst>
                                    <p:cond delay="0"/>
                                  </p:stCondLst>
                                  <p:childTnLst>
                                    <p:animEffect transition="out" filter="dissolv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par>
                                <p:cTn id="26" presetID="0" presetClass="path" presetSubtype="0" accel="50000" decel="50000" fill="hold" grpId="3" nodeType="withEffect">
                                  <p:stCondLst>
                                    <p:cond delay="0"/>
                                  </p:stCondLst>
                                  <p:childTnLst>
                                    <p:animMotion origin="layout" path="M -0.08925 -0.03588 L -0.1726 -0.10257 " pathEditMode="relative" rAng="0" ptsTypes="AA">
                                      <p:cBhvr>
                                        <p:cTn id="27" dur="1000" fill="hold"/>
                                        <p:tgtEl>
                                          <p:spTgt spid="2"/>
                                        </p:tgtEl>
                                        <p:attrNameLst>
                                          <p:attrName>ppt_x</p:attrName>
                                          <p:attrName>ppt_y</p:attrName>
                                        </p:attrNameLst>
                                      </p:cBhvr>
                                      <p:rCtr x="-4167" y="-3334"/>
                                    </p:animMotion>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1000"/>
                                        <p:tgtEl>
                                          <p:spTgt spid="12"/>
                                        </p:tgtEl>
                                      </p:cBhvr>
                                    </p:animEffect>
                                  </p:childTnLst>
                                </p:cTn>
                              </p:par>
                              <p:par>
                                <p:cTn id="33" presetID="9" presetClass="exit" presetSubtype="0" fill="hold" grpId="1" nodeType="withEffect">
                                  <p:stCondLst>
                                    <p:cond delay="0"/>
                                  </p:stCondLst>
                                  <p:childTnLst>
                                    <p:animEffect transition="out" filter="dissolve">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cTn>
                              </p:par>
                              <p:par>
                                <p:cTn id="36" presetID="0" presetClass="path" presetSubtype="0" accel="50000" decel="50000" fill="hold" grpId="5" nodeType="withEffect">
                                  <p:stCondLst>
                                    <p:cond delay="0"/>
                                  </p:stCondLst>
                                  <p:childTnLst>
                                    <p:animMotion origin="layout" path="M -0.17254 -0.10252 L -0.2392 -0.15807 " pathEditMode="relative" rAng="0" ptsTypes="AA">
                                      <p:cBhvr>
                                        <p:cTn id="37" dur="1000" fill="hold"/>
                                        <p:tgtEl>
                                          <p:spTgt spid="2"/>
                                        </p:tgtEl>
                                        <p:attrNameLst>
                                          <p:attrName>ppt_x</p:attrName>
                                          <p:attrName>ppt_y</p:attrName>
                                        </p:attrNameLst>
                                      </p:cBhvr>
                                      <p:rCtr x="-3333" y="-2777"/>
                                    </p:animMotion>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1000"/>
                                        <p:tgtEl>
                                          <p:spTgt spid="4"/>
                                        </p:tgtEl>
                                      </p:cBhvr>
                                    </p:animEffect>
                                  </p:childTnLst>
                                </p:cTn>
                              </p:par>
                              <p:par>
                                <p:cTn id="43" presetID="9" presetClass="exit" presetSubtype="0" fill="hold" grpId="1" nodeType="withEffect">
                                  <p:stCondLst>
                                    <p:cond delay="0"/>
                                  </p:stCondLst>
                                  <p:childTnLst>
                                    <p:animEffect transition="out" filter="dissolve">
                                      <p:cBhvr>
                                        <p:cTn id="44" dur="1000"/>
                                        <p:tgtEl>
                                          <p:spTgt spid="12"/>
                                        </p:tgtEl>
                                      </p:cBhvr>
                                    </p:animEffect>
                                    <p:set>
                                      <p:cBhvr>
                                        <p:cTn id="45" dur="1" fill="hold">
                                          <p:stCondLst>
                                            <p:cond delay="999"/>
                                          </p:stCondLst>
                                        </p:cTn>
                                        <p:tgtEl>
                                          <p:spTgt spid="12"/>
                                        </p:tgtEl>
                                        <p:attrNameLst>
                                          <p:attrName>style.visibility</p:attrName>
                                        </p:attrNameLst>
                                      </p:cBhvr>
                                      <p:to>
                                        <p:strVal val="hidden"/>
                                      </p:to>
                                    </p:set>
                                  </p:childTnLst>
                                </p:cTn>
                              </p:par>
                              <p:par>
                                <p:cTn id="46" presetID="0" presetClass="path" presetSubtype="0" accel="50000" decel="50000" fill="hold" grpId="7" nodeType="withEffect">
                                  <p:stCondLst>
                                    <p:cond delay="0"/>
                                  </p:stCondLst>
                                  <p:childTnLst>
                                    <p:animMotion origin="layout" path="M -0.23928 -0.15813 L -0.24761 -0.19148 " pathEditMode="relative" rAng="0" ptsTypes="AA">
                                      <p:cBhvr>
                                        <p:cTn id="47" dur="1000" fill="hold"/>
                                        <p:tgtEl>
                                          <p:spTgt spid="2"/>
                                        </p:tgtEl>
                                        <p:attrNameLst>
                                          <p:attrName>ppt_x</p:attrName>
                                          <p:attrName>ppt_y</p:attrName>
                                        </p:attrNameLst>
                                      </p:cBhvr>
                                      <p:rCtr x="-417" y="-1667"/>
                                    </p:animMotion>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1"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1000"/>
                                        <p:tgtEl>
                                          <p:spTgt spid="7"/>
                                        </p:tgtEl>
                                      </p:cBhvr>
                                    </p:animEffect>
                                  </p:childTnLst>
                                </p:cTn>
                              </p:par>
                              <p:par>
                                <p:cTn id="53" presetID="9" presetClass="exit" presetSubtype="0" fill="hold" grpId="2" nodeType="withEffect">
                                  <p:stCondLst>
                                    <p:cond delay="0"/>
                                  </p:stCondLst>
                                  <p:childTnLst>
                                    <p:animEffect transition="out" filter="dissolve">
                                      <p:cBhvr>
                                        <p:cTn id="54" dur="1000"/>
                                        <p:tgtEl>
                                          <p:spTgt spid="4"/>
                                        </p:tgtEl>
                                      </p:cBhvr>
                                    </p:animEffect>
                                    <p:set>
                                      <p:cBhvr>
                                        <p:cTn id="55" dur="1" fill="hold">
                                          <p:stCondLst>
                                            <p:cond delay="999"/>
                                          </p:stCondLst>
                                        </p:cTn>
                                        <p:tgtEl>
                                          <p:spTgt spid="4"/>
                                        </p:tgtEl>
                                        <p:attrNameLst>
                                          <p:attrName>style.visibility</p:attrName>
                                        </p:attrNameLst>
                                      </p:cBhvr>
                                      <p:to>
                                        <p:strVal val="hidden"/>
                                      </p:to>
                                    </p:set>
                                  </p:childTnLst>
                                </p:cTn>
                              </p:par>
                              <p:par>
                                <p:cTn id="56" presetID="0" presetClass="path" presetSubtype="0" accel="50000" decel="50000" fill="hold" grpId="8" nodeType="withEffect">
                                  <p:stCondLst>
                                    <p:cond delay="0"/>
                                  </p:stCondLst>
                                  <p:childTnLst>
                                    <p:animMotion origin="layout" path="M -0.24761 -0.19148 L -0.27262 -0.24704 " pathEditMode="relative" rAng="0" ptsTypes="AA">
                                      <p:cBhvr>
                                        <p:cTn id="57" dur="1000" fill="hold"/>
                                        <p:tgtEl>
                                          <p:spTgt spid="2"/>
                                        </p:tgtEl>
                                        <p:attrNameLst>
                                          <p:attrName>ppt_x</p:attrName>
                                          <p:attrName>ppt_y</p:attrName>
                                        </p:attrNameLst>
                                      </p:cBhvr>
                                      <p:rCtr x="-1250" y="-2778"/>
                                    </p:animMotion>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1000"/>
                                        <p:tgtEl>
                                          <p:spTgt spid="13"/>
                                        </p:tgtEl>
                                      </p:cBhvr>
                                    </p:animEffect>
                                  </p:childTnLst>
                                </p:cTn>
                              </p:par>
                              <p:par>
                                <p:cTn id="63" presetID="9" presetClass="exit" presetSubtype="0" fill="hold" grpId="2" nodeType="withEffect">
                                  <p:stCondLst>
                                    <p:cond delay="0"/>
                                  </p:stCondLst>
                                  <p:childTnLst>
                                    <p:animEffect transition="out" filter="dissolve">
                                      <p:cBhvr>
                                        <p:cTn id="64" dur="1000"/>
                                        <p:tgtEl>
                                          <p:spTgt spid="7"/>
                                        </p:tgtEl>
                                      </p:cBhvr>
                                    </p:animEffect>
                                    <p:set>
                                      <p:cBhvr>
                                        <p:cTn id="65" dur="1" fill="hold">
                                          <p:stCondLst>
                                            <p:cond delay="999"/>
                                          </p:stCondLst>
                                        </p:cTn>
                                        <p:tgtEl>
                                          <p:spTgt spid="7"/>
                                        </p:tgtEl>
                                        <p:attrNameLst>
                                          <p:attrName>style.visibility</p:attrName>
                                        </p:attrNameLst>
                                      </p:cBhvr>
                                      <p:to>
                                        <p:strVal val="hidden"/>
                                      </p:to>
                                    </p:set>
                                  </p:childTnLst>
                                </p:cTn>
                              </p:par>
                              <p:par>
                                <p:cTn id="66" presetID="0" presetClass="path" presetSubtype="0" accel="50000" decel="50000" fill="hold" grpId="9" nodeType="withEffect">
                                  <p:stCondLst>
                                    <p:cond delay="0"/>
                                  </p:stCondLst>
                                  <p:childTnLst>
                                    <p:animMotion origin="layout" path="M -0.27262 -0.24704 L -0.33096 -0.26927 " pathEditMode="relative" rAng="0" ptsTypes="AA">
                                      <p:cBhvr>
                                        <p:cTn id="67" dur="1000" fill="hold"/>
                                        <p:tgtEl>
                                          <p:spTgt spid="2"/>
                                        </p:tgtEl>
                                        <p:attrNameLst>
                                          <p:attrName>ppt_x</p:attrName>
                                          <p:attrName>ppt_y</p:attrName>
                                        </p:attrNameLst>
                                      </p:cBhvr>
                                      <p:rCtr x="-2917" y="-1111"/>
                                    </p:animMotion>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par>
                                <p:cTn id="73" presetID="9" presetClass="exit" presetSubtype="0" fill="hold" grpId="1" nodeType="withEffect">
                                  <p:stCondLst>
                                    <p:cond delay="0"/>
                                  </p:stCondLst>
                                  <p:childTnLst>
                                    <p:animEffect transition="out" filter="dissolv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0" presetClass="path" presetSubtype="0" accel="50000" decel="50000" fill="hold" grpId="0" nodeType="withEffect">
                                  <p:stCondLst>
                                    <p:cond delay="0"/>
                                  </p:stCondLst>
                                  <p:childTnLst>
                                    <p:animMotion origin="layout" path="M -0.33096 -0.26928 L -0.54766 -0.08035 " pathEditMode="relative" rAng="0" ptsTypes="AA">
                                      <p:cBhvr>
                                        <p:cTn id="77" dur="1000" fill="hold"/>
                                        <p:tgtEl>
                                          <p:spTgt spid="2"/>
                                        </p:tgtEl>
                                        <p:attrNameLst>
                                          <p:attrName>ppt_x</p:attrName>
                                          <p:attrName>ppt_y</p:attrName>
                                        </p:attrNameLst>
                                      </p:cBhvr>
                                      <p:rCtr x="-10835" y="9447"/>
                                    </p:animMotion>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1"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dissolve">
                                      <p:cBhvr>
                                        <p:cTn id="82" dur="500"/>
                                        <p:tgtEl>
                                          <p:spTgt spid="14"/>
                                        </p:tgtEl>
                                      </p:cBhvr>
                                    </p:animEffect>
                                  </p:childTnLst>
                                </p:cTn>
                              </p:par>
                              <p:par>
                                <p:cTn id="83" presetID="9" presetClass="exit" presetSubtype="0" fill="hold" grpId="1" nodeType="withEffect">
                                  <p:stCondLst>
                                    <p:cond delay="0"/>
                                  </p:stCondLst>
                                  <p:childTnLst>
                                    <p:animEffect transition="out" filter="dissolv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0" presetClass="path" presetSubtype="0" accel="50000" decel="50000" fill="hold" grpId="10" nodeType="withEffect">
                                  <p:stCondLst>
                                    <p:cond delay="0"/>
                                  </p:stCondLst>
                                  <p:childTnLst>
                                    <p:animMotion origin="layout" path="M -0.54767 -0.08034 L -0.56434 -0.047 " pathEditMode="relative" rAng="0" ptsTypes="AA">
                                      <p:cBhvr>
                                        <p:cTn id="87" dur="1000" fill="hold"/>
                                        <p:tgtEl>
                                          <p:spTgt spid="2"/>
                                        </p:tgtEl>
                                        <p:attrNameLst>
                                          <p:attrName>ppt_x</p:attrName>
                                          <p:attrName>ppt_y</p:attrName>
                                        </p:attrNameLst>
                                      </p:cBhvr>
                                      <p:rCtr x="-833"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3" animBg="1"/>
      <p:bldP spid="2" grpId="5" animBg="1"/>
      <p:bldP spid="2" grpId="7" animBg="1"/>
      <p:bldP spid="2" grpId="8" animBg="1"/>
      <p:bldP spid="2" grpId="9" animBg="1"/>
      <p:bldP spid="2" grpId="10" animBg="1"/>
      <p:bldP spid="4" grpId="1" animBg="1"/>
      <p:bldP spid="4" grpId="2" animBg="1"/>
      <p:bldP spid="7" grpId="1" animBg="1"/>
      <p:bldP spid="7" grpId="2" animBg="1"/>
      <p:bldP spid="8" grpId="1" animBg="1"/>
      <p:bldP spid="8" grpId="2" animBg="1"/>
      <p:bldP spid="10" grpId="1" animBg="1"/>
      <p:bldP spid="10" grpId="2" animBg="1"/>
      <p:bldP spid="11" grpId="0" animBg="1"/>
      <p:bldP spid="11" grpId="1" animBg="1"/>
      <p:bldP spid="12" grpId="0" animBg="1"/>
      <p:bldP spid="12" grpId="1" animBg="1"/>
      <p:bldP spid="13" grpId="0" animBg="1"/>
      <p:bldP spid="13" grpId="1" animBg="1"/>
      <p:bldP spid="14" grpId="1" animBg="1"/>
      <p:bldP spid="15" grpId="0" animBg="1"/>
      <p:bldP spid="15" grpId="1"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00FF"/>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lnDef>
    <a:txDef>
      <a:spPr>
        <a:noFill/>
      </a:spPr>
      <a:bodyPr wrap="square" rtlCol="0">
        <a:spAutoFit/>
      </a:bodyPr>
      <a:lstStyle>
        <a:defPPr>
          <a:defRPr dirty="0" smtClean="0">
            <a:latin typeface="Avenir Book"/>
            <a:cs typeface="Avenir Book"/>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6135</TotalTime>
  <Words>989</Words>
  <Application>Microsoft Macintosh PowerPoint</Application>
  <PresentationFormat>On-screen Show (4:3)</PresentationFormat>
  <Paragraphs>126</Paragraphs>
  <Slides>35</Slides>
  <Notes>17</Notes>
  <HiddenSlides>1</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Ecology 8310 Population (and Community)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Georgia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Osenberg</dc:creator>
  <cp:keywords/>
  <dc:description/>
  <cp:lastModifiedBy>Craig Osenberg</cp:lastModifiedBy>
  <cp:revision>200</cp:revision>
  <dcterms:created xsi:type="dcterms:W3CDTF">2004-02-10T17:04:18Z</dcterms:created>
  <dcterms:modified xsi:type="dcterms:W3CDTF">2016-11-03T13:10:41Z</dcterms:modified>
  <cp:category/>
</cp:coreProperties>
</file>