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3" r:id="rId4"/>
    <p:sldId id="276" r:id="rId5"/>
    <p:sldId id="277" r:id="rId6"/>
    <p:sldId id="278" r:id="rId7"/>
    <p:sldId id="279" r:id="rId8"/>
    <p:sldId id="280" r:id="rId9"/>
    <p:sldId id="283" r:id="rId10"/>
    <p:sldId id="281" r:id="rId11"/>
    <p:sldId id="258" r:id="rId12"/>
    <p:sldId id="267" r:id="rId13"/>
    <p:sldId id="270" r:id="rId14"/>
    <p:sldId id="266" r:id="rId15"/>
    <p:sldId id="268"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78" d="100"/>
          <a:sy n="78" d="100"/>
        </p:scale>
        <p:origin x="501" y="41"/>
      </p:cViewPr>
      <p:guideLst/>
    </p:cSldViewPr>
  </p:slideViewPr>
  <p:notesTextViewPr>
    <p:cViewPr>
      <p:scale>
        <a:sx n="1" d="1"/>
        <a:sy n="1" d="1"/>
      </p:scale>
      <p:origin x="0" y="0"/>
    </p:cViewPr>
  </p:notesTextViewPr>
  <p:sorterViewPr>
    <p:cViewPr>
      <p:scale>
        <a:sx n="150" d="100"/>
        <a:sy n="150" d="100"/>
      </p:scale>
      <p:origin x="0" y="-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BF0D0-7182-4495-976D-0B95FC5592E2}" type="datetimeFigureOut">
              <a:rPr lang="en-US" smtClean="0"/>
              <a:t>10/16/2020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ED713-E247-4CA3-A0CC-BE304D1CFCDC}" type="slidenum">
              <a:rPr lang="en-US" smtClean="0"/>
              <a:t>‹#›</a:t>
            </a:fld>
            <a:endParaRPr lang="en-US"/>
          </a:p>
        </p:txBody>
      </p:sp>
    </p:spTree>
    <p:extLst>
      <p:ext uri="{BB962C8B-B14F-4D97-AF65-F5344CB8AC3E}">
        <p14:creationId xmlns:p14="http://schemas.microsoft.com/office/powerpoint/2010/main" val="272289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ED251-3468-4EA0-BAC4-0BAEBB63B751}" type="slidenum">
              <a:rPr lang="en-US"/>
              <a:pPr/>
              <a:t>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585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time there was </a:t>
            </a:r>
            <a:r>
              <a:rPr lang="en-US" dirty="0" err="1"/>
              <a:t>interannual</a:t>
            </a:r>
            <a:r>
              <a:rPr lang="en-US" dirty="0"/>
              <a:t> variability in climate… where</a:t>
            </a:r>
            <a:r>
              <a:rPr lang="en-US" baseline="0" dirty="0"/>
              <a:t> more diverse plots maintained greater stability in NPP. However, </a:t>
            </a:r>
            <a:r>
              <a:rPr lang="en-US" baseline="0" dirty="0" err="1"/>
              <a:t>spp</a:t>
            </a:r>
            <a:r>
              <a:rPr lang="en-US" baseline="0" dirty="0"/>
              <a:t> populations were less stable in the more diverse plots.</a:t>
            </a:r>
            <a:endParaRPr lang="en-US" dirty="0"/>
          </a:p>
        </p:txBody>
      </p:sp>
      <p:sp>
        <p:nvSpPr>
          <p:cNvPr id="4" name="Slide Number Placeholder 3"/>
          <p:cNvSpPr>
            <a:spLocks noGrp="1"/>
          </p:cNvSpPr>
          <p:nvPr>
            <p:ph type="sldNum" sz="quarter" idx="10"/>
          </p:nvPr>
        </p:nvSpPr>
        <p:spPr/>
        <p:txBody>
          <a:bodyPr/>
          <a:lstStyle/>
          <a:p>
            <a:fld id="{B3CA655D-6450-48C0-8B03-58241964A578}" type="slidenum">
              <a:rPr lang="en-US" smtClean="0"/>
              <a:t>14</a:t>
            </a:fld>
            <a:endParaRPr lang="en-US"/>
          </a:p>
        </p:txBody>
      </p:sp>
    </p:spTree>
    <p:extLst>
      <p:ext uri="{BB962C8B-B14F-4D97-AF65-F5344CB8AC3E}">
        <p14:creationId xmlns:p14="http://schemas.microsoft.com/office/powerpoint/2010/main" val="110967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99353-C710-4740-B86F-A099FBA9965B}"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2915338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99353-C710-4740-B86F-A099FBA9965B}"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248970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99353-C710-4740-B86F-A099FBA9965B}"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69785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99353-C710-4740-B86F-A099FBA9965B}"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244774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399353-C710-4740-B86F-A099FBA9965B}"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183459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99353-C710-4740-B86F-A099FBA9965B}"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387667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99353-C710-4740-B86F-A099FBA9965B}" type="datetimeFigureOut">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146380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99353-C710-4740-B86F-A099FBA9965B}"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343810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99353-C710-4740-B86F-A099FBA9965B}" type="datetimeFigureOut">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311835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399353-C710-4740-B86F-A099FBA9965B}"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426424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399353-C710-4740-B86F-A099FBA9965B}"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358555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99353-C710-4740-B86F-A099FBA9965B}" type="datetimeFigureOut">
              <a:rPr lang="en-US" smtClean="0"/>
              <a:t>10/16/2020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A693D-7A6C-424D-BD21-44AF5BCBA1E3}" type="slidenum">
              <a:rPr lang="en-US" smtClean="0"/>
              <a:t>‹#›</a:t>
            </a:fld>
            <a:endParaRPr lang="en-US"/>
          </a:p>
        </p:txBody>
      </p:sp>
    </p:spTree>
    <p:extLst>
      <p:ext uri="{BB962C8B-B14F-4D97-AF65-F5344CB8AC3E}">
        <p14:creationId xmlns:p14="http://schemas.microsoft.com/office/powerpoint/2010/main" val="4291655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483" y="290025"/>
            <a:ext cx="11585749" cy="2387600"/>
          </a:xfrm>
        </p:spPr>
        <p:txBody>
          <a:bodyPr>
            <a:normAutofit fontScale="90000"/>
          </a:bodyPr>
          <a:lstStyle/>
          <a:p>
            <a:r>
              <a:rPr lang="en-US" dirty="0"/>
              <a:t>ECOL 8000</a:t>
            </a:r>
            <a:br>
              <a:rPr lang="en-US" dirty="0"/>
            </a:br>
            <a:r>
              <a:rPr lang="en-US" dirty="0"/>
              <a:t>Biodiversity and Ecosystem Functioning (BEF) Module</a:t>
            </a:r>
          </a:p>
        </p:txBody>
      </p:sp>
      <p:pic>
        <p:nvPicPr>
          <p:cNvPr id="6" name="Picture 5">
            <a:extLst>
              <a:ext uri="{FF2B5EF4-FFF2-40B4-BE49-F238E27FC236}">
                <a16:creationId xmlns:a16="http://schemas.microsoft.com/office/drawing/2014/main" id="{F5AD7433-3B77-45D9-BA09-C4AA48E49AC3}"/>
              </a:ext>
            </a:extLst>
          </p:cNvPr>
          <p:cNvPicPr>
            <a:picLocks noChangeAspect="1"/>
          </p:cNvPicPr>
          <p:nvPr/>
        </p:nvPicPr>
        <p:blipFill>
          <a:blip r:embed="rId2"/>
          <a:stretch>
            <a:fillRect/>
          </a:stretch>
        </p:blipFill>
        <p:spPr>
          <a:xfrm>
            <a:off x="568591" y="2805479"/>
            <a:ext cx="5643744" cy="3762496"/>
          </a:xfrm>
          <a:prstGeom prst="rect">
            <a:avLst/>
          </a:prstGeom>
        </p:spPr>
      </p:pic>
      <p:pic>
        <p:nvPicPr>
          <p:cNvPr id="7" name="Picture 6">
            <a:extLst>
              <a:ext uri="{FF2B5EF4-FFF2-40B4-BE49-F238E27FC236}">
                <a16:creationId xmlns:a16="http://schemas.microsoft.com/office/drawing/2014/main" id="{77D6A188-C56F-432C-AADA-FFD299D5CA8E}"/>
              </a:ext>
            </a:extLst>
          </p:cNvPr>
          <p:cNvPicPr>
            <a:picLocks noChangeAspect="1"/>
          </p:cNvPicPr>
          <p:nvPr/>
        </p:nvPicPr>
        <p:blipFill>
          <a:blip r:embed="rId3"/>
          <a:stretch>
            <a:fillRect/>
          </a:stretch>
        </p:blipFill>
        <p:spPr>
          <a:xfrm>
            <a:off x="6369099" y="2805479"/>
            <a:ext cx="5643744" cy="3762496"/>
          </a:xfrm>
          <a:prstGeom prst="rect">
            <a:avLst/>
          </a:prstGeom>
        </p:spPr>
      </p:pic>
    </p:spTree>
    <p:extLst>
      <p:ext uri="{BB962C8B-B14F-4D97-AF65-F5344CB8AC3E}">
        <p14:creationId xmlns:p14="http://schemas.microsoft.com/office/powerpoint/2010/main" val="1592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718" y="342222"/>
            <a:ext cx="11585749" cy="1638978"/>
          </a:xfrm>
        </p:spPr>
        <p:txBody>
          <a:bodyPr>
            <a:normAutofit/>
          </a:bodyPr>
          <a:lstStyle/>
          <a:p>
            <a:r>
              <a:rPr lang="en-US" sz="4000" dirty="0"/>
              <a:t>Discussion of </a:t>
            </a:r>
            <a:r>
              <a:rPr lang="en-US" sz="4000" dirty="0" err="1"/>
              <a:t>Tilman</a:t>
            </a:r>
            <a:r>
              <a:rPr lang="en-US" sz="4000" dirty="0"/>
              <a:t> et al. 2014</a:t>
            </a:r>
            <a:br>
              <a:rPr lang="en-US" sz="4000" dirty="0"/>
            </a:br>
            <a:r>
              <a:rPr lang="en-US" sz="4000" dirty="0"/>
              <a:t>Biodiversity and Ecosystem Functioning</a:t>
            </a:r>
            <a:br>
              <a:rPr lang="en-US" sz="3200" dirty="0"/>
            </a:br>
            <a:endParaRPr lang="en-US" sz="3200" dirty="0"/>
          </a:p>
        </p:txBody>
      </p:sp>
      <p:sp>
        <p:nvSpPr>
          <p:cNvPr id="3" name="TextBox 2">
            <a:extLst>
              <a:ext uri="{FF2B5EF4-FFF2-40B4-BE49-F238E27FC236}">
                <a16:creationId xmlns:a16="http://schemas.microsoft.com/office/drawing/2014/main" id="{76C3D115-D47C-47F7-B703-9188B1EC415A}"/>
              </a:ext>
            </a:extLst>
          </p:cNvPr>
          <p:cNvSpPr txBox="1"/>
          <p:nvPr/>
        </p:nvSpPr>
        <p:spPr>
          <a:xfrm>
            <a:off x="1444752" y="2218944"/>
            <a:ext cx="8991600" cy="4524315"/>
          </a:xfrm>
          <a:prstGeom prst="rect">
            <a:avLst/>
          </a:prstGeom>
          <a:noFill/>
        </p:spPr>
        <p:txBody>
          <a:bodyPr wrap="square" rtlCol="0">
            <a:spAutoFit/>
          </a:bodyPr>
          <a:lstStyle/>
          <a:p>
            <a:r>
              <a:rPr lang="en-US" sz="2800" dirty="0"/>
              <a:t>We will consider:</a:t>
            </a:r>
          </a:p>
          <a:p>
            <a:endParaRPr lang="en-US" sz="2800" dirty="0"/>
          </a:p>
          <a:p>
            <a:pPr marL="285750" indent="-285750">
              <a:buFont typeface="Arial" panose="020B0604020202020204" pitchFamily="34" charset="0"/>
              <a:buChar char="•"/>
            </a:pPr>
            <a:r>
              <a:rPr lang="en-US" sz="2800" dirty="0"/>
              <a:t>The early experiments and their limitations</a:t>
            </a:r>
          </a:p>
          <a:p>
            <a:pPr marL="285750" indent="-285750">
              <a:buFont typeface="Arial" panose="020B0604020202020204" pitchFamily="34" charset="0"/>
              <a:buChar char="•"/>
            </a:pPr>
            <a:r>
              <a:rPr lang="en-US" sz="2800" dirty="0"/>
              <a:t>Origins of BEF theory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 3 BEF theories </a:t>
            </a:r>
          </a:p>
          <a:p>
            <a:pPr marL="742950" lvl="1" indent="-285750">
              <a:buFont typeface="Arial" panose="020B0604020202020204" pitchFamily="34" charset="0"/>
              <a:buChar char="•"/>
            </a:pPr>
            <a:r>
              <a:rPr lang="en-US" sz="2800" dirty="0"/>
              <a:t>What are they?</a:t>
            </a:r>
          </a:p>
          <a:p>
            <a:pPr marL="742950" lvl="1" indent="-285750">
              <a:buFont typeface="Arial" panose="020B0604020202020204" pitchFamily="34" charset="0"/>
              <a:buChar char="•"/>
            </a:pPr>
            <a:r>
              <a:rPr lang="en-US" sz="2800" dirty="0"/>
              <a:t>What empirical support exists?</a:t>
            </a:r>
          </a:p>
          <a:p>
            <a:pPr marL="742950" lvl="1" indent="-285750">
              <a:buFont typeface="Arial" panose="020B0604020202020204" pitchFamily="34" charset="0"/>
              <a:buChar char="•"/>
            </a:pPr>
            <a:r>
              <a:rPr lang="en-US" sz="2800" dirty="0"/>
              <a:t>What controversies surround them?</a:t>
            </a:r>
          </a:p>
          <a:p>
            <a:endParaRPr lang="en-US" dirty="0"/>
          </a:p>
          <a:p>
            <a:endParaRPr lang="en-US" dirty="0"/>
          </a:p>
        </p:txBody>
      </p:sp>
    </p:spTree>
    <p:extLst>
      <p:ext uri="{BB962C8B-B14F-4D97-AF65-F5344CB8AC3E}">
        <p14:creationId xmlns:p14="http://schemas.microsoft.com/office/powerpoint/2010/main" val="40547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3" t="-9807" r="956" b="-10777"/>
          <a:stretch/>
        </p:blipFill>
        <p:spPr>
          <a:xfrm>
            <a:off x="15072" y="1657417"/>
            <a:ext cx="11980985" cy="3848477"/>
          </a:xfrm>
          <a:prstGeom prst="rect">
            <a:avLst/>
          </a:prstGeom>
        </p:spPr>
      </p:pic>
      <p:sp>
        <p:nvSpPr>
          <p:cNvPr id="8" name="Title 1"/>
          <p:cNvSpPr>
            <a:spLocks noGrp="1"/>
          </p:cNvSpPr>
          <p:nvPr>
            <p:ph type="title"/>
          </p:nvPr>
        </p:nvSpPr>
        <p:spPr>
          <a:xfrm>
            <a:off x="747764" y="493779"/>
            <a:ext cx="10515600" cy="1325563"/>
          </a:xfrm>
        </p:spPr>
        <p:txBody>
          <a:bodyPr>
            <a:normAutofit fontScale="90000"/>
          </a:bodyPr>
          <a:lstStyle/>
          <a:p>
            <a:r>
              <a:rPr lang="en-US" dirty="0"/>
              <a:t>Group 1 – the first 3 experimental BEF studies</a:t>
            </a:r>
            <a:br>
              <a:rPr lang="en-US" dirty="0"/>
            </a:br>
            <a:r>
              <a:rPr lang="en-US" sz="4000" dirty="0"/>
              <a:t>What was the significance?</a:t>
            </a:r>
            <a:br>
              <a:rPr lang="en-US" sz="4000" dirty="0"/>
            </a:br>
            <a:r>
              <a:rPr lang="en-US" sz="4000" dirty="0"/>
              <a:t>What was the controversy?</a:t>
            </a:r>
            <a:br>
              <a:rPr lang="en-US" sz="3200" dirty="0"/>
            </a:br>
            <a:endParaRPr lang="en-US" sz="1600" dirty="0"/>
          </a:p>
        </p:txBody>
      </p:sp>
      <p:sp>
        <p:nvSpPr>
          <p:cNvPr id="10" name="TextBox 9"/>
          <p:cNvSpPr txBox="1"/>
          <p:nvPr/>
        </p:nvSpPr>
        <p:spPr>
          <a:xfrm>
            <a:off x="495940" y="6370441"/>
            <a:ext cx="2993705" cy="369332"/>
          </a:xfrm>
          <a:prstGeom prst="rect">
            <a:avLst/>
          </a:prstGeom>
          <a:noFill/>
        </p:spPr>
        <p:txBody>
          <a:bodyPr wrap="none" rtlCol="0">
            <a:spAutoFit/>
          </a:bodyPr>
          <a:lstStyle/>
          <a:p>
            <a:r>
              <a:rPr lang="en-US" dirty="0" err="1"/>
              <a:t>Tilman</a:t>
            </a:r>
            <a:r>
              <a:rPr lang="en-US" dirty="0"/>
              <a:t> et al. 2014 Figure 1abc</a:t>
            </a:r>
          </a:p>
        </p:txBody>
      </p:sp>
    </p:spTree>
    <p:extLst>
      <p:ext uri="{BB962C8B-B14F-4D97-AF65-F5344CB8AC3E}">
        <p14:creationId xmlns:p14="http://schemas.microsoft.com/office/powerpoint/2010/main" val="40231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76" y="136525"/>
            <a:ext cx="11115675" cy="1978025"/>
          </a:xfrm>
        </p:spPr>
        <p:txBody>
          <a:bodyPr>
            <a:normAutofit fontScale="90000"/>
          </a:bodyPr>
          <a:lstStyle/>
          <a:p>
            <a:r>
              <a:rPr lang="en-US" dirty="0"/>
              <a:t>Group 2 – the development of theory</a:t>
            </a:r>
            <a:br>
              <a:rPr lang="en-US" dirty="0"/>
            </a:br>
            <a:r>
              <a:rPr lang="en-US" sz="4000" dirty="0"/>
              <a:t>What do these graphs represent?</a:t>
            </a:r>
            <a:br>
              <a:rPr lang="en-US" dirty="0"/>
            </a:br>
            <a:r>
              <a:rPr lang="en-US" sz="3600" dirty="0"/>
              <a:t>What role did theory play in the understanding of BEF?</a:t>
            </a:r>
            <a:br>
              <a:rPr lang="en-US" sz="6000" dirty="0"/>
            </a:br>
            <a:endParaRPr lang="en-US" sz="1800" dirty="0"/>
          </a:p>
        </p:txBody>
      </p:sp>
      <p:pic>
        <p:nvPicPr>
          <p:cNvPr id="4" name="Content Placeholder 3"/>
          <p:cNvPicPr>
            <a:picLocks noGrp="1" noChangeAspect="1"/>
          </p:cNvPicPr>
          <p:nvPr>
            <p:ph idx="1"/>
          </p:nvPr>
        </p:nvPicPr>
        <p:blipFill rotWithShape="1">
          <a:blip r:embed="rId2"/>
          <a:srcRect b="7361"/>
          <a:stretch/>
        </p:blipFill>
        <p:spPr>
          <a:xfrm>
            <a:off x="469355" y="2554243"/>
            <a:ext cx="11484519" cy="2951650"/>
          </a:xfrm>
          <a:prstGeom prst="rect">
            <a:avLst/>
          </a:prstGeom>
        </p:spPr>
      </p:pic>
      <p:sp>
        <p:nvSpPr>
          <p:cNvPr id="5" name="TextBox 4"/>
          <p:cNvSpPr txBox="1"/>
          <p:nvPr/>
        </p:nvSpPr>
        <p:spPr>
          <a:xfrm>
            <a:off x="495940" y="6370441"/>
            <a:ext cx="2993705" cy="369332"/>
          </a:xfrm>
          <a:prstGeom prst="rect">
            <a:avLst/>
          </a:prstGeom>
          <a:noFill/>
        </p:spPr>
        <p:txBody>
          <a:bodyPr wrap="none" rtlCol="0">
            <a:spAutoFit/>
          </a:bodyPr>
          <a:lstStyle/>
          <a:p>
            <a:r>
              <a:rPr lang="en-US" dirty="0" err="1"/>
              <a:t>Tilman</a:t>
            </a:r>
            <a:r>
              <a:rPr lang="en-US" dirty="0"/>
              <a:t> et al. 2014 Figure 2abc</a:t>
            </a:r>
          </a:p>
        </p:txBody>
      </p:sp>
    </p:spTree>
    <p:extLst>
      <p:ext uri="{BB962C8B-B14F-4D97-AF65-F5344CB8AC3E}">
        <p14:creationId xmlns:p14="http://schemas.microsoft.com/office/powerpoint/2010/main" val="1009412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38325"/>
          </a:xfrm>
        </p:spPr>
        <p:txBody>
          <a:bodyPr>
            <a:normAutofit/>
          </a:bodyPr>
          <a:lstStyle/>
          <a:p>
            <a:r>
              <a:rPr lang="en-US" sz="4000" dirty="0"/>
              <a:t>Group 3 – Diversity-productivity theory</a:t>
            </a:r>
            <a:br>
              <a:rPr lang="en-US" dirty="0"/>
            </a:br>
            <a:r>
              <a:rPr lang="en-US" sz="3600" dirty="0"/>
              <a:t>What is diversity-productivity theory? </a:t>
            </a:r>
            <a:br>
              <a:rPr lang="en-US" sz="3600" dirty="0"/>
            </a:br>
            <a:r>
              <a:rPr lang="en-US" sz="3600" dirty="0"/>
              <a:t>What empirical support exists?</a:t>
            </a:r>
          </a:p>
        </p:txBody>
      </p:sp>
      <p:pic>
        <p:nvPicPr>
          <p:cNvPr id="5" name="Picture 4"/>
          <p:cNvPicPr>
            <a:picLocks noChangeAspect="1"/>
          </p:cNvPicPr>
          <p:nvPr/>
        </p:nvPicPr>
        <p:blipFill>
          <a:blip r:embed="rId2"/>
          <a:stretch>
            <a:fillRect/>
          </a:stretch>
        </p:blipFill>
        <p:spPr>
          <a:xfrm>
            <a:off x="6900789" y="2675706"/>
            <a:ext cx="4910211" cy="3519488"/>
          </a:xfrm>
          <a:prstGeom prst="rect">
            <a:avLst/>
          </a:prstGeom>
        </p:spPr>
      </p:pic>
      <p:pic>
        <p:nvPicPr>
          <p:cNvPr id="6" name="Picture 5"/>
          <p:cNvPicPr>
            <a:picLocks noChangeAspect="1"/>
          </p:cNvPicPr>
          <p:nvPr/>
        </p:nvPicPr>
        <p:blipFill rotWithShape="1">
          <a:blip r:embed="rId3"/>
          <a:srcRect r="12037"/>
          <a:stretch/>
        </p:blipFill>
        <p:spPr>
          <a:xfrm>
            <a:off x="1485899" y="2476854"/>
            <a:ext cx="5000625" cy="4081109"/>
          </a:xfrm>
          <a:prstGeom prst="rect">
            <a:avLst/>
          </a:prstGeom>
        </p:spPr>
      </p:pic>
      <p:sp>
        <p:nvSpPr>
          <p:cNvPr id="7" name="TextBox 6"/>
          <p:cNvSpPr txBox="1"/>
          <p:nvPr/>
        </p:nvSpPr>
        <p:spPr>
          <a:xfrm>
            <a:off x="7762861" y="6482784"/>
            <a:ext cx="3186065" cy="369332"/>
          </a:xfrm>
          <a:prstGeom prst="rect">
            <a:avLst/>
          </a:prstGeom>
          <a:noFill/>
        </p:spPr>
        <p:txBody>
          <a:bodyPr wrap="none" rtlCol="0">
            <a:spAutoFit/>
          </a:bodyPr>
          <a:lstStyle/>
          <a:p>
            <a:r>
              <a:rPr lang="en-US" dirty="0" err="1"/>
              <a:t>Tilman</a:t>
            </a:r>
            <a:r>
              <a:rPr lang="en-US" dirty="0"/>
              <a:t> et al. 2014 Figure 4abcdf</a:t>
            </a:r>
          </a:p>
        </p:txBody>
      </p:sp>
    </p:spTree>
    <p:extLst>
      <p:ext uri="{BB962C8B-B14F-4D97-AF65-F5344CB8AC3E}">
        <p14:creationId xmlns:p14="http://schemas.microsoft.com/office/powerpoint/2010/main" val="1587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940" y="6370441"/>
            <a:ext cx="2663486" cy="369332"/>
          </a:xfrm>
          <a:prstGeom prst="rect">
            <a:avLst/>
          </a:prstGeom>
          <a:noFill/>
        </p:spPr>
        <p:txBody>
          <a:bodyPr wrap="none" rtlCol="0">
            <a:spAutoFit/>
          </a:bodyPr>
          <a:lstStyle/>
          <a:p>
            <a:r>
              <a:rPr lang="en-US" dirty="0" err="1"/>
              <a:t>Tilman</a:t>
            </a:r>
            <a:r>
              <a:rPr lang="en-US" dirty="0"/>
              <a:t> et al. 2014 Figure 3</a:t>
            </a:r>
          </a:p>
        </p:txBody>
      </p:sp>
      <p:pic>
        <p:nvPicPr>
          <p:cNvPr id="3" name="Picture 2"/>
          <p:cNvPicPr>
            <a:picLocks noChangeAspect="1"/>
          </p:cNvPicPr>
          <p:nvPr/>
        </p:nvPicPr>
        <p:blipFill>
          <a:blip r:embed="rId3"/>
          <a:stretch>
            <a:fillRect/>
          </a:stretch>
        </p:blipFill>
        <p:spPr>
          <a:xfrm>
            <a:off x="4979521" y="2003318"/>
            <a:ext cx="5793254" cy="4612630"/>
          </a:xfrm>
          <a:prstGeom prst="rect">
            <a:avLst/>
          </a:prstGeom>
        </p:spPr>
      </p:pic>
      <p:sp>
        <p:nvSpPr>
          <p:cNvPr id="5" name="Rectangle 4"/>
          <p:cNvSpPr/>
          <p:nvPr/>
        </p:nvSpPr>
        <p:spPr>
          <a:xfrm>
            <a:off x="495940" y="187436"/>
            <a:ext cx="9791700" cy="1815882"/>
          </a:xfrm>
          <a:prstGeom prst="rect">
            <a:avLst/>
          </a:prstGeom>
        </p:spPr>
        <p:txBody>
          <a:bodyPr wrap="square">
            <a:spAutoFit/>
          </a:bodyPr>
          <a:lstStyle/>
          <a:p>
            <a:r>
              <a:rPr lang="en-US" sz="4000" dirty="0">
                <a:latin typeface="+mj-lt"/>
              </a:rPr>
              <a:t>Group 4 – Diversity-stability theory</a:t>
            </a:r>
            <a:br>
              <a:rPr lang="en-US" sz="4000" dirty="0">
                <a:latin typeface="+mj-lt"/>
              </a:rPr>
            </a:br>
            <a:r>
              <a:rPr lang="en-US" sz="3600" dirty="0">
                <a:latin typeface="+mj-lt"/>
              </a:rPr>
              <a:t>What is diversity-stability theory? </a:t>
            </a:r>
            <a:br>
              <a:rPr lang="en-US" sz="3600" dirty="0">
                <a:latin typeface="+mj-lt"/>
              </a:rPr>
            </a:br>
            <a:r>
              <a:rPr lang="en-US" sz="3600" dirty="0">
                <a:latin typeface="+mj-lt"/>
              </a:rPr>
              <a:t>What empirical support exists?</a:t>
            </a:r>
          </a:p>
        </p:txBody>
      </p:sp>
    </p:spTree>
    <p:extLst>
      <p:ext uri="{BB962C8B-B14F-4D97-AF65-F5344CB8AC3E}">
        <p14:creationId xmlns:p14="http://schemas.microsoft.com/office/powerpoint/2010/main" val="266820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6495" y="1979525"/>
            <a:ext cx="5969505" cy="4278520"/>
          </a:xfrm>
          <a:prstGeom prst="rect">
            <a:avLst/>
          </a:prstGeom>
        </p:spPr>
      </p:pic>
      <p:pic>
        <p:nvPicPr>
          <p:cNvPr id="7" name="Picture 6"/>
          <p:cNvPicPr>
            <a:picLocks noChangeAspect="1"/>
          </p:cNvPicPr>
          <p:nvPr/>
        </p:nvPicPr>
        <p:blipFill>
          <a:blip r:embed="rId3"/>
          <a:stretch>
            <a:fillRect/>
          </a:stretch>
        </p:blipFill>
        <p:spPr>
          <a:xfrm>
            <a:off x="5785273" y="1979525"/>
            <a:ext cx="6093100" cy="4292309"/>
          </a:xfrm>
          <a:prstGeom prst="rect">
            <a:avLst/>
          </a:prstGeom>
        </p:spPr>
      </p:pic>
      <p:sp>
        <p:nvSpPr>
          <p:cNvPr id="6" name="TextBox 5"/>
          <p:cNvSpPr txBox="1"/>
          <p:nvPr/>
        </p:nvSpPr>
        <p:spPr>
          <a:xfrm>
            <a:off x="495940" y="6370441"/>
            <a:ext cx="3083473" cy="369332"/>
          </a:xfrm>
          <a:prstGeom prst="rect">
            <a:avLst/>
          </a:prstGeom>
          <a:noFill/>
        </p:spPr>
        <p:txBody>
          <a:bodyPr wrap="none" rtlCol="0">
            <a:spAutoFit/>
          </a:bodyPr>
          <a:lstStyle/>
          <a:p>
            <a:r>
              <a:rPr lang="en-US" dirty="0" err="1"/>
              <a:t>Tilman</a:t>
            </a:r>
            <a:r>
              <a:rPr lang="en-US" dirty="0"/>
              <a:t> et al. 2014 Figure 1d, 2f</a:t>
            </a:r>
          </a:p>
        </p:txBody>
      </p:sp>
      <p:sp>
        <p:nvSpPr>
          <p:cNvPr id="8" name="Rectangle 7"/>
          <p:cNvSpPr/>
          <p:nvPr/>
        </p:nvSpPr>
        <p:spPr>
          <a:xfrm>
            <a:off x="495940" y="92209"/>
            <a:ext cx="9791700" cy="1815882"/>
          </a:xfrm>
          <a:prstGeom prst="rect">
            <a:avLst/>
          </a:prstGeom>
        </p:spPr>
        <p:txBody>
          <a:bodyPr wrap="square">
            <a:spAutoFit/>
          </a:bodyPr>
          <a:lstStyle/>
          <a:p>
            <a:r>
              <a:rPr lang="en-US" sz="4000" dirty="0">
                <a:latin typeface="+mj-lt"/>
              </a:rPr>
              <a:t>Group 5 – Diversity-invasion theory</a:t>
            </a:r>
            <a:br>
              <a:rPr lang="en-US" sz="4000" dirty="0">
                <a:latin typeface="+mj-lt"/>
              </a:rPr>
            </a:br>
            <a:r>
              <a:rPr lang="en-US" sz="3600" dirty="0">
                <a:latin typeface="+mj-lt"/>
              </a:rPr>
              <a:t>What is diversity-invasion theory? </a:t>
            </a:r>
            <a:br>
              <a:rPr lang="en-US" sz="3600" dirty="0">
                <a:latin typeface="+mj-lt"/>
              </a:rPr>
            </a:br>
            <a:r>
              <a:rPr lang="en-US" sz="3600" dirty="0">
                <a:latin typeface="+mj-lt"/>
              </a:rPr>
              <a:t>What empirical support exists?</a:t>
            </a:r>
          </a:p>
        </p:txBody>
      </p:sp>
    </p:spTree>
    <p:extLst>
      <p:ext uri="{BB962C8B-B14F-4D97-AF65-F5344CB8AC3E}">
        <p14:creationId xmlns:p14="http://schemas.microsoft.com/office/powerpoint/2010/main" val="402415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normAutofit/>
          </a:bodyPr>
          <a:lstStyle/>
          <a:p>
            <a:r>
              <a:rPr lang="en-US" dirty="0"/>
              <a:t>What is the most convincing experiment/theory providing support for BEF? </a:t>
            </a:r>
          </a:p>
          <a:p>
            <a:endParaRPr lang="en-US" dirty="0"/>
          </a:p>
          <a:p>
            <a:r>
              <a:rPr lang="en-US" dirty="0"/>
              <a:t>What weaknesses or open questions remain?</a:t>
            </a:r>
          </a:p>
          <a:p>
            <a:endParaRPr lang="en-US" dirty="0"/>
          </a:p>
          <a:p>
            <a:r>
              <a:rPr lang="en-US" dirty="0"/>
              <a:t>Why do you think BEF has always been so controversial?</a:t>
            </a:r>
          </a:p>
          <a:p>
            <a:endParaRPr lang="en-US" dirty="0"/>
          </a:p>
          <a:p>
            <a:r>
              <a:rPr lang="en-US" dirty="0"/>
              <a:t>What broader lessons about scientific inquiry can we learn from the history and development of BEF?</a:t>
            </a:r>
          </a:p>
        </p:txBody>
      </p:sp>
    </p:spTree>
    <p:extLst>
      <p:ext uri="{BB962C8B-B14F-4D97-AF65-F5344CB8AC3E}">
        <p14:creationId xmlns:p14="http://schemas.microsoft.com/office/powerpoint/2010/main" val="156266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838200" y="1594512"/>
            <a:ext cx="10515600" cy="4958687"/>
          </a:xfrm>
        </p:spPr>
        <p:txBody>
          <a:bodyPr>
            <a:normAutofit/>
          </a:bodyPr>
          <a:lstStyle/>
          <a:p>
            <a:pPr>
              <a:lnSpc>
                <a:spcPct val="200000"/>
              </a:lnSpc>
            </a:pPr>
            <a:r>
              <a:rPr lang="en-US" sz="3500" dirty="0"/>
              <a:t>What is biodiversity?</a:t>
            </a:r>
          </a:p>
          <a:p>
            <a:pPr>
              <a:lnSpc>
                <a:spcPct val="200000"/>
              </a:lnSpc>
            </a:pPr>
            <a:r>
              <a:rPr lang="en-US" sz="3500" dirty="0"/>
              <a:t>What is an ecosystem?</a:t>
            </a:r>
          </a:p>
          <a:p>
            <a:pPr>
              <a:lnSpc>
                <a:spcPct val="200000"/>
              </a:lnSpc>
            </a:pPr>
            <a:r>
              <a:rPr lang="en-US" sz="3500" dirty="0">
                <a:solidFill>
                  <a:schemeClr val="bg1">
                    <a:lumMod val="65000"/>
                  </a:schemeClr>
                </a:solidFill>
              </a:rPr>
              <a:t>What are “ecosystem functions”?</a:t>
            </a:r>
          </a:p>
          <a:p>
            <a:pPr>
              <a:lnSpc>
                <a:spcPct val="200000"/>
              </a:lnSpc>
            </a:pPr>
            <a:r>
              <a:rPr lang="en-US" sz="3500" dirty="0">
                <a:solidFill>
                  <a:schemeClr val="bg1">
                    <a:lumMod val="65000"/>
                  </a:schemeClr>
                </a:solidFill>
              </a:rPr>
              <a:t>How does biodiversity affect an ecosystem?</a:t>
            </a:r>
          </a:p>
          <a:p>
            <a:pPr>
              <a:lnSpc>
                <a:spcPct val="200000"/>
              </a:lnSpc>
            </a:pPr>
            <a:endParaRPr lang="en-US" dirty="0"/>
          </a:p>
        </p:txBody>
      </p:sp>
    </p:spTree>
    <p:extLst>
      <p:ext uri="{BB962C8B-B14F-4D97-AF65-F5344CB8AC3E}">
        <p14:creationId xmlns:p14="http://schemas.microsoft.com/office/powerpoint/2010/main" val="82874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636" y="357447"/>
            <a:ext cx="10515600" cy="6010102"/>
          </a:xfrm>
        </p:spPr>
        <p:txBody>
          <a:bodyPr>
            <a:normAutofit lnSpcReduction="10000"/>
          </a:bodyPr>
          <a:lstStyle/>
          <a:p>
            <a:pPr marL="0" indent="0">
              <a:buNone/>
            </a:pPr>
            <a:r>
              <a:rPr lang="en-US" dirty="0"/>
              <a:t>“Any unit that includes all of the organisms (i.e. the “community”) in a given area interacting with the physical environment so that a flow of energy leads to clearly defined trophic structure, biotic diversity, and material cycles (i.e. exchange of materials between living and nonliving parts) within the system is an ecological system or ecosystem”</a:t>
            </a:r>
          </a:p>
          <a:p>
            <a:pPr marL="0" indent="0">
              <a:buNone/>
            </a:pPr>
            <a:r>
              <a:rPr lang="en-US" dirty="0"/>
              <a:t> </a:t>
            </a:r>
            <a:r>
              <a:rPr lang="en-US" sz="1600" dirty="0"/>
              <a:t>– </a:t>
            </a:r>
            <a:r>
              <a:rPr lang="en-US" sz="1600" dirty="0" err="1"/>
              <a:t>Odum</a:t>
            </a:r>
            <a:r>
              <a:rPr lang="en-US" sz="1600" dirty="0"/>
              <a:t> 1971</a:t>
            </a:r>
          </a:p>
          <a:p>
            <a:pPr marL="0" indent="0">
              <a:buNone/>
            </a:pPr>
            <a:endParaRPr lang="en-US" dirty="0"/>
          </a:p>
          <a:p>
            <a:pPr marL="0" indent="0">
              <a:buNone/>
            </a:pPr>
            <a:r>
              <a:rPr lang="en-US" dirty="0"/>
              <a:t>“Ecosystem ecology addresses the interactions between organisms and their environment as an integrated system.” </a:t>
            </a:r>
          </a:p>
          <a:p>
            <a:pPr marL="0" indent="0">
              <a:buNone/>
            </a:pPr>
            <a:r>
              <a:rPr lang="en-US" sz="1600" dirty="0"/>
              <a:t>– Chapin et al. 2011</a:t>
            </a:r>
          </a:p>
          <a:p>
            <a:pPr marL="0" indent="0">
              <a:buNone/>
            </a:pPr>
            <a:endParaRPr lang="en-US" dirty="0"/>
          </a:p>
          <a:p>
            <a:pPr marL="0" indent="0">
              <a:buNone/>
            </a:pPr>
            <a:r>
              <a:rPr lang="en-US" dirty="0"/>
              <a:t>“An ecosystem is the interacting system made up of all living and nonliving objects in a specified volume of space.” </a:t>
            </a:r>
          </a:p>
          <a:p>
            <a:pPr marL="0" indent="0">
              <a:buNone/>
            </a:pPr>
            <a:r>
              <a:rPr lang="en-US" sz="1600" dirty="0"/>
              <a:t>– Weathers et al. 2013</a:t>
            </a:r>
          </a:p>
          <a:p>
            <a:pPr marL="0" indent="0">
              <a:buNone/>
            </a:pPr>
            <a:endParaRPr lang="en-US" dirty="0"/>
          </a:p>
          <a:p>
            <a:pPr marL="0" indent="0">
              <a:buNone/>
            </a:pPr>
            <a:endParaRPr lang="en-US" dirty="0"/>
          </a:p>
          <a:p>
            <a:endParaRPr lang="en-US" dirty="0"/>
          </a:p>
          <a:p>
            <a:endParaRPr lang="en-US" dirty="0"/>
          </a:p>
          <a:p>
            <a:endParaRPr lang="en-US" dirty="0"/>
          </a:p>
          <a:p>
            <a:endParaRPr lang="en-US" b="1" dirty="0"/>
          </a:p>
        </p:txBody>
      </p:sp>
    </p:spTree>
    <p:extLst>
      <p:ext uri="{BB962C8B-B14F-4D97-AF65-F5344CB8AC3E}">
        <p14:creationId xmlns:p14="http://schemas.microsoft.com/office/powerpoint/2010/main" val="357024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395222" y="2056686"/>
            <a:ext cx="3164649"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914400" indent="-914400">
              <a:tabLst>
                <a:tab pos="228600" algn="l"/>
              </a:tabLst>
            </a:pPr>
            <a:endParaRPr lang="en-US" dirty="0"/>
          </a:p>
          <a:p>
            <a:pPr marL="914400" indent="-914400" eaLnBrk="0" hangingPunct="0">
              <a:tabLst>
                <a:tab pos="228600" algn="l"/>
              </a:tabLst>
            </a:pPr>
            <a:endParaRPr lang="en-US" sz="2400" dirty="0">
              <a:cs typeface="Times New Roman" pitchFamily="18" charset="0"/>
            </a:endParaRPr>
          </a:p>
          <a:p>
            <a:pPr marL="914400" indent="-914400" eaLnBrk="0" hangingPunct="0">
              <a:tabLst>
                <a:tab pos="228600" algn="l"/>
              </a:tabLst>
            </a:pPr>
            <a:r>
              <a:rPr lang="en-US" sz="2400" dirty="0">
                <a:cs typeface="Times New Roman" pitchFamily="18" charset="0"/>
              </a:rPr>
              <a:t>		Components</a:t>
            </a:r>
          </a:p>
          <a:p>
            <a:pPr marL="914400" indent="-914400" eaLnBrk="0" hangingPunct="0">
              <a:tabLst>
                <a:tab pos="228600" algn="l"/>
              </a:tabLst>
            </a:pPr>
            <a:endParaRPr lang="en-US" sz="2400" dirty="0">
              <a:cs typeface="Times New Roman" pitchFamily="18" charset="0"/>
            </a:endParaRPr>
          </a:p>
          <a:p>
            <a:pPr marL="914400" indent="-914400" eaLnBrk="0" hangingPunct="0">
              <a:tabLst>
                <a:tab pos="228600" algn="l"/>
              </a:tabLst>
            </a:pPr>
            <a:r>
              <a:rPr lang="en-US" sz="2400" dirty="0">
                <a:cs typeface="Times New Roman" pitchFamily="18" charset="0"/>
              </a:rPr>
              <a:t>		Interactions</a:t>
            </a:r>
          </a:p>
          <a:p>
            <a:pPr marL="914400" indent="-914400" eaLnBrk="0" hangingPunct="0">
              <a:tabLst>
                <a:tab pos="228600" algn="l"/>
              </a:tabLst>
            </a:pPr>
            <a:endParaRPr lang="en-US" sz="2400" dirty="0">
              <a:cs typeface="Times New Roman" pitchFamily="18" charset="0"/>
            </a:endParaRPr>
          </a:p>
          <a:p>
            <a:pPr marL="914400" indent="-914400" eaLnBrk="0" hangingPunct="0">
              <a:tabLst>
                <a:tab pos="228600" algn="l"/>
              </a:tabLst>
            </a:pPr>
            <a:r>
              <a:rPr lang="en-US" sz="2400" dirty="0">
                <a:cs typeface="Times New Roman" pitchFamily="18" charset="0"/>
              </a:rPr>
              <a:t>		Inputs / Outputs</a:t>
            </a:r>
          </a:p>
          <a:p>
            <a:pPr marL="914400" indent="-914400" eaLnBrk="0" hangingPunct="0">
              <a:tabLst>
                <a:tab pos="228600" algn="l"/>
              </a:tabLst>
            </a:pPr>
            <a:endParaRPr lang="en-US" sz="2400" dirty="0">
              <a:cs typeface="Times New Roman" pitchFamily="18" charset="0"/>
            </a:endParaRPr>
          </a:p>
          <a:p>
            <a:pPr marL="914400" indent="-914400" eaLnBrk="0" hangingPunct="0">
              <a:tabLst>
                <a:tab pos="228600" algn="l"/>
              </a:tabLst>
            </a:pPr>
            <a:r>
              <a:rPr lang="en-US" sz="2400" dirty="0">
                <a:cs typeface="Times New Roman" pitchFamily="18" charset="0"/>
              </a:rPr>
              <a:t>		Controls </a:t>
            </a:r>
          </a:p>
          <a:p>
            <a:pPr marL="914400" indent="-914400" eaLnBrk="0" hangingPunct="0">
              <a:tabLst>
                <a:tab pos="228600" algn="l"/>
              </a:tabLst>
            </a:pPr>
            <a:endParaRPr lang="en-US" sz="2400" dirty="0">
              <a:cs typeface="Times New Roman" pitchFamily="18" charset="0"/>
            </a:endParaRPr>
          </a:p>
          <a:p>
            <a:pPr marL="914400" indent="-914400" eaLnBrk="0" hangingPunct="0">
              <a:tabLst>
                <a:tab pos="228600" algn="l"/>
              </a:tabLst>
            </a:pPr>
            <a:r>
              <a:rPr lang="en-US" sz="2400" dirty="0">
                <a:cs typeface="Times New Roman" pitchFamily="18" charset="0"/>
              </a:rPr>
              <a:t>		Boundaries</a:t>
            </a:r>
          </a:p>
          <a:p>
            <a:pPr marL="914400" indent="-914400" eaLnBrk="0" hangingPunct="0">
              <a:tabLst>
                <a:tab pos="228600" algn="l"/>
              </a:tabLst>
            </a:pPr>
            <a:endParaRPr lang="en-US" sz="2400" dirty="0">
              <a:cs typeface="Times New Roman" pitchFamily="18" charset="0"/>
            </a:endParaRPr>
          </a:p>
          <a:p>
            <a:pPr marL="914400" indent="-914400" eaLnBrk="0" hangingPunct="0">
              <a:tabLst>
                <a:tab pos="228600" algn="l"/>
              </a:tabLst>
            </a:pPr>
            <a:endParaRPr lang="en-US" sz="2400" dirty="0">
              <a:cs typeface="Times New Roman" pitchFamily="18" charset="0"/>
            </a:endParaRP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122646"/>
            <a:ext cx="4151436"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752600" y="228600"/>
            <a:ext cx="7620000" cy="1143000"/>
          </a:xfrm>
        </p:spPr>
        <p:txBody>
          <a:bodyPr>
            <a:normAutofit/>
          </a:bodyPr>
          <a:lstStyle/>
          <a:p>
            <a:r>
              <a:rPr lang="en-US" dirty="0">
                <a:latin typeface="+mn-lt"/>
              </a:rPr>
              <a:t>What is an ecosystem?</a:t>
            </a:r>
          </a:p>
        </p:txBody>
      </p:sp>
    </p:spTree>
    <p:extLst>
      <p:ext uri="{BB962C8B-B14F-4D97-AF65-F5344CB8AC3E}">
        <p14:creationId xmlns:p14="http://schemas.microsoft.com/office/powerpoint/2010/main" val="178988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8"/>
            <a:ext cx="8642465" cy="1249362"/>
          </a:xfrm>
        </p:spPr>
        <p:txBody>
          <a:bodyPr/>
          <a:lstStyle/>
          <a:p>
            <a:r>
              <a:rPr lang="en-US" sz="3600" dirty="0">
                <a:latin typeface="+mn-lt"/>
              </a:rPr>
              <a:t>Ecosystem stability comes from feedbacks</a:t>
            </a:r>
          </a:p>
        </p:txBody>
      </p:sp>
      <p:pic>
        <p:nvPicPr>
          <p:cNvPr id="4" name="Picture 3"/>
          <p:cNvPicPr>
            <a:picLocks noChangeAspect="1"/>
          </p:cNvPicPr>
          <p:nvPr/>
        </p:nvPicPr>
        <p:blipFill>
          <a:blip r:embed="rId2"/>
          <a:stretch>
            <a:fillRect/>
          </a:stretch>
        </p:blipFill>
        <p:spPr>
          <a:xfrm>
            <a:off x="2590800" y="1679913"/>
            <a:ext cx="5843082" cy="4887120"/>
          </a:xfrm>
          <a:prstGeom prst="rect">
            <a:avLst/>
          </a:prstGeom>
        </p:spPr>
      </p:pic>
    </p:spTree>
    <p:extLst>
      <p:ext uri="{BB962C8B-B14F-4D97-AF65-F5344CB8AC3E}">
        <p14:creationId xmlns:p14="http://schemas.microsoft.com/office/powerpoint/2010/main" val="379160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5029200"/>
            <a:ext cx="7391400" cy="1371600"/>
          </a:xfrm>
        </p:spPr>
        <p:txBody>
          <a:bodyPr/>
          <a:lstStyle/>
          <a:p>
            <a:r>
              <a:rPr lang="en-US" dirty="0"/>
              <a:t>Add earthworms (and bioturbation)</a:t>
            </a:r>
          </a:p>
          <a:p>
            <a:pPr lvl="1"/>
            <a:r>
              <a:rPr lang="en-US" dirty="0"/>
              <a:t>Indirect positive effects</a:t>
            </a:r>
          </a:p>
        </p:txBody>
      </p:sp>
      <p:pic>
        <p:nvPicPr>
          <p:cNvPr id="4" name="Picture 3"/>
          <p:cNvPicPr>
            <a:picLocks noChangeAspect="1"/>
          </p:cNvPicPr>
          <p:nvPr/>
        </p:nvPicPr>
        <p:blipFill rotWithShape="1">
          <a:blip r:embed="rId2"/>
          <a:srcRect l="6957" r="35063" b="26705"/>
          <a:stretch/>
        </p:blipFill>
        <p:spPr>
          <a:xfrm>
            <a:off x="2209801" y="1371600"/>
            <a:ext cx="7050947" cy="3429000"/>
          </a:xfrm>
          <a:prstGeom prst="rect">
            <a:avLst/>
          </a:prstGeom>
        </p:spPr>
      </p:pic>
      <p:sp>
        <p:nvSpPr>
          <p:cNvPr id="5" name="Title 1"/>
          <p:cNvSpPr>
            <a:spLocks noGrp="1"/>
          </p:cNvSpPr>
          <p:nvPr>
            <p:ph type="title"/>
          </p:nvPr>
        </p:nvSpPr>
        <p:spPr>
          <a:xfrm>
            <a:off x="1981199" y="274638"/>
            <a:ext cx="8700655" cy="1249362"/>
          </a:xfrm>
        </p:spPr>
        <p:txBody>
          <a:bodyPr/>
          <a:lstStyle/>
          <a:p>
            <a:r>
              <a:rPr lang="en-US" sz="3600" dirty="0">
                <a:latin typeface="+mn-lt"/>
              </a:rPr>
              <a:t>Ecosystem stability comes from feedbacks</a:t>
            </a:r>
          </a:p>
        </p:txBody>
      </p:sp>
    </p:spTree>
    <p:extLst>
      <p:ext uri="{BB962C8B-B14F-4D97-AF65-F5344CB8AC3E}">
        <p14:creationId xmlns:p14="http://schemas.microsoft.com/office/powerpoint/2010/main" val="377097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838200" y="1027906"/>
            <a:ext cx="10515600" cy="4958687"/>
          </a:xfrm>
        </p:spPr>
        <p:txBody>
          <a:bodyPr>
            <a:normAutofit/>
          </a:bodyPr>
          <a:lstStyle/>
          <a:p>
            <a:pPr>
              <a:lnSpc>
                <a:spcPct val="200000"/>
              </a:lnSpc>
            </a:pPr>
            <a:r>
              <a:rPr lang="en-US" sz="3500" dirty="0"/>
              <a:t>What is biodiversity?</a:t>
            </a:r>
          </a:p>
          <a:p>
            <a:pPr>
              <a:lnSpc>
                <a:spcPct val="200000"/>
              </a:lnSpc>
            </a:pPr>
            <a:r>
              <a:rPr lang="en-US" sz="3500" dirty="0"/>
              <a:t>What is an ecosystem?</a:t>
            </a:r>
          </a:p>
          <a:p>
            <a:pPr>
              <a:lnSpc>
                <a:spcPct val="200000"/>
              </a:lnSpc>
            </a:pPr>
            <a:r>
              <a:rPr lang="en-US" sz="3500" dirty="0"/>
              <a:t>What are “ecosystem functions”?</a:t>
            </a:r>
          </a:p>
          <a:p>
            <a:pPr>
              <a:lnSpc>
                <a:spcPct val="200000"/>
              </a:lnSpc>
            </a:pPr>
            <a:r>
              <a:rPr lang="en-US" sz="3500" dirty="0">
                <a:solidFill>
                  <a:schemeClr val="bg1">
                    <a:lumMod val="75000"/>
                  </a:schemeClr>
                </a:solidFill>
              </a:rPr>
              <a:t>How does biodiversity affect an ecosystem?</a:t>
            </a:r>
          </a:p>
          <a:p>
            <a:pPr>
              <a:lnSpc>
                <a:spcPct val="200000"/>
              </a:lnSpc>
            </a:pPr>
            <a:endParaRPr lang="en-US" dirty="0"/>
          </a:p>
        </p:txBody>
      </p:sp>
    </p:spTree>
    <p:extLst>
      <p:ext uri="{BB962C8B-B14F-4D97-AF65-F5344CB8AC3E}">
        <p14:creationId xmlns:p14="http://schemas.microsoft.com/office/powerpoint/2010/main" val="428988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ecosystem functions?”</a:t>
            </a:r>
          </a:p>
        </p:txBody>
      </p:sp>
      <p:pic>
        <p:nvPicPr>
          <p:cNvPr id="4" name="Picture 3"/>
          <p:cNvPicPr>
            <a:picLocks noChangeAspect="1"/>
          </p:cNvPicPr>
          <p:nvPr/>
        </p:nvPicPr>
        <p:blipFill rotWithShape="1">
          <a:blip r:embed="rId2"/>
          <a:srcRect l="6957" r="35063" b="26705"/>
          <a:stretch/>
        </p:blipFill>
        <p:spPr>
          <a:xfrm>
            <a:off x="6096000" y="2535381"/>
            <a:ext cx="5385607" cy="2619116"/>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749439"/>
            <a:ext cx="415143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7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838200" y="1594512"/>
            <a:ext cx="10515600" cy="4958687"/>
          </a:xfrm>
        </p:spPr>
        <p:txBody>
          <a:bodyPr>
            <a:normAutofit/>
          </a:bodyPr>
          <a:lstStyle/>
          <a:p>
            <a:pPr>
              <a:lnSpc>
                <a:spcPct val="200000"/>
              </a:lnSpc>
            </a:pPr>
            <a:r>
              <a:rPr lang="en-US" sz="3500" dirty="0"/>
              <a:t>What is biodiversity?</a:t>
            </a:r>
          </a:p>
          <a:p>
            <a:pPr>
              <a:lnSpc>
                <a:spcPct val="200000"/>
              </a:lnSpc>
            </a:pPr>
            <a:r>
              <a:rPr lang="en-US" sz="3500" dirty="0"/>
              <a:t>What is an ecosystem?</a:t>
            </a:r>
          </a:p>
          <a:p>
            <a:pPr>
              <a:lnSpc>
                <a:spcPct val="200000"/>
              </a:lnSpc>
            </a:pPr>
            <a:r>
              <a:rPr lang="en-US" sz="3500" dirty="0"/>
              <a:t>What are “ecosystem functions”?</a:t>
            </a:r>
          </a:p>
          <a:p>
            <a:pPr>
              <a:lnSpc>
                <a:spcPct val="200000"/>
              </a:lnSpc>
            </a:pPr>
            <a:r>
              <a:rPr lang="en-US" sz="3500" dirty="0"/>
              <a:t>How does biodiversity affect an ecosystem?</a:t>
            </a:r>
          </a:p>
          <a:p>
            <a:pPr>
              <a:lnSpc>
                <a:spcPct val="200000"/>
              </a:lnSpc>
            </a:pPr>
            <a:endParaRPr lang="en-US" dirty="0"/>
          </a:p>
        </p:txBody>
      </p:sp>
    </p:spTree>
    <p:extLst>
      <p:ext uri="{BB962C8B-B14F-4D97-AF65-F5344CB8AC3E}">
        <p14:creationId xmlns:p14="http://schemas.microsoft.com/office/powerpoint/2010/main" val="2389200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TotalTime>
  <Words>515</Words>
  <Application>Microsoft Office PowerPoint</Application>
  <PresentationFormat>Widescreen</PresentationFormat>
  <Paragraphs>76</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ECOL 8000 Biodiversity and Ecosystem Functioning (BEF) Module</vt:lpstr>
      <vt:lpstr>Questions</vt:lpstr>
      <vt:lpstr>PowerPoint Presentation</vt:lpstr>
      <vt:lpstr>What is an ecosystem?</vt:lpstr>
      <vt:lpstr>Ecosystem stability comes from feedbacks</vt:lpstr>
      <vt:lpstr>Ecosystem stability comes from feedbacks</vt:lpstr>
      <vt:lpstr>Questions</vt:lpstr>
      <vt:lpstr>What are ecosystem functions?”</vt:lpstr>
      <vt:lpstr>Questions</vt:lpstr>
      <vt:lpstr>Discussion of Tilman et al. 2014 Biodiversity and Ecosystem Functioning </vt:lpstr>
      <vt:lpstr>Group 1 – the first 3 experimental BEF studies What was the significance? What was the controversy? </vt:lpstr>
      <vt:lpstr>Group 2 – the development of theory What do these graphs represent? What role did theory play in the understanding of BEF? </vt:lpstr>
      <vt:lpstr>Group 3 – Diversity-productivity theory What is diversity-productivity theory?  What empirical support exists?</vt:lpstr>
      <vt:lpstr>PowerPoint Presentation</vt:lpstr>
      <vt:lpstr>PowerPoint Presentation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and Ecosystem Functioning</dc:title>
  <dc:creator>Nina Wurzburger</dc:creator>
  <cp:lastModifiedBy>Nina Wurzburger</cp:lastModifiedBy>
  <cp:revision>29</cp:revision>
  <dcterms:created xsi:type="dcterms:W3CDTF">2017-10-06T18:27:35Z</dcterms:created>
  <dcterms:modified xsi:type="dcterms:W3CDTF">2020-10-16T13:55:29Z</dcterms:modified>
</cp:coreProperties>
</file>