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73" r:id="rId4"/>
    <p:sldId id="276" r:id="rId5"/>
    <p:sldId id="277" r:id="rId6"/>
    <p:sldId id="278" r:id="rId7"/>
    <p:sldId id="279" r:id="rId8"/>
    <p:sldId id="280"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018" autoAdjust="0"/>
    <p:restoredTop sz="94660"/>
  </p:normalViewPr>
  <p:slideViewPr>
    <p:cSldViewPr snapToGrid="0">
      <p:cViewPr varScale="1">
        <p:scale>
          <a:sx n="115" d="100"/>
          <a:sy n="115" d="100"/>
        </p:scale>
        <p:origin x="120" y="3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FBF0D0-7182-4495-976D-0B95FC5592E2}"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AED713-E247-4CA3-A0CC-BE304D1CFCDC}" type="slidenum">
              <a:rPr lang="en-US" smtClean="0"/>
              <a:t>‹#›</a:t>
            </a:fld>
            <a:endParaRPr lang="en-US"/>
          </a:p>
        </p:txBody>
      </p:sp>
    </p:spTree>
    <p:extLst>
      <p:ext uri="{BB962C8B-B14F-4D97-AF65-F5344CB8AC3E}">
        <p14:creationId xmlns:p14="http://schemas.microsoft.com/office/powerpoint/2010/main" val="2722896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5ED251-3468-4EA0-BAC4-0BAEBB63B751}" type="slidenum">
              <a:rPr lang="en-US"/>
              <a:pPr/>
              <a:t>4</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85857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399353-C710-4740-B86F-A099FBA9965B}"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A693D-7A6C-424D-BD21-44AF5BCBA1E3}" type="slidenum">
              <a:rPr lang="en-US" smtClean="0"/>
              <a:t>‹#›</a:t>
            </a:fld>
            <a:endParaRPr lang="en-US"/>
          </a:p>
        </p:txBody>
      </p:sp>
    </p:spTree>
    <p:extLst>
      <p:ext uri="{BB962C8B-B14F-4D97-AF65-F5344CB8AC3E}">
        <p14:creationId xmlns:p14="http://schemas.microsoft.com/office/powerpoint/2010/main" val="2915338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399353-C710-4740-B86F-A099FBA9965B}"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A693D-7A6C-424D-BD21-44AF5BCBA1E3}" type="slidenum">
              <a:rPr lang="en-US" smtClean="0"/>
              <a:t>‹#›</a:t>
            </a:fld>
            <a:endParaRPr lang="en-US"/>
          </a:p>
        </p:txBody>
      </p:sp>
    </p:spTree>
    <p:extLst>
      <p:ext uri="{BB962C8B-B14F-4D97-AF65-F5344CB8AC3E}">
        <p14:creationId xmlns:p14="http://schemas.microsoft.com/office/powerpoint/2010/main" val="2489702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399353-C710-4740-B86F-A099FBA9965B}"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A693D-7A6C-424D-BD21-44AF5BCBA1E3}" type="slidenum">
              <a:rPr lang="en-US" smtClean="0"/>
              <a:t>‹#›</a:t>
            </a:fld>
            <a:endParaRPr lang="en-US"/>
          </a:p>
        </p:txBody>
      </p:sp>
    </p:spTree>
    <p:extLst>
      <p:ext uri="{BB962C8B-B14F-4D97-AF65-F5344CB8AC3E}">
        <p14:creationId xmlns:p14="http://schemas.microsoft.com/office/powerpoint/2010/main" val="697852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399353-C710-4740-B86F-A099FBA9965B}"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A693D-7A6C-424D-BD21-44AF5BCBA1E3}" type="slidenum">
              <a:rPr lang="en-US" smtClean="0"/>
              <a:t>‹#›</a:t>
            </a:fld>
            <a:endParaRPr lang="en-US"/>
          </a:p>
        </p:txBody>
      </p:sp>
    </p:spTree>
    <p:extLst>
      <p:ext uri="{BB962C8B-B14F-4D97-AF65-F5344CB8AC3E}">
        <p14:creationId xmlns:p14="http://schemas.microsoft.com/office/powerpoint/2010/main" val="2447745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399353-C710-4740-B86F-A099FBA9965B}"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A693D-7A6C-424D-BD21-44AF5BCBA1E3}" type="slidenum">
              <a:rPr lang="en-US" smtClean="0"/>
              <a:t>‹#›</a:t>
            </a:fld>
            <a:endParaRPr lang="en-US"/>
          </a:p>
        </p:txBody>
      </p:sp>
    </p:spTree>
    <p:extLst>
      <p:ext uri="{BB962C8B-B14F-4D97-AF65-F5344CB8AC3E}">
        <p14:creationId xmlns:p14="http://schemas.microsoft.com/office/powerpoint/2010/main" val="1834599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399353-C710-4740-B86F-A099FBA9965B}"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A693D-7A6C-424D-BD21-44AF5BCBA1E3}" type="slidenum">
              <a:rPr lang="en-US" smtClean="0"/>
              <a:t>‹#›</a:t>
            </a:fld>
            <a:endParaRPr lang="en-US"/>
          </a:p>
        </p:txBody>
      </p:sp>
    </p:spTree>
    <p:extLst>
      <p:ext uri="{BB962C8B-B14F-4D97-AF65-F5344CB8AC3E}">
        <p14:creationId xmlns:p14="http://schemas.microsoft.com/office/powerpoint/2010/main" val="3876678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399353-C710-4740-B86F-A099FBA9965B}"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9A693D-7A6C-424D-BD21-44AF5BCBA1E3}" type="slidenum">
              <a:rPr lang="en-US" smtClean="0"/>
              <a:t>‹#›</a:t>
            </a:fld>
            <a:endParaRPr lang="en-US"/>
          </a:p>
        </p:txBody>
      </p:sp>
    </p:spTree>
    <p:extLst>
      <p:ext uri="{BB962C8B-B14F-4D97-AF65-F5344CB8AC3E}">
        <p14:creationId xmlns:p14="http://schemas.microsoft.com/office/powerpoint/2010/main" val="1463806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399353-C710-4740-B86F-A099FBA9965B}"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9A693D-7A6C-424D-BD21-44AF5BCBA1E3}" type="slidenum">
              <a:rPr lang="en-US" smtClean="0"/>
              <a:t>‹#›</a:t>
            </a:fld>
            <a:endParaRPr lang="en-US"/>
          </a:p>
        </p:txBody>
      </p:sp>
    </p:spTree>
    <p:extLst>
      <p:ext uri="{BB962C8B-B14F-4D97-AF65-F5344CB8AC3E}">
        <p14:creationId xmlns:p14="http://schemas.microsoft.com/office/powerpoint/2010/main" val="3438101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399353-C710-4740-B86F-A099FBA9965B}"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9A693D-7A6C-424D-BD21-44AF5BCBA1E3}" type="slidenum">
              <a:rPr lang="en-US" smtClean="0"/>
              <a:t>‹#›</a:t>
            </a:fld>
            <a:endParaRPr lang="en-US"/>
          </a:p>
        </p:txBody>
      </p:sp>
    </p:spTree>
    <p:extLst>
      <p:ext uri="{BB962C8B-B14F-4D97-AF65-F5344CB8AC3E}">
        <p14:creationId xmlns:p14="http://schemas.microsoft.com/office/powerpoint/2010/main" val="311835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B399353-C710-4740-B86F-A099FBA9965B}"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A693D-7A6C-424D-BD21-44AF5BCBA1E3}" type="slidenum">
              <a:rPr lang="en-US" smtClean="0"/>
              <a:t>‹#›</a:t>
            </a:fld>
            <a:endParaRPr lang="en-US"/>
          </a:p>
        </p:txBody>
      </p:sp>
    </p:spTree>
    <p:extLst>
      <p:ext uri="{BB962C8B-B14F-4D97-AF65-F5344CB8AC3E}">
        <p14:creationId xmlns:p14="http://schemas.microsoft.com/office/powerpoint/2010/main" val="4264246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B399353-C710-4740-B86F-A099FBA9965B}"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A693D-7A6C-424D-BD21-44AF5BCBA1E3}" type="slidenum">
              <a:rPr lang="en-US" smtClean="0"/>
              <a:t>‹#›</a:t>
            </a:fld>
            <a:endParaRPr lang="en-US"/>
          </a:p>
        </p:txBody>
      </p:sp>
    </p:spTree>
    <p:extLst>
      <p:ext uri="{BB962C8B-B14F-4D97-AF65-F5344CB8AC3E}">
        <p14:creationId xmlns:p14="http://schemas.microsoft.com/office/powerpoint/2010/main" val="3585550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99353-C710-4740-B86F-A099FBA9965B}"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9A693D-7A6C-424D-BD21-44AF5BCBA1E3}" type="slidenum">
              <a:rPr lang="en-US" smtClean="0"/>
              <a:t>‹#›</a:t>
            </a:fld>
            <a:endParaRPr lang="en-US"/>
          </a:p>
        </p:txBody>
      </p:sp>
    </p:spTree>
    <p:extLst>
      <p:ext uri="{BB962C8B-B14F-4D97-AF65-F5344CB8AC3E}">
        <p14:creationId xmlns:p14="http://schemas.microsoft.com/office/powerpoint/2010/main" val="4291655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9483" y="290025"/>
            <a:ext cx="11585749" cy="2387600"/>
          </a:xfrm>
        </p:spPr>
        <p:txBody>
          <a:bodyPr>
            <a:normAutofit fontScale="90000"/>
          </a:bodyPr>
          <a:lstStyle/>
          <a:p>
            <a:r>
              <a:rPr lang="en-US" dirty="0" smtClean="0"/>
              <a:t>ECOL 8000- Module 2</a:t>
            </a:r>
            <a:br>
              <a:rPr lang="en-US" dirty="0" smtClean="0"/>
            </a:br>
            <a:r>
              <a:rPr lang="en-US" dirty="0" smtClean="0"/>
              <a:t>Biodiversity and Ecosystem Functioning</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6766" y="2994864"/>
            <a:ext cx="2209905" cy="295441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358" y="2994864"/>
            <a:ext cx="2210623" cy="2947498"/>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rightnessContrast bright="36000"/>
                    </a14:imgEffect>
                  </a14:imgLayer>
                </a14:imgProps>
              </a:ext>
              <a:ext uri="{28A0092B-C50C-407E-A947-70E740481C1C}">
                <a14:useLocalDpi xmlns:a14="http://schemas.microsoft.com/office/drawing/2010/main" val="0"/>
              </a:ext>
            </a:extLst>
          </a:blip>
          <a:stretch>
            <a:fillRect/>
          </a:stretch>
        </p:blipFill>
        <p:spPr>
          <a:xfrm>
            <a:off x="1520777" y="2994864"/>
            <a:ext cx="4417796" cy="2947498"/>
          </a:xfrm>
          <a:prstGeom prst="rect">
            <a:avLst/>
          </a:prstGeom>
        </p:spPr>
      </p:pic>
    </p:spTree>
    <p:extLst>
      <p:ext uri="{BB962C8B-B14F-4D97-AF65-F5344CB8AC3E}">
        <p14:creationId xmlns:p14="http://schemas.microsoft.com/office/powerpoint/2010/main" val="1592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838200" y="1594512"/>
            <a:ext cx="10515600" cy="4958687"/>
          </a:xfrm>
        </p:spPr>
        <p:txBody>
          <a:bodyPr>
            <a:normAutofit fontScale="92500"/>
          </a:bodyPr>
          <a:lstStyle/>
          <a:p>
            <a:pPr>
              <a:lnSpc>
                <a:spcPct val="200000"/>
              </a:lnSpc>
            </a:pPr>
            <a:r>
              <a:rPr lang="en-US" sz="3500" dirty="0" smtClean="0"/>
              <a:t>What is biodiversity?</a:t>
            </a:r>
          </a:p>
          <a:p>
            <a:pPr>
              <a:lnSpc>
                <a:spcPct val="200000"/>
              </a:lnSpc>
            </a:pPr>
            <a:r>
              <a:rPr lang="en-US" sz="3500" dirty="0" smtClean="0"/>
              <a:t>What is an ecosystem?</a:t>
            </a:r>
          </a:p>
          <a:p>
            <a:pPr>
              <a:lnSpc>
                <a:spcPct val="200000"/>
              </a:lnSpc>
            </a:pPr>
            <a:r>
              <a:rPr lang="en-US" sz="3500" dirty="0" smtClean="0">
                <a:solidFill>
                  <a:schemeClr val="bg1">
                    <a:lumMod val="65000"/>
                  </a:schemeClr>
                </a:solidFill>
              </a:rPr>
              <a:t>What are “ecosystem functions”?</a:t>
            </a:r>
          </a:p>
          <a:p>
            <a:pPr>
              <a:lnSpc>
                <a:spcPct val="200000"/>
              </a:lnSpc>
            </a:pPr>
            <a:r>
              <a:rPr lang="en-US" sz="3500" dirty="0" smtClean="0">
                <a:solidFill>
                  <a:schemeClr val="bg1">
                    <a:lumMod val="65000"/>
                  </a:schemeClr>
                </a:solidFill>
              </a:rPr>
              <a:t>How does (or how might) biodiversity affect an ecosystem?</a:t>
            </a:r>
          </a:p>
          <a:p>
            <a:pPr>
              <a:lnSpc>
                <a:spcPct val="200000"/>
              </a:lnSpc>
            </a:pPr>
            <a:endParaRPr lang="en-US" dirty="0"/>
          </a:p>
        </p:txBody>
      </p:sp>
    </p:spTree>
    <p:extLst>
      <p:ext uri="{BB962C8B-B14F-4D97-AF65-F5344CB8AC3E}">
        <p14:creationId xmlns:p14="http://schemas.microsoft.com/office/powerpoint/2010/main" val="828747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6636" y="357447"/>
            <a:ext cx="10515600" cy="6010102"/>
          </a:xfrm>
        </p:spPr>
        <p:txBody>
          <a:bodyPr>
            <a:normAutofit lnSpcReduction="10000"/>
          </a:bodyPr>
          <a:lstStyle/>
          <a:p>
            <a:pPr marL="0" indent="0">
              <a:buNone/>
            </a:pPr>
            <a:r>
              <a:rPr lang="en-US" dirty="0"/>
              <a:t>“Any unit that includes all of the organisms (i.e. the “community”) in a given area interacting with the physical environment so that a flow of energy leads to clearly defined trophic structure, biotic diversity, and material cycles (i.e. exchange of materials between living and nonliving parts) within the system is an ecological system or ecosystem</a:t>
            </a:r>
            <a:r>
              <a:rPr lang="en-US" dirty="0" smtClean="0"/>
              <a:t>”</a:t>
            </a:r>
          </a:p>
          <a:p>
            <a:pPr marL="0" indent="0">
              <a:buNone/>
            </a:pPr>
            <a:r>
              <a:rPr lang="en-US" dirty="0" smtClean="0"/>
              <a:t> </a:t>
            </a:r>
            <a:r>
              <a:rPr lang="en-US" dirty="0"/>
              <a:t>– </a:t>
            </a:r>
            <a:r>
              <a:rPr lang="en-US" dirty="0" err="1"/>
              <a:t>Odum</a:t>
            </a:r>
            <a:r>
              <a:rPr lang="en-US" dirty="0"/>
              <a:t> </a:t>
            </a:r>
            <a:r>
              <a:rPr lang="en-US" dirty="0" smtClean="0"/>
              <a:t>1971</a:t>
            </a:r>
          </a:p>
          <a:p>
            <a:pPr marL="0" indent="0">
              <a:buNone/>
            </a:pPr>
            <a:endParaRPr lang="en-US" dirty="0" smtClean="0"/>
          </a:p>
          <a:p>
            <a:pPr marL="0" indent="0">
              <a:buNone/>
            </a:pPr>
            <a:r>
              <a:rPr lang="en-US" dirty="0"/>
              <a:t>“Ecosystem ecology addresses the interactions between organisms and their environment as an integrated system.” </a:t>
            </a:r>
          </a:p>
          <a:p>
            <a:pPr marL="0" indent="0">
              <a:buNone/>
            </a:pPr>
            <a:r>
              <a:rPr lang="en-US" dirty="0"/>
              <a:t>– Chapin et al. </a:t>
            </a:r>
            <a:r>
              <a:rPr lang="en-US" dirty="0" smtClean="0"/>
              <a:t>2011</a:t>
            </a:r>
          </a:p>
          <a:p>
            <a:pPr marL="0" indent="0">
              <a:buNone/>
            </a:pPr>
            <a:endParaRPr lang="en-US" dirty="0" smtClean="0"/>
          </a:p>
          <a:p>
            <a:pPr marL="0" indent="0">
              <a:buNone/>
            </a:pPr>
            <a:r>
              <a:rPr lang="en-US" dirty="0"/>
              <a:t>“An ecosystem is the interacting system made up of all living and nonliving objects in a specified volume of space.” </a:t>
            </a:r>
          </a:p>
          <a:p>
            <a:pPr marL="0" indent="0">
              <a:buNone/>
            </a:pPr>
            <a:r>
              <a:rPr lang="en-US" dirty="0"/>
              <a:t>– Weathers et al. 2013</a:t>
            </a:r>
          </a:p>
          <a:p>
            <a:pPr marL="0" indent="0">
              <a:buNone/>
            </a:pPr>
            <a:endParaRPr lang="en-US" dirty="0"/>
          </a:p>
          <a:p>
            <a:pPr marL="0" indent="0">
              <a:buNone/>
            </a:pPr>
            <a:endParaRPr lang="en-US" dirty="0" smtClean="0"/>
          </a:p>
          <a:p>
            <a:endParaRPr lang="en-US" dirty="0"/>
          </a:p>
          <a:p>
            <a:endParaRPr lang="en-US" dirty="0"/>
          </a:p>
          <a:p>
            <a:endParaRPr lang="en-US" dirty="0" smtClean="0"/>
          </a:p>
          <a:p>
            <a:endParaRPr lang="en-US" b="1" dirty="0"/>
          </a:p>
        </p:txBody>
      </p:sp>
    </p:spTree>
    <p:extLst>
      <p:ext uri="{BB962C8B-B14F-4D97-AF65-F5344CB8AC3E}">
        <p14:creationId xmlns:p14="http://schemas.microsoft.com/office/powerpoint/2010/main" val="357024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504950" y="1143000"/>
            <a:ext cx="3931782"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914400" indent="-914400">
              <a:tabLst>
                <a:tab pos="228600" algn="l"/>
              </a:tabLst>
            </a:pPr>
            <a:endParaRPr lang="en-US" dirty="0"/>
          </a:p>
          <a:p>
            <a:pPr marL="914400" indent="-914400" eaLnBrk="0" hangingPunct="0">
              <a:tabLst>
                <a:tab pos="228600" algn="l"/>
              </a:tabLst>
            </a:pPr>
            <a:r>
              <a:rPr lang="en-US" sz="2400" dirty="0">
                <a:cs typeface="Times New Roman" pitchFamily="18" charset="0"/>
              </a:rPr>
              <a:t>“Ingredients” of an ecosystem</a:t>
            </a:r>
          </a:p>
          <a:p>
            <a:pPr marL="914400" indent="-914400" eaLnBrk="0" hangingPunct="0">
              <a:tabLst>
                <a:tab pos="228600" algn="l"/>
              </a:tabLst>
            </a:pPr>
            <a:endParaRPr lang="en-US" sz="2400" dirty="0">
              <a:cs typeface="Times New Roman" pitchFamily="18" charset="0"/>
            </a:endParaRPr>
          </a:p>
          <a:p>
            <a:pPr marL="914400" indent="-914400" eaLnBrk="0" hangingPunct="0">
              <a:tabLst>
                <a:tab pos="228600" algn="l"/>
              </a:tabLst>
            </a:pPr>
            <a:r>
              <a:rPr lang="en-US" sz="2400" dirty="0">
                <a:cs typeface="Times New Roman" pitchFamily="18" charset="0"/>
              </a:rPr>
              <a:t>		Components</a:t>
            </a:r>
          </a:p>
          <a:p>
            <a:pPr marL="914400" indent="-914400" eaLnBrk="0" hangingPunct="0">
              <a:tabLst>
                <a:tab pos="228600" algn="l"/>
              </a:tabLst>
            </a:pPr>
            <a:endParaRPr lang="en-US" sz="2400" dirty="0">
              <a:cs typeface="Times New Roman" pitchFamily="18" charset="0"/>
            </a:endParaRPr>
          </a:p>
          <a:p>
            <a:pPr marL="914400" indent="-914400" eaLnBrk="0" hangingPunct="0">
              <a:tabLst>
                <a:tab pos="228600" algn="l"/>
              </a:tabLst>
            </a:pPr>
            <a:r>
              <a:rPr lang="en-US" sz="2400" dirty="0">
                <a:cs typeface="Times New Roman" pitchFamily="18" charset="0"/>
              </a:rPr>
              <a:t>		Interactions</a:t>
            </a:r>
          </a:p>
          <a:p>
            <a:pPr marL="914400" indent="-914400" eaLnBrk="0" hangingPunct="0">
              <a:tabLst>
                <a:tab pos="228600" algn="l"/>
              </a:tabLst>
            </a:pPr>
            <a:endParaRPr lang="en-US" sz="2400" dirty="0">
              <a:cs typeface="Times New Roman" pitchFamily="18" charset="0"/>
            </a:endParaRPr>
          </a:p>
          <a:p>
            <a:pPr marL="914400" indent="-914400" eaLnBrk="0" hangingPunct="0">
              <a:tabLst>
                <a:tab pos="228600" algn="l"/>
              </a:tabLst>
            </a:pPr>
            <a:r>
              <a:rPr lang="en-US" sz="2400" dirty="0">
                <a:cs typeface="Times New Roman" pitchFamily="18" charset="0"/>
              </a:rPr>
              <a:t>		Inputs / Outputs</a:t>
            </a:r>
          </a:p>
          <a:p>
            <a:pPr marL="914400" indent="-914400" eaLnBrk="0" hangingPunct="0">
              <a:tabLst>
                <a:tab pos="228600" algn="l"/>
              </a:tabLst>
            </a:pPr>
            <a:endParaRPr lang="en-US" sz="2400" dirty="0">
              <a:cs typeface="Times New Roman" pitchFamily="18" charset="0"/>
            </a:endParaRPr>
          </a:p>
          <a:p>
            <a:pPr marL="914400" indent="-914400" eaLnBrk="0" hangingPunct="0">
              <a:tabLst>
                <a:tab pos="228600" algn="l"/>
              </a:tabLst>
            </a:pPr>
            <a:r>
              <a:rPr lang="en-US" sz="2400" dirty="0">
                <a:cs typeface="Times New Roman" pitchFamily="18" charset="0"/>
              </a:rPr>
              <a:t>		Controls </a:t>
            </a:r>
          </a:p>
          <a:p>
            <a:pPr marL="914400" indent="-914400" eaLnBrk="0" hangingPunct="0">
              <a:tabLst>
                <a:tab pos="228600" algn="l"/>
              </a:tabLst>
            </a:pPr>
            <a:endParaRPr lang="en-US" sz="2400" dirty="0">
              <a:cs typeface="Times New Roman" pitchFamily="18" charset="0"/>
            </a:endParaRPr>
          </a:p>
          <a:p>
            <a:pPr marL="914400" indent="-914400" eaLnBrk="0" hangingPunct="0">
              <a:tabLst>
                <a:tab pos="228600" algn="l"/>
              </a:tabLst>
            </a:pPr>
            <a:r>
              <a:rPr lang="en-US" sz="2400" dirty="0">
                <a:cs typeface="Times New Roman" pitchFamily="18" charset="0"/>
              </a:rPr>
              <a:t>		Boundaries</a:t>
            </a:r>
          </a:p>
          <a:p>
            <a:pPr marL="914400" indent="-914400" eaLnBrk="0" hangingPunct="0">
              <a:tabLst>
                <a:tab pos="228600" algn="l"/>
              </a:tabLst>
            </a:pPr>
            <a:endParaRPr lang="en-US" sz="2400" dirty="0">
              <a:cs typeface="Times New Roman" pitchFamily="18" charset="0"/>
            </a:endParaRPr>
          </a:p>
          <a:p>
            <a:pPr marL="914400" indent="-914400" eaLnBrk="0" hangingPunct="0">
              <a:tabLst>
                <a:tab pos="228600" algn="l"/>
              </a:tabLst>
            </a:pPr>
            <a:endParaRPr lang="en-US" sz="2400" dirty="0">
              <a:cs typeface="Times New Roman" pitchFamily="18" charset="0"/>
            </a:endParaRPr>
          </a:p>
        </p:txBody>
      </p:sp>
      <p:pic>
        <p:nvPicPr>
          <p:cNvPr id="327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2122646"/>
            <a:ext cx="4151436" cy="4191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1752600" y="228600"/>
            <a:ext cx="7620000" cy="1143000"/>
          </a:xfrm>
        </p:spPr>
        <p:txBody>
          <a:bodyPr>
            <a:normAutofit/>
          </a:bodyPr>
          <a:lstStyle/>
          <a:p>
            <a:r>
              <a:rPr lang="en-US" dirty="0" smtClean="0">
                <a:latin typeface="+mn-lt"/>
              </a:rPr>
              <a:t>What is an ecosystem?</a:t>
            </a:r>
            <a:endParaRPr lang="en-US" dirty="0">
              <a:latin typeface="+mn-lt"/>
            </a:endParaRPr>
          </a:p>
        </p:txBody>
      </p:sp>
    </p:spTree>
    <p:extLst>
      <p:ext uri="{BB962C8B-B14F-4D97-AF65-F5344CB8AC3E}">
        <p14:creationId xmlns:p14="http://schemas.microsoft.com/office/powerpoint/2010/main" val="1789886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274638"/>
            <a:ext cx="8642465" cy="1249362"/>
          </a:xfrm>
        </p:spPr>
        <p:txBody>
          <a:bodyPr/>
          <a:lstStyle/>
          <a:p>
            <a:r>
              <a:rPr lang="en-US" sz="3600" dirty="0">
                <a:latin typeface="+mn-lt"/>
              </a:rPr>
              <a:t>Ecosystem stability comes from feedbacks</a:t>
            </a:r>
          </a:p>
        </p:txBody>
      </p:sp>
      <p:pic>
        <p:nvPicPr>
          <p:cNvPr id="4" name="Picture 3"/>
          <p:cNvPicPr>
            <a:picLocks noChangeAspect="1"/>
          </p:cNvPicPr>
          <p:nvPr/>
        </p:nvPicPr>
        <p:blipFill>
          <a:blip r:embed="rId2"/>
          <a:stretch>
            <a:fillRect/>
          </a:stretch>
        </p:blipFill>
        <p:spPr>
          <a:xfrm>
            <a:off x="2590800" y="1679913"/>
            <a:ext cx="5843082" cy="4887120"/>
          </a:xfrm>
          <a:prstGeom prst="rect">
            <a:avLst/>
          </a:prstGeom>
        </p:spPr>
      </p:pic>
    </p:spTree>
    <p:extLst>
      <p:ext uri="{BB962C8B-B14F-4D97-AF65-F5344CB8AC3E}">
        <p14:creationId xmlns:p14="http://schemas.microsoft.com/office/powerpoint/2010/main" val="3791607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5029200"/>
            <a:ext cx="7391400" cy="1371600"/>
          </a:xfrm>
        </p:spPr>
        <p:txBody>
          <a:bodyPr/>
          <a:lstStyle/>
          <a:p>
            <a:r>
              <a:rPr lang="en-US" dirty="0" smtClean="0"/>
              <a:t>Add earthworms (and bioturbation)</a:t>
            </a:r>
          </a:p>
          <a:p>
            <a:pPr lvl="1"/>
            <a:r>
              <a:rPr lang="en-US" dirty="0" smtClean="0"/>
              <a:t>Indirect positive effects</a:t>
            </a:r>
            <a:endParaRPr lang="en-US" dirty="0"/>
          </a:p>
        </p:txBody>
      </p:sp>
      <p:pic>
        <p:nvPicPr>
          <p:cNvPr id="4" name="Picture 3"/>
          <p:cNvPicPr>
            <a:picLocks noChangeAspect="1"/>
          </p:cNvPicPr>
          <p:nvPr/>
        </p:nvPicPr>
        <p:blipFill rotWithShape="1">
          <a:blip r:embed="rId2"/>
          <a:srcRect l="6957" r="35063" b="26705"/>
          <a:stretch/>
        </p:blipFill>
        <p:spPr>
          <a:xfrm>
            <a:off x="2209801" y="1371600"/>
            <a:ext cx="7050947" cy="3429000"/>
          </a:xfrm>
          <a:prstGeom prst="rect">
            <a:avLst/>
          </a:prstGeom>
        </p:spPr>
      </p:pic>
      <p:sp>
        <p:nvSpPr>
          <p:cNvPr id="5" name="Title 1"/>
          <p:cNvSpPr>
            <a:spLocks noGrp="1"/>
          </p:cNvSpPr>
          <p:nvPr>
            <p:ph type="title"/>
          </p:nvPr>
        </p:nvSpPr>
        <p:spPr>
          <a:xfrm>
            <a:off x="1981199" y="274638"/>
            <a:ext cx="8700655" cy="1249362"/>
          </a:xfrm>
        </p:spPr>
        <p:txBody>
          <a:bodyPr/>
          <a:lstStyle/>
          <a:p>
            <a:r>
              <a:rPr lang="en-US" sz="3600" dirty="0">
                <a:latin typeface="+mn-lt"/>
              </a:rPr>
              <a:t>Ecosystem stability comes from feedbacks</a:t>
            </a:r>
          </a:p>
        </p:txBody>
      </p:sp>
    </p:spTree>
    <p:extLst>
      <p:ext uri="{BB962C8B-B14F-4D97-AF65-F5344CB8AC3E}">
        <p14:creationId xmlns:p14="http://schemas.microsoft.com/office/powerpoint/2010/main" val="3770978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838200" y="1594512"/>
            <a:ext cx="10515600" cy="4958687"/>
          </a:xfrm>
        </p:spPr>
        <p:txBody>
          <a:bodyPr>
            <a:normAutofit fontScale="92500"/>
          </a:bodyPr>
          <a:lstStyle/>
          <a:p>
            <a:pPr>
              <a:lnSpc>
                <a:spcPct val="200000"/>
              </a:lnSpc>
            </a:pPr>
            <a:r>
              <a:rPr lang="en-US" sz="3500" dirty="0" smtClean="0"/>
              <a:t>What is biodiversity?</a:t>
            </a:r>
          </a:p>
          <a:p>
            <a:pPr>
              <a:lnSpc>
                <a:spcPct val="200000"/>
              </a:lnSpc>
            </a:pPr>
            <a:r>
              <a:rPr lang="en-US" sz="3500" dirty="0" smtClean="0"/>
              <a:t>What is an ecosystem?</a:t>
            </a:r>
          </a:p>
          <a:p>
            <a:pPr>
              <a:lnSpc>
                <a:spcPct val="200000"/>
              </a:lnSpc>
            </a:pPr>
            <a:r>
              <a:rPr lang="en-US" sz="3500" dirty="0" smtClean="0"/>
              <a:t>What are “ecosystem functions”?</a:t>
            </a:r>
          </a:p>
          <a:p>
            <a:pPr>
              <a:lnSpc>
                <a:spcPct val="200000"/>
              </a:lnSpc>
            </a:pPr>
            <a:r>
              <a:rPr lang="en-US" sz="3500" dirty="0" smtClean="0"/>
              <a:t>How does (or how might) biodiversity affect an ecosystem?</a:t>
            </a:r>
          </a:p>
          <a:p>
            <a:pPr>
              <a:lnSpc>
                <a:spcPct val="200000"/>
              </a:lnSpc>
            </a:pPr>
            <a:endParaRPr lang="en-US" dirty="0"/>
          </a:p>
        </p:txBody>
      </p:sp>
    </p:spTree>
    <p:extLst>
      <p:ext uri="{BB962C8B-B14F-4D97-AF65-F5344CB8AC3E}">
        <p14:creationId xmlns:p14="http://schemas.microsoft.com/office/powerpoint/2010/main" val="4289884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ecosystem functions?”</a:t>
            </a:r>
            <a:endParaRPr lang="en-US" dirty="0"/>
          </a:p>
        </p:txBody>
      </p:sp>
      <p:pic>
        <p:nvPicPr>
          <p:cNvPr id="4" name="Picture 3"/>
          <p:cNvPicPr>
            <a:picLocks noChangeAspect="1"/>
          </p:cNvPicPr>
          <p:nvPr/>
        </p:nvPicPr>
        <p:blipFill rotWithShape="1">
          <a:blip r:embed="rId2"/>
          <a:srcRect l="6957" r="35063" b="26705"/>
          <a:stretch/>
        </p:blipFill>
        <p:spPr>
          <a:xfrm>
            <a:off x="6096000" y="2535381"/>
            <a:ext cx="5385607" cy="2619116"/>
          </a:xfrm>
          <a:prstGeom prst="rect">
            <a:avLst/>
          </a:prstGeom>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749439"/>
            <a:ext cx="4151436"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075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1160" y="228601"/>
            <a:ext cx="4559440" cy="5897563"/>
          </a:xfrm>
        </p:spPr>
        <p:txBody>
          <a:bodyPr/>
          <a:lstStyle/>
          <a:p>
            <a:pPr marL="0" indent="0">
              <a:buNone/>
            </a:pPr>
            <a:r>
              <a:rPr lang="en-US" dirty="0" smtClean="0"/>
              <a:t>Consider the relationships between species richness and ecosystem processes</a:t>
            </a:r>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641" t="1394"/>
          <a:stretch/>
        </p:blipFill>
        <p:spPr bwMode="auto">
          <a:xfrm>
            <a:off x="5113774" y="228601"/>
            <a:ext cx="3668078" cy="6328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466304" y="562708"/>
            <a:ext cx="3084843" cy="14670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66304" y="2657927"/>
            <a:ext cx="3315548" cy="14670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66304" y="4670821"/>
            <a:ext cx="3315548" cy="14670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370276" y="797687"/>
            <a:ext cx="3619452" cy="646331"/>
          </a:xfrm>
          <a:prstGeom prst="rect">
            <a:avLst/>
          </a:prstGeom>
          <a:noFill/>
        </p:spPr>
        <p:txBody>
          <a:bodyPr wrap="none" rtlCol="0">
            <a:spAutoFit/>
          </a:bodyPr>
          <a:lstStyle/>
          <a:p>
            <a:r>
              <a:rPr lang="en-US" dirty="0" smtClean="0"/>
              <a:t>Each species is unique</a:t>
            </a:r>
          </a:p>
          <a:p>
            <a:r>
              <a:rPr lang="en-US" dirty="0" smtClean="0"/>
              <a:t>Some species are ecologically similar</a:t>
            </a:r>
            <a:endParaRPr lang="en-US" dirty="0"/>
          </a:p>
        </p:txBody>
      </p:sp>
      <p:sp>
        <p:nvSpPr>
          <p:cNvPr id="9" name="TextBox 8"/>
          <p:cNvSpPr txBox="1"/>
          <p:nvPr/>
        </p:nvSpPr>
        <p:spPr>
          <a:xfrm>
            <a:off x="8462386" y="2922019"/>
            <a:ext cx="2805768" cy="646331"/>
          </a:xfrm>
          <a:prstGeom prst="rect">
            <a:avLst/>
          </a:prstGeom>
          <a:noFill/>
        </p:spPr>
        <p:txBody>
          <a:bodyPr wrap="none" rtlCol="0">
            <a:spAutoFit/>
          </a:bodyPr>
          <a:lstStyle/>
          <a:p>
            <a:r>
              <a:rPr lang="en-US" dirty="0" smtClean="0"/>
              <a:t>Remove a rare species</a:t>
            </a:r>
          </a:p>
          <a:p>
            <a:r>
              <a:rPr lang="en-US" dirty="0" smtClean="0"/>
              <a:t>Remove a dominant species</a:t>
            </a:r>
            <a:endParaRPr lang="en-US" dirty="0"/>
          </a:p>
        </p:txBody>
      </p:sp>
      <p:sp>
        <p:nvSpPr>
          <p:cNvPr id="10" name="TextBox 9"/>
          <p:cNvSpPr txBox="1"/>
          <p:nvPr/>
        </p:nvSpPr>
        <p:spPr>
          <a:xfrm>
            <a:off x="8551147" y="4991503"/>
            <a:ext cx="3215817" cy="646331"/>
          </a:xfrm>
          <a:prstGeom prst="rect">
            <a:avLst/>
          </a:prstGeom>
          <a:noFill/>
        </p:spPr>
        <p:txBody>
          <a:bodyPr wrap="none" rtlCol="0">
            <a:spAutoFit/>
          </a:bodyPr>
          <a:lstStyle/>
          <a:p>
            <a:r>
              <a:rPr lang="en-US" dirty="0" smtClean="0"/>
              <a:t>Remove a compensating species</a:t>
            </a:r>
          </a:p>
          <a:p>
            <a:r>
              <a:rPr lang="en-US" dirty="0" smtClean="0"/>
              <a:t>Remove a keystone species</a:t>
            </a:r>
            <a:endParaRPr lang="en-US" dirty="0"/>
          </a:p>
        </p:txBody>
      </p:sp>
    </p:spTree>
    <p:extLst>
      <p:ext uri="{BB962C8B-B14F-4D97-AF65-F5344CB8AC3E}">
        <p14:creationId xmlns:p14="http://schemas.microsoft.com/office/powerpoint/2010/main" val="379811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645</TotalTime>
  <Words>250</Words>
  <Application>Microsoft Office PowerPoint</Application>
  <PresentationFormat>Widescreen</PresentationFormat>
  <Paragraphs>49</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ECOL 8000- Module 2 Biodiversity and Ecosystem Functioning</vt:lpstr>
      <vt:lpstr>Questions</vt:lpstr>
      <vt:lpstr>PowerPoint Presentation</vt:lpstr>
      <vt:lpstr>What is an ecosystem?</vt:lpstr>
      <vt:lpstr>Ecosystem stability comes from feedbacks</vt:lpstr>
      <vt:lpstr>Ecosystem stability comes from feedbacks</vt:lpstr>
      <vt:lpstr>Questions</vt:lpstr>
      <vt:lpstr>What are ecosystem functions?”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Biodiversity and Ecosystem Functioning</dc:title>
  <dc:creator>Nina Wurzburger</dc:creator>
  <cp:lastModifiedBy>Nina Wurzburger</cp:lastModifiedBy>
  <cp:revision>24</cp:revision>
  <dcterms:created xsi:type="dcterms:W3CDTF">2017-10-06T18:27:35Z</dcterms:created>
  <dcterms:modified xsi:type="dcterms:W3CDTF">2019-09-19T16:56:23Z</dcterms:modified>
</cp:coreProperties>
</file>