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58" r:id="rId4"/>
    <p:sldId id="267" r:id="rId5"/>
    <p:sldId id="270" r:id="rId6"/>
    <p:sldId id="266" r:id="rId7"/>
    <p:sldId id="268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BF0D0-7182-4495-976D-0B95FC5592E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ED713-E247-4CA3-A0CC-BE304D1CF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9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time there was </a:t>
            </a:r>
            <a:r>
              <a:rPr lang="en-US" dirty="0" err="1" smtClean="0"/>
              <a:t>interannual</a:t>
            </a:r>
            <a:r>
              <a:rPr lang="en-US" dirty="0" smtClean="0"/>
              <a:t> variability in climate… where</a:t>
            </a:r>
            <a:r>
              <a:rPr lang="en-US" baseline="0" dirty="0" smtClean="0"/>
              <a:t> more diverse plots maintained greater stability in NPP. However, </a:t>
            </a:r>
            <a:r>
              <a:rPr lang="en-US" baseline="0" dirty="0" err="1" smtClean="0"/>
              <a:t>spp</a:t>
            </a:r>
            <a:r>
              <a:rPr lang="en-US" baseline="0" dirty="0" smtClean="0"/>
              <a:t> populations were less stable in the more diverse plots.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A655D-6450-48C0-8B03-58241964A5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7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3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0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4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0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0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5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5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99353-C710-4740-B86F-A099FBA9965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693D-7A6C-424D-BD21-44AF5BCB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58" y="1366350"/>
            <a:ext cx="11585749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of </a:t>
            </a:r>
            <a:r>
              <a:rPr lang="en-US" dirty="0" err="1" smtClean="0"/>
              <a:t>Tilman</a:t>
            </a:r>
            <a:r>
              <a:rPr lang="en-US" dirty="0" smtClean="0"/>
              <a:t> et al.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Biodiversity and Ecosystem Functioning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</a:t>
            </a:r>
            <a:r>
              <a:rPr lang="en-US" dirty="0" err="1" smtClean="0"/>
              <a:t>Tilman</a:t>
            </a:r>
            <a:r>
              <a:rPr lang="en-US" dirty="0" smtClean="0"/>
              <a:t> history of BEF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ideas about biodiversity originate?</a:t>
            </a:r>
          </a:p>
          <a:p>
            <a:pPr lvl="1"/>
            <a:r>
              <a:rPr lang="en-US" dirty="0" smtClean="0"/>
              <a:t>What was the original “debate” about?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Why did theory about BEF languish for several decades?</a:t>
            </a:r>
          </a:p>
          <a:p>
            <a:endParaRPr lang="en-US" dirty="0"/>
          </a:p>
          <a:p>
            <a:r>
              <a:rPr lang="en-US" dirty="0" smtClean="0"/>
              <a:t>What inspired the “reawakening”?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1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43" t="-9807" r="956" b="-10777"/>
          <a:stretch/>
        </p:blipFill>
        <p:spPr>
          <a:xfrm>
            <a:off x="15072" y="1657417"/>
            <a:ext cx="11980985" cy="384847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47764" y="4937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1 – the first 3 experimental BEF studies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What was </a:t>
            </a:r>
            <a:r>
              <a:rPr lang="en-US" sz="4000" dirty="0" smtClean="0"/>
              <a:t>the </a:t>
            </a:r>
            <a:r>
              <a:rPr lang="en-US" sz="4000" dirty="0" smtClean="0"/>
              <a:t>significance?</a:t>
            </a:r>
            <a:br>
              <a:rPr lang="en-US" sz="4000" dirty="0" smtClean="0"/>
            </a:br>
            <a:r>
              <a:rPr lang="en-US" sz="4000" dirty="0" smtClean="0"/>
              <a:t>What was </a:t>
            </a:r>
            <a:r>
              <a:rPr lang="en-US" sz="4000" dirty="0" smtClean="0"/>
              <a:t>the controversy</a:t>
            </a:r>
            <a:r>
              <a:rPr lang="en-US" sz="4000" dirty="0" smtClean="0"/>
              <a:t>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95940" y="6370441"/>
            <a:ext cx="2993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Tilman</a:t>
            </a:r>
            <a:r>
              <a:rPr lang="en-US" dirty="0" smtClean="0"/>
              <a:t> </a:t>
            </a:r>
            <a:r>
              <a:rPr lang="en-US" dirty="0" smtClean="0"/>
              <a:t>et al. </a:t>
            </a:r>
            <a:r>
              <a:rPr lang="en-US" dirty="0" smtClean="0"/>
              <a:t>2014 Figure 1abc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76" y="136525"/>
            <a:ext cx="11115675" cy="1978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2 – the development of theory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What do these graphs represent?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What role did theory play in the </a:t>
            </a:r>
            <a:r>
              <a:rPr lang="en-US" sz="3600" dirty="0" smtClean="0"/>
              <a:t>understanding of </a:t>
            </a:r>
            <a:r>
              <a:rPr lang="en-US" sz="3600" dirty="0" smtClean="0"/>
              <a:t>BEF?</a:t>
            </a:r>
            <a:r>
              <a:rPr lang="en-US" sz="6000" dirty="0"/>
              <a:t/>
            </a:r>
            <a:br>
              <a:rPr lang="en-US" sz="6000" dirty="0"/>
            </a:b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361"/>
          <a:stretch/>
        </p:blipFill>
        <p:spPr>
          <a:xfrm>
            <a:off x="469355" y="2554243"/>
            <a:ext cx="11484519" cy="2951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940" y="6370441"/>
            <a:ext cx="2993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Tilman</a:t>
            </a:r>
            <a:r>
              <a:rPr lang="en-US" dirty="0" smtClean="0"/>
              <a:t> </a:t>
            </a:r>
            <a:r>
              <a:rPr lang="en-US" dirty="0" smtClean="0"/>
              <a:t>et al. </a:t>
            </a:r>
            <a:r>
              <a:rPr lang="en-US" dirty="0" smtClean="0"/>
              <a:t>2014 Figure 2abc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83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Group 3 – Diversity-productivity theory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What is d</a:t>
            </a:r>
            <a:r>
              <a:rPr lang="en-US" sz="3600" dirty="0" smtClean="0"/>
              <a:t>iversity-productivity theory?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What empirical support exists?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789" y="2675706"/>
            <a:ext cx="4910211" cy="3519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12037"/>
          <a:stretch/>
        </p:blipFill>
        <p:spPr>
          <a:xfrm>
            <a:off x="1485899" y="2476854"/>
            <a:ext cx="5000625" cy="40811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62861" y="6482784"/>
            <a:ext cx="318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Tilman</a:t>
            </a:r>
            <a:r>
              <a:rPr lang="en-US" dirty="0" smtClean="0"/>
              <a:t> </a:t>
            </a:r>
            <a:r>
              <a:rPr lang="en-US" dirty="0" smtClean="0"/>
              <a:t>et al. </a:t>
            </a:r>
            <a:r>
              <a:rPr lang="en-US" dirty="0" smtClean="0"/>
              <a:t>2014 Figure 4abcdf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5940" y="6370441"/>
            <a:ext cx="2663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Tilman</a:t>
            </a:r>
            <a:r>
              <a:rPr lang="en-US" dirty="0" smtClean="0"/>
              <a:t> </a:t>
            </a:r>
            <a:r>
              <a:rPr lang="en-US" dirty="0" smtClean="0"/>
              <a:t>et al. </a:t>
            </a:r>
            <a:r>
              <a:rPr lang="en-US" dirty="0" smtClean="0"/>
              <a:t>2014 Figure 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521" y="2003318"/>
            <a:ext cx="5793254" cy="46126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5940" y="187436"/>
            <a:ext cx="9791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Group </a:t>
            </a:r>
            <a:r>
              <a:rPr lang="en-US" sz="4000" dirty="0" smtClean="0">
                <a:latin typeface="+mj-lt"/>
              </a:rPr>
              <a:t>4 – Diversity-stability theory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3600" dirty="0">
                <a:latin typeface="+mj-lt"/>
              </a:rPr>
              <a:t>What is </a:t>
            </a:r>
            <a:r>
              <a:rPr lang="en-US" sz="3600" dirty="0" smtClean="0">
                <a:latin typeface="+mj-lt"/>
              </a:rPr>
              <a:t>diversity-stability </a:t>
            </a:r>
            <a:r>
              <a:rPr lang="en-US" sz="3600" dirty="0">
                <a:latin typeface="+mj-lt"/>
              </a:rPr>
              <a:t>theory? 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What empirical support exists?</a:t>
            </a:r>
          </a:p>
        </p:txBody>
      </p:sp>
    </p:spTree>
    <p:extLst>
      <p:ext uri="{BB962C8B-B14F-4D97-AF65-F5344CB8AC3E}">
        <p14:creationId xmlns:p14="http://schemas.microsoft.com/office/powerpoint/2010/main" val="266820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95" y="1979525"/>
            <a:ext cx="5969505" cy="4278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273" y="1979525"/>
            <a:ext cx="6093100" cy="42923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940" y="6370441"/>
            <a:ext cx="3083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Tilman</a:t>
            </a:r>
            <a:r>
              <a:rPr lang="en-US" dirty="0" smtClean="0"/>
              <a:t> </a:t>
            </a:r>
            <a:r>
              <a:rPr lang="en-US" dirty="0" smtClean="0"/>
              <a:t>et al. </a:t>
            </a:r>
            <a:r>
              <a:rPr lang="en-US" dirty="0" smtClean="0"/>
              <a:t>2014 Figure 1d, 2f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940" y="92209"/>
            <a:ext cx="9791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Group </a:t>
            </a:r>
            <a:r>
              <a:rPr lang="en-US" sz="4000" dirty="0" smtClean="0">
                <a:latin typeface="+mj-lt"/>
              </a:rPr>
              <a:t>5 – Diversity-invasion theory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3600" dirty="0">
                <a:latin typeface="+mj-lt"/>
              </a:rPr>
              <a:t>What is </a:t>
            </a:r>
            <a:r>
              <a:rPr lang="en-US" sz="3600" dirty="0" smtClean="0">
                <a:latin typeface="+mj-lt"/>
              </a:rPr>
              <a:t>diversity-invasion </a:t>
            </a:r>
            <a:r>
              <a:rPr lang="en-US" sz="3600" dirty="0">
                <a:latin typeface="+mj-lt"/>
              </a:rPr>
              <a:t>theory? 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What empirical support exists?</a:t>
            </a:r>
          </a:p>
        </p:txBody>
      </p:sp>
    </p:spTree>
    <p:extLst>
      <p:ext uri="{BB962C8B-B14F-4D97-AF65-F5344CB8AC3E}">
        <p14:creationId xmlns:p14="http://schemas.microsoft.com/office/powerpoint/2010/main" val="402415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most convincing experiment/theory providing support for BEF? </a:t>
            </a:r>
          </a:p>
          <a:p>
            <a:endParaRPr lang="en-US" dirty="0"/>
          </a:p>
          <a:p>
            <a:r>
              <a:rPr lang="en-US" dirty="0" smtClean="0"/>
              <a:t>What weaknesses or open questions remain?</a:t>
            </a:r>
          </a:p>
          <a:p>
            <a:endParaRPr lang="en-US" dirty="0" smtClean="0"/>
          </a:p>
          <a:p>
            <a:r>
              <a:rPr lang="en-US" dirty="0" smtClean="0"/>
              <a:t>Why do you think BEF has always been so controversial?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broader lessons about scientific inquiry can we learn from the history and development of BEF?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64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192</Words>
  <Application>Microsoft Office PowerPoint</Application>
  <PresentationFormat>Widescreen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Discussion of Tilman et al. 2014 Biodiversity and Ecosystem Functioning</vt:lpstr>
      <vt:lpstr>pre-Tilman history of BEF</vt:lpstr>
      <vt:lpstr>Group 1 – the first 3 experimental BEF studies What was the significance? What was the controversy? </vt:lpstr>
      <vt:lpstr>Group 2 – the development of theory What do these graphs represent? What role did theory play in the understanding of BEF? </vt:lpstr>
      <vt:lpstr>Group 3 – Diversity-productivity theory What is diversity-productivity theory?  What empirical support exists?</vt:lpstr>
      <vt:lpstr>PowerPoint Presentation</vt:lpstr>
      <vt:lpstr>PowerPoint Presentation</vt:lpstr>
      <vt:lpstr>Class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 and Ecosystem Functioning</dc:title>
  <dc:creator>Nina Wurzburger</dc:creator>
  <cp:lastModifiedBy>Nina Wurzburger</cp:lastModifiedBy>
  <cp:revision>31</cp:revision>
  <dcterms:created xsi:type="dcterms:W3CDTF">2017-10-06T18:27:35Z</dcterms:created>
  <dcterms:modified xsi:type="dcterms:W3CDTF">2019-09-19T16:55:58Z</dcterms:modified>
</cp:coreProperties>
</file>