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1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4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4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847F-8409-49BA-9EDB-5060DF865F3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458C-6203-456A-B0F7-B1C24908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forestgeo.si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476" cy="1325563"/>
          </a:xfrm>
        </p:spPr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– Analyzing BEF relationship with a tropical forest dataset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50" y="2353839"/>
            <a:ext cx="2209905" cy="295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42" y="2353839"/>
            <a:ext cx="2210623" cy="294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1" y="2353839"/>
            <a:ext cx="4417796" cy="29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7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674"/>
            <a:ext cx="10515600" cy="4351338"/>
          </a:xfrm>
        </p:spPr>
        <p:txBody>
          <a:bodyPr/>
          <a:lstStyle/>
          <a:p>
            <a:r>
              <a:rPr lang="en-US" dirty="0" smtClean="0"/>
              <a:t>Tropical forest data compiled from Averill et al. 2014 and Center for Tropical Forest Science – Forest Global Earth Observatory (CTFS-</a:t>
            </a:r>
            <a:r>
              <a:rPr lang="en-US" dirty="0" err="1" smtClean="0"/>
              <a:t>ForestGEO</a:t>
            </a:r>
            <a:r>
              <a:rPr lang="en-US" dirty="0" smtClean="0"/>
              <a:t>) network (</a:t>
            </a:r>
            <a:r>
              <a:rPr lang="en-US" u="sng" dirty="0" smtClean="0">
                <a:hlinkClick r:id="rId2"/>
              </a:rPr>
              <a:t>www.forestgeo.si.edu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soil carbon and nitrogen, NPP, tree species richness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7" y="3695307"/>
            <a:ext cx="5236075" cy="26442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476" cy="1325563"/>
          </a:xfrm>
        </p:spPr>
        <p:txBody>
          <a:bodyPr/>
          <a:lstStyle/>
          <a:p>
            <a:r>
              <a:rPr lang="en-US" dirty="0" smtClean="0"/>
              <a:t>Module 3 Assignment – Tropical forest dataset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68" y="3737343"/>
            <a:ext cx="4420755" cy="22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9938"/>
            <a:ext cx="10515600" cy="58470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/>
              </a:rPr>
              <a:t>Metadata: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Site ID - defined by Averill et al. 2014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site.name- guessed, described by Nina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c50 – total soil carbon content 0-50 cm (kg C/m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n50 – total soil nitrogen content to 0-50 cm (kg N/m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sand50 – sand content of soil 0-50 cm (%)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silt50 – sand content of soil 0-50 cm (%)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clay50 – sand content of soil 0-50 cm (%)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latitude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longitude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 – total soil carbon content 0-1m (kg C/m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n – total soil nitrogen content 0-1m (kg N/m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effectLst/>
              </a:rPr>
              <a:t>ph</a:t>
            </a:r>
            <a:r>
              <a:rPr lang="en-US" dirty="0" smtClean="0">
                <a:effectLst/>
              </a:rPr>
              <a:t> – soil pH 0-1 m depth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sand – sand content 0-1m (%)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silt – silt content 0-1 m (%)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clay – clay content 0-1m (%)</a:t>
            </a:r>
          </a:p>
          <a:p>
            <a:pPr marL="0" indent="0">
              <a:buNone/>
            </a:pPr>
            <a:r>
              <a:rPr lang="en-US" dirty="0" err="1" smtClean="0">
                <a:effectLst/>
              </a:rPr>
              <a:t>em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mycorrhizal</a:t>
            </a:r>
            <a:r>
              <a:rPr lang="en-US" dirty="0" smtClean="0">
                <a:effectLst/>
              </a:rPr>
              <a:t> dominance of ecosystem (0 = </a:t>
            </a:r>
            <a:r>
              <a:rPr lang="en-US" dirty="0" err="1" smtClean="0">
                <a:effectLst/>
              </a:rPr>
              <a:t>arbuscular</a:t>
            </a:r>
            <a:r>
              <a:rPr lang="en-US" dirty="0" smtClean="0">
                <a:effectLst/>
              </a:rPr>
              <a:t>, 1 = ectomycorrhizal)</a:t>
            </a:r>
          </a:p>
          <a:p>
            <a:pPr marL="0" indent="0">
              <a:buNone/>
            </a:pPr>
            <a:r>
              <a:rPr lang="en-US" dirty="0" err="1" smtClean="0">
                <a:effectLst/>
              </a:rPr>
              <a:t>npp</a:t>
            </a:r>
            <a:r>
              <a:rPr lang="en-US" dirty="0" smtClean="0">
                <a:effectLst/>
              </a:rPr>
              <a:t> – estimate of net primary productivity (10 year average of MODIS NPP product) (kg C/m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yr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mat – mean annual temperature (°C), estimated from </a:t>
            </a:r>
            <a:r>
              <a:rPr lang="en-US" dirty="0" err="1" smtClean="0">
                <a:effectLst/>
              </a:rPr>
              <a:t>WorldClim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map – mean annual precipitation (mm), estimated from </a:t>
            </a:r>
            <a:r>
              <a:rPr lang="en-US" dirty="0" err="1" smtClean="0">
                <a:effectLst/>
              </a:rPr>
              <a:t>WorldClim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err="1" smtClean="0">
                <a:effectLst/>
              </a:rPr>
              <a:t>tree.spp</a:t>
            </a:r>
            <a:r>
              <a:rPr lang="en-US" b="1" dirty="0" smtClean="0">
                <a:effectLst/>
              </a:rPr>
              <a:t> – species number for site or location</a:t>
            </a:r>
          </a:p>
          <a:p>
            <a:pPr marL="0" indent="0">
              <a:buNone/>
            </a:pPr>
            <a:r>
              <a:rPr lang="en-US" b="1" dirty="0" err="1" smtClean="0">
                <a:effectLst/>
              </a:rPr>
              <a:t>panama.plot.spp</a:t>
            </a:r>
            <a:r>
              <a:rPr lang="en-US" b="1" dirty="0" smtClean="0">
                <a:effectLst/>
              </a:rPr>
              <a:t> – tree species number measured in 1 ha plot across the Panamanian isthmus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476" cy="1325563"/>
          </a:xfrm>
        </p:spPr>
        <p:txBody>
          <a:bodyPr/>
          <a:lstStyle/>
          <a:p>
            <a:r>
              <a:rPr lang="en-US" dirty="0" smtClean="0"/>
              <a:t>Part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808"/>
            <a:ext cx="10515600" cy="4763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u="sng" dirty="0"/>
              <a:t>teams of </a:t>
            </a:r>
            <a:r>
              <a:rPr lang="en-US" u="sng" dirty="0" smtClean="0"/>
              <a:t>two or three</a:t>
            </a:r>
            <a:r>
              <a:rPr lang="en-US" dirty="0" smtClean="0"/>
              <a:t>, </a:t>
            </a:r>
            <a:r>
              <a:rPr lang="en-US" dirty="0"/>
              <a:t>you will </a:t>
            </a:r>
            <a:r>
              <a:rPr lang="en-US" i="1" dirty="0"/>
              <a:t>explore the relationship between biodiversity and ecosystem function</a:t>
            </a:r>
            <a:r>
              <a:rPr lang="en-US" dirty="0"/>
              <a:t>. There are many ways that you can achieve this goal, the approach and specifics are entirely up to you. However, you will: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state </a:t>
            </a:r>
            <a:r>
              <a:rPr lang="en-US" dirty="0" smtClean="0">
                <a:effectLst/>
              </a:rPr>
              <a:t>a question and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define </a:t>
            </a:r>
            <a:r>
              <a:rPr lang="en-US" dirty="0" smtClean="0">
                <a:effectLst/>
              </a:rPr>
              <a:t>an analytical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analyze </a:t>
            </a:r>
            <a:r>
              <a:rPr lang="en-US" dirty="0" smtClean="0">
                <a:effectLst/>
              </a:rPr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present </a:t>
            </a:r>
            <a:r>
              <a:rPr lang="en-US" dirty="0" smtClean="0">
                <a:effectLst/>
              </a:rPr>
              <a:t>your results in a figure or figures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interpret </a:t>
            </a:r>
            <a:r>
              <a:rPr lang="en-US" dirty="0" smtClean="0">
                <a:effectLst/>
              </a:rPr>
              <a:t>your findings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06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740"/>
            <a:ext cx="10820400" cy="4791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Many experiments are inspired by patterns (or the lack of pattern) from previous observations or experiments. Using your </a:t>
            </a:r>
            <a:r>
              <a:rPr lang="en-US" dirty="0" smtClean="0"/>
              <a:t>findings </a:t>
            </a:r>
            <a:r>
              <a:rPr lang="en-US" dirty="0"/>
              <a:t>from part 1, design an experiment, observational study (or some kind of hybrid) to address your original question or address a new question that arose during the course of your study. </a:t>
            </a:r>
            <a:endParaRPr lang="en-US" dirty="0" smtClean="0"/>
          </a:p>
          <a:p>
            <a:pPr marL="514350" lvl="0" indent="-514350">
              <a:buAutoNum type="arabicPeriod" startAt="6"/>
            </a:pPr>
            <a:r>
              <a:rPr lang="en-US" dirty="0" smtClean="0"/>
              <a:t>describe </a:t>
            </a:r>
            <a:r>
              <a:rPr lang="en-US" dirty="0"/>
              <a:t>the knowledge gap or surprise (i.e. what your analysis did or did not </a:t>
            </a:r>
            <a:r>
              <a:rPr lang="en-US" dirty="0" smtClean="0"/>
              <a:t>show</a:t>
            </a:r>
            <a:r>
              <a:rPr lang="en-US" dirty="0"/>
              <a:t>, or what the literature </a:t>
            </a:r>
            <a:r>
              <a:rPr lang="en-US" dirty="0" smtClean="0"/>
              <a:t>lacks)</a:t>
            </a:r>
          </a:p>
          <a:p>
            <a:pPr marL="514350" lvl="0" indent="-514350">
              <a:buAutoNum type="arabicPeriod" startAt="6"/>
            </a:pPr>
            <a:r>
              <a:rPr lang="en-US" dirty="0" smtClean="0"/>
              <a:t>state </a:t>
            </a:r>
            <a:r>
              <a:rPr lang="en-US" dirty="0"/>
              <a:t>(or restate) your question and </a:t>
            </a:r>
            <a:r>
              <a:rPr lang="en-US" dirty="0" smtClean="0"/>
              <a:t>hypothesis</a:t>
            </a:r>
          </a:p>
          <a:p>
            <a:pPr marL="514350" lvl="0" indent="-514350">
              <a:buAutoNum type="arabicPeriod" startAt="6"/>
            </a:pPr>
            <a:r>
              <a:rPr lang="en-US" dirty="0" smtClean="0"/>
              <a:t>design </a:t>
            </a:r>
            <a:r>
              <a:rPr lang="en-US" dirty="0"/>
              <a:t>and experiment or study to address this question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Add these components to Part 1 and turn in one final paper (~3 pages), and give one presentation (5 min) of your journey of discovery. Due on the Oct 3</a:t>
            </a:r>
            <a:r>
              <a:rPr lang="en-US" baseline="30000" dirty="0"/>
              <a:t>rd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762" y="146664"/>
            <a:ext cx="10794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464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Assignment – Analyzing BEF relationship with a tropical forest dataset</vt:lpstr>
      <vt:lpstr>Module 3 Assignment – Tropical forest dataset</vt:lpstr>
      <vt:lpstr>PowerPoint Presentation</vt:lpstr>
      <vt:lpstr>Part 1.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 8000- Module 3 Biodiversity and Ecosystem Functioning</dc:title>
  <dc:creator>Nina Wurzburger</dc:creator>
  <cp:lastModifiedBy>Nina Wurzburger</cp:lastModifiedBy>
  <cp:revision>7</cp:revision>
  <dcterms:created xsi:type="dcterms:W3CDTF">2017-10-19T15:29:44Z</dcterms:created>
  <dcterms:modified xsi:type="dcterms:W3CDTF">2019-09-24T16:05:11Z</dcterms:modified>
</cp:coreProperties>
</file>