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33" r:id="rId3"/>
    <p:sldMasterId id="2147483745" r:id="rId4"/>
    <p:sldMasterId id="2147483806" r:id="rId5"/>
    <p:sldMasterId id="2147483818" r:id="rId6"/>
    <p:sldMasterId id="2147483854" r:id="rId7"/>
    <p:sldMasterId id="2147483866" r:id="rId8"/>
    <p:sldMasterId id="2147483878" r:id="rId9"/>
  </p:sldMasterIdLst>
  <p:notesMasterIdLst>
    <p:notesMasterId r:id="rId56"/>
  </p:notesMasterIdLst>
  <p:sldIdLst>
    <p:sldId id="284" r:id="rId10"/>
    <p:sldId id="287" r:id="rId11"/>
    <p:sldId id="373" r:id="rId12"/>
    <p:sldId id="371" r:id="rId13"/>
    <p:sldId id="390" r:id="rId14"/>
    <p:sldId id="359" r:id="rId15"/>
    <p:sldId id="382" r:id="rId16"/>
    <p:sldId id="387" r:id="rId17"/>
    <p:sldId id="384" r:id="rId18"/>
    <p:sldId id="388" r:id="rId19"/>
    <p:sldId id="389" r:id="rId20"/>
    <p:sldId id="391" r:id="rId21"/>
    <p:sldId id="302" r:id="rId22"/>
    <p:sldId id="303" r:id="rId23"/>
    <p:sldId id="304" r:id="rId24"/>
    <p:sldId id="311" r:id="rId25"/>
    <p:sldId id="392" r:id="rId26"/>
    <p:sldId id="327" r:id="rId27"/>
    <p:sldId id="332" r:id="rId28"/>
    <p:sldId id="333" r:id="rId29"/>
    <p:sldId id="396" r:id="rId30"/>
    <p:sldId id="397" r:id="rId31"/>
    <p:sldId id="335" r:id="rId32"/>
    <p:sldId id="337" r:id="rId33"/>
    <p:sldId id="338" r:id="rId34"/>
    <p:sldId id="340" r:id="rId35"/>
    <p:sldId id="398" r:id="rId36"/>
    <p:sldId id="399" r:id="rId37"/>
    <p:sldId id="341" r:id="rId38"/>
    <p:sldId id="409" r:id="rId39"/>
    <p:sldId id="404" r:id="rId40"/>
    <p:sldId id="405" r:id="rId41"/>
    <p:sldId id="406" r:id="rId42"/>
    <p:sldId id="407" r:id="rId43"/>
    <p:sldId id="408" r:id="rId44"/>
    <p:sldId id="400" r:id="rId45"/>
    <p:sldId id="401" r:id="rId46"/>
    <p:sldId id="402" r:id="rId47"/>
    <p:sldId id="403" r:id="rId48"/>
    <p:sldId id="362" r:id="rId49"/>
    <p:sldId id="363" r:id="rId50"/>
    <p:sldId id="364" r:id="rId51"/>
    <p:sldId id="361" r:id="rId52"/>
    <p:sldId id="367" r:id="rId53"/>
    <p:sldId id="369" r:id="rId54"/>
    <p:sldId id="370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27">
          <p15:clr>
            <a:srgbClr val="A4A3A4"/>
          </p15:clr>
        </p15:guide>
        <p15:guide id="2" pos="41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7" d="100"/>
          <a:sy n="87" d="100"/>
        </p:scale>
        <p:origin x="-1258" y="0"/>
      </p:cViewPr>
      <p:guideLst>
        <p:guide orient="horz" pos="3327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3942E0C-C8C6-4BE8-8DF4-DE96911D7C6F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A06DCCC-1D56-47D4-A14A-D35DCEFAF2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17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7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7239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50A04-222A-4AE1-9002-F922A58A0F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2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DD5DD-3A23-4C72-BCBB-F53E9D6EA1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46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CE00F-8A19-43AA-9B08-10280567AB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45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D1E9E-ABF1-43B5-8337-0883B3AE5C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4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C90CD-A3C7-4DD6-BA38-C88E15305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84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56BD2-3C34-4E56-80B7-ADC363407DA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77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9C50A-67A7-4625-BA86-4E63554D69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36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19661-24B0-4372-BBF5-BA4E423CD1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71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5AFB0-96B6-4C0C-8E9C-A51E250BE0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1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356B6-1F0F-471B-842A-F7DD96E0C3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0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D712CC-2D4A-462A-B9EE-13A31EE8D37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4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75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67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5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79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2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2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0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8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02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20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33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63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7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41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7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0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9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3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32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681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9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49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72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71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34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470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01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5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2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12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81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808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4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88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6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501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040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808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1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4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68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64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299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152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836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12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13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49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985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023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897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44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2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3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725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2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54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8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0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816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9535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496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3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75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50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07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390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247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120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4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088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325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056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175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29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3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552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52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8361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4891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7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2E9DF5-A34D-44B2-8D39-B7D3113446C6}" type="slidenum">
              <a:rPr lang="en-US" altLang="en-US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904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v"/>
        <a:defRPr sz="3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Arial" panose="020B0604020202020204" pitchFamily="34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65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59800C4-7961-4F14-B9B7-A6E50FF4FFE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06DE322-B1C4-4CFC-9C33-20DC0EDBFB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2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1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EFB9D7E-CA27-4AC4-AD8A-375EEB74B7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164C80-BFAC-4926-A3A2-797EA6375F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8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4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46161A-BBB1-4337-99D0-FB878BA3C4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63A434D-CE30-4436-A730-7E848B0062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0813" y="148719"/>
            <a:ext cx="7502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</a:rPr>
              <a:t>Module </a:t>
            </a:r>
            <a:r>
              <a:rPr lang="en-US" sz="2800" dirty="0">
                <a:latin typeface="Arial" panose="020B0604020202020204" pitchFamily="34" charset="0"/>
              </a:rPr>
              <a:t>4: Community </a:t>
            </a:r>
            <a:r>
              <a:rPr lang="en-US" sz="2800" dirty="0" smtClean="0">
                <a:latin typeface="Arial" panose="020B0604020202020204" pitchFamily="34" charset="0"/>
              </a:rPr>
              <a:t>structure and assembly</a:t>
            </a:r>
            <a:endParaRPr lang="en-US" sz="28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33688"/>
              </p:ext>
            </p:extLst>
          </p:nvPr>
        </p:nvGraphicFramePr>
        <p:xfrm>
          <a:off x="381246" y="760427"/>
          <a:ext cx="8448122" cy="5755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8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48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55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Topic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Reading(s)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6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1 (Thu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Intro, definitions, some history. Messing around with a simple dataset in R.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2 (Tue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6)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Paper discussion 1: Niches across scales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Chase and Myers (2011)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2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3 (Thu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8)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Paper discussion 2: Can we begin to infer community assembly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processes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from patterns?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Leibold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Mikkelson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 (2002)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6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4 (Tue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13)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Paper discussion 3: do communities actually exist?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Half the class will read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Ricklefs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 (2008) and half will read Brooker </a:t>
                      </a:r>
                      <a:r>
                        <a:rPr lang="en-US" sz="1800" i="1" dirty="0">
                          <a:effectLst/>
                          <a:latin typeface="Arial" panose="020B0604020202020204" pitchFamily="34" charset="0"/>
                        </a:rPr>
                        <a:t>et al.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(2009).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534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5 (Thu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15)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datasets,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groups (TBD). ‘Elements of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metacommunity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 Structure’ approach applied to datasets using R package </a:t>
                      </a:r>
                      <a:r>
                        <a:rPr lang="en-US" sz="1800" i="1" dirty="0" err="1">
                          <a:effectLst/>
                          <a:latin typeface="Arial" panose="020B0604020202020204" pitchFamily="34" charset="0"/>
                        </a:rPr>
                        <a:t>metacom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023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Day 6 (Tue Nov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27)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Brief group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</a:rPr>
                        <a:t>presentations 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and discussion. Is the world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Clementsian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</a:rPr>
                        <a:t>Gleasonian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/neutral/other?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927654"/>
            <a:ext cx="0" cy="464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05989" y="5575854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5245" y="5726021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Precipitation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61217" y="2968463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Spring temperature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538922" y="1687504"/>
            <a:ext cx="1267326" cy="27742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57124" y="1222827"/>
            <a:ext cx="4018547" cy="379716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19" y="138040"/>
            <a:ext cx="762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Hutchinson (1957): fundamental niche concept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881935" y="2545903"/>
            <a:ext cx="871278" cy="12873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10385" y="3121410"/>
            <a:ext cx="2507189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3877" y="837095"/>
            <a:ext cx="2399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turnover in this case; there is </a:t>
            </a:r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nestedness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space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3502" y="991994"/>
            <a:ext cx="873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9514" y="168091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9995" y="2053448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989443" y="4015411"/>
            <a:ext cx="1533582" cy="147936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79933" y="2824519"/>
            <a:ext cx="2242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doesn’t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 occur here? Biotic interaction with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or B or ‘environmental filtering?’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9742" y="6255747"/>
            <a:ext cx="8001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Fundamental vs. realized niche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8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4572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Species distributions form successive </a:t>
            </a:r>
            <a:r>
              <a:rPr lang="en-US" sz="28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Gaussian envelopes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along environmental gradients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94113" y="1913313"/>
            <a:ext cx="0" cy="2895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4800600"/>
            <a:ext cx="7467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4454" y="6444462"/>
            <a:ext cx="2789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Whittaker (1965, 1967)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5098" y="5020887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gradient 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2204" y="5251719"/>
            <a:ext cx="2269374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039245" y="2981259"/>
            <a:ext cx="3505200" cy="1819341"/>
          </a:xfrm>
          <a:custGeom>
            <a:avLst/>
            <a:gdLst>
              <a:gd name="connsiteX0" fmla="*/ 0 w 3505200"/>
              <a:gd name="connsiteY0" fmla="*/ 1809816 h 1819341"/>
              <a:gd name="connsiteX1" fmla="*/ 1019175 w 3505200"/>
              <a:gd name="connsiteY1" fmla="*/ 1000191 h 1819341"/>
              <a:gd name="connsiteX2" fmla="*/ 1695450 w 3505200"/>
              <a:gd name="connsiteY2" fmla="*/ 66 h 1819341"/>
              <a:gd name="connsiteX3" fmla="*/ 2486025 w 3505200"/>
              <a:gd name="connsiteY3" fmla="*/ 1047816 h 1819341"/>
              <a:gd name="connsiteX4" fmla="*/ 3505200 w 3505200"/>
              <a:gd name="connsiteY4" fmla="*/ 1819341 h 181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5200" h="1819341">
                <a:moveTo>
                  <a:pt x="0" y="1809816"/>
                </a:moveTo>
                <a:cubicBezTo>
                  <a:pt x="368300" y="1555816"/>
                  <a:pt x="736600" y="1301816"/>
                  <a:pt x="1019175" y="1000191"/>
                </a:cubicBezTo>
                <a:cubicBezTo>
                  <a:pt x="1301750" y="698566"/>
                  <a:pt x="1450975" y="-7871"/>
                  <a:pt x="1695450" y="66"/>
                </a:cubicBezTo>
                <a:cubicBezTo>
                  <a:pt x="1939925" y="8003"/>
                  <a:pt x="2184400" y="744604"/>
                  <a:pt x="2486025" y="1047816"/>
                </a:cubicBezTo>
                <a:cubicBezTo>
                  <a:pt x="2787650" y="1351028"/>
                  <a:pt x="3146425" y="1585184"/>
                  <a:pt x="3505200" y="1819341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5506" y="239238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39345" y="2392382"/>
            <a:ext cx="5285355" cy="2408218"/>
            <a:chOff x="1839345" y="2392382"/>
            <a:chExt cx="5285355" cy="2408218"/>
          </a:xfrm>
        </p:grpSpPr>
        <p:sp>
          <p:nvSpPr>
            <p:cNvPr id="10" name="Freeform 9"/>
            <p:cNvSpPr/>
            <p:nvPr/>
          </p:nvSpPr>
          <p:spPr>
            <a:xfrm>
              <a:off x="3619500" y="2981259"/>
              <a:ext cx="3505200" cy="1819341"/>
            </a:xfrm>
            <a:custGeom>
              <a:avLst/>
              <a:gdLst>
                <a:gd name="connsiteX0" fmla="*/ 0 w 3505200"/>
                <a:gd name="connsiteY0" fmla="*/ 1809816 h 1819341"/>
                <a:gd name="connsiteX1" fmla="*/ 1019175 w 3505200"/>
                <a:gd name="connsiteY1" fmla="*/ 1000191 h 1819341"/>
                <a:gd name="connsiteX2" fmla="*/ 1695450 w 3505200"/>
                <a:gd name="connsiteY2" fmla="*/ 66 h 1819341"/>
                <a:gd name="connsiteX3" fmla="*/ 2486025 w 3505200"/>
                <a:gd name="connsiteY3" fmla="*/ 1047816 h 1819341"/>
                <a:gd name="connsiteX4" fmla="*/ 3505200 w 3505200"/>
                <a:gd name="connsiteY4" fmla="*/ 1819341 h 18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0" h="1819341">
                  <a:moveTo>
                    <a:pt x="0" y="1809816"/>
                  </a:moveTo>
                  <a:cubicBezTo>
                    <a:pt x="368300" y="1555816"/>
                    <a:pt x="736600" y="1301816"/>
                    <a:pt x="1019175" y="1000191"/>
                  </a:cubicBezTo>
                  <a:cubicBezTo>
                    <a:pt x="1301750" y="698566"/>
                    <a:pt x="1450975" y="-7871"/>
                    <a:pt x="1695450" y="66"/>
                  </a:cubicBezTo>
                  <a:cubicBezTo>
                    <a:pt x="1939925" y="8003"/>
                    <a:pt x="2184400" y="744604"/>
                    <a:pt x="2486025" y="1047816"/>
                  </a:cubicBezTo>
                  <a:cubicBezTo>
                    <a:pt x="2787650" y="1351028"/>
                    <a:pt x="3146425" y="1585184"/>
                    <a:pt x="3505200" y="181934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57358" y="2981259"/>
              <a:ext cx="3505200" cy="1819341"/>
            </a:xfrm>
            <a:custGeom>
              <a:avLst/>
              <a:gdLst>
                <a:gd name="connsiteX0" fmla="*/ 0 w 3505200"/>
                <a:gd name="connsiteY0" fmla="*/ 1809816 h 1819341"/>
                <a:gd name="connsiteX1" fmla="*/ 1019175 w 3505200"/>
                <a:gd name="connsiteY1" fmla="*/ 1000191 h 1819341"/>
                <a:gd name="connsiteX2" fmla="*/ 1695450 w 3505200"/>
                <a:gd name="connsiteY2" fmla="*/ 66 h 1819341"/>
                <a:gd name="connsiteX3" fmla="*/ 2486025 w 3505200"/>
                <a:gd name="connsiteY3" fmla="*/ 1047816 h 1819341"/>
                <a:gd name="connsiteX4" fmla="*/ 3505200 w 3505200"/>
                <a:gd name="connsiteY4" fmla="*/ 1819341 h 18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0" h="1819341">
                  <a:moveTo>
                    <a:pt x="0" y="1809816"/>
                  </a:moveTo>
                  <a:cubicBezTo>
                    <a:pt x="368300" y="1555816"/>
                    <a:pt x="736600" y="1301816"/>
                    <a:pt x="1019175" y="1000191"/>
                  </a:cubicBezTo>
                  <a:cubicBezTo>
                    <a:pt x="1301750" y="698566"/>
                    <a:pt x="1450975" y="-7871"/>
                    <a:pt x="1695450" y="66"/>
                  </a:cubicBezTo>
                  <a:cubicBezTo>
                    <a:pt x="1939925" y="8003"/>
                    <a:pt x="2184400" y="744604"/>
                    <a:pt x="2486025" y="1047816"/>
                  </a:cubicBezTo>
                  <a:cubicBezTo>
                    <a:pt x="2787650" y="1351028"/>
                    <a:pt x="3146425" y="1585184"/>
                    <a:pt x="3505200" y="181934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39345" y="2981259"/>
              <a:ext cx="3505200" cy="1819341"/>
            </a:xfrm>
            <a:custGeom>
              <a:avLst/>
              <a:gdLst>
                <a:gd name="connsiteX0" fmla="*/ 0 w 3505200"/>
                <a:gd name="connsiteY0" fmla="*/ 1809816 h 1819341"/>
                <a:gd name="connsiteX1" fmla="*/ 1019175 w 3505200"/>
                <a:gd name="connsiteY1" fmla="*/ 1000191 h 1819341"/>
                <a:gd name="connsiteX2" fmla="*/ 1695450 w 3505200"/>
                <a:gd name="connsiteY2" fmla="*/ 66 h 1819341"/>
                <a:gd name="connsiteX3" fmla="*/ 2486025 w 3505200"/>
                <a:gd name="connsiteY3" fmla="*/ 1047816 h 1819341"/>
                <a:gd name="connsiteX4" fmla="*/ 3505200 w 3505200"/>
                <a:gd name="connsiteY4" fmla="*/ 1819341 h 181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0" h="1819341">
                  <a:moveTo>
                    <a:pt x="0" y="1809816"/>
                  </a:moveTo>
                  <a:cubicBezTo>
                    <a:pt x="368300" y="1555816"/>
                    <a:pt x="736600" y="1301816"/>
                    <a:pt x="1019175" y="1000191"/>
                  </a:cubicBezTo>
                  <a:cubicBezTo>
                    <a:pt x="1301750" y="698566"/>
                    <a:pt x="1450975" y="-7871"/>
                    <a:pt x="1695450" y="66"/>
                  </a:cubicBezTo>
                  <a:cubicBezTo>
                    <a:pt x="1939925" y="8003"/>
                    <a:pt x="2184400" y="744604"/>
                    <a:pt x="2486025" y="1047816"/>
                  </a:cubicBezTo>
                  <a:cubicBezTo>
                    <a:pt x="2787650" y="1351028"/>
                    <a:pt x="3146425" y="1585184"/>
                    <a:pt x="3505200" y="1819341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92464" y="239238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3929" y="239238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95700" y="239238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45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760" y="2521819"/>
            <a:ext cx="60644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6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334" y="141973"/>
            <a:ext cx="8307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Resource consumption often leads to resource depletion – AND COMPETITION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393423"/>
            <a:ext cx="4013200" cy="4675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58644" y="1062621"/>
            <a:ext cx="38775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ability of a species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to maintain itself in a community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is determined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by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limiting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resource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level (R*) that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results in zero net population growth (ZNPG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).</a:t>
            </a:r>
          </a:p>
          <a:p>
            <a:pPr marL="342900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This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depends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supply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consumption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rates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of the resource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reproduction and mortality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rates 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of the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consumer species.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2367" y="6444734"/>
            <a:ext cx="4091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(1980);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(1981)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970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2352"/>
            <a:ext cx="4013200" cy="4675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228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Two species may have different R* values corresponding to their respective ZNPG states</a:t>
            </a:r>
            <a:endParaRPr lang="en-US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25" y="1636006"/>
            <a:ext cx="3883025" cy="4568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736" y="648866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1399772"/>
            <a:ext cx="4111392" cy="46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141671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 competition, </a:t>
            </a:r>
            <a:r>
              <a:rPr lang="en-US" sz="2800" i="1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Synedra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has a lower R*, and outcompetes </a:t>
            </a:r>
            <a:r>
              <a:rPr lang="en-US" sz="2800" i="1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Asterionella</a:t>
            </a:r>
            <a:endParaRPr lang="en-US" sz="2800" i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03472" y="1003286"/>
            <a:ext cx="29051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R* represents the level of the resource that will allow a species to persist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If R* is low, the resource is being used efficiently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What can we say about the niches of each of these species? 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65943" y="2266950"/>
            <a:ext cx="3306774" cy="4339796"/>
            <a:chOff x="465943" y="2266950"/>
            <a:chExt cx="3306774" cy="4339796"/>
          </a:xfrm>
        </p:grpSpPr>
        <p:pic>
          <p:nvPicPr>
            <p:cNvPr id="2" name="Picture 2" descr="http://corn.osu.edu/newsletters/2011/2011-04/Mullen%202011-04a.PNG/image_previ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43" y="2266950"/>
              <a:ext cx="3306774" cy="4010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188641" y="6329747"/>
              <a:ext cx="1500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http://corn.osu.edu/</a:t>
              </a:r>
              <a:endParaRPr lang="en-US" sz="12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076700" y="400050"/>
            <a:ext cx="49434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von Liebig's </a:t>
            </a:r>
            <a:r>
              <a:rPr lang="en-US" sz="2800" u="sng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Law of the Minimum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: yield is proportional to the amount of the most limiting nutrient in the soil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 population will grow until one resource becomes limiting for further growth</a:t>
            </a:r>
            <a:endParaRPr lang="en-US" altLang="en-US" sz="28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Organisms need many resources – but von Liebig suggested that at any given time 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only one is limiting</a:t>
            </a:r>
            <a:endParaRPr lang="en-US" sz="2800" b="1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119" y="400050"/>
            <a:ext cx="361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latin typeface="Arial" pitchFamily="34" charset="0"/>
                <a:ea typeface="ＭＳ Ｐゴシック" pitchFamily="34" charset="-128"/>
              </a:rPr>
              <a:t>What happens when there are multiple resources?</a:t>
            </a:r>
            <a:endParaRPr lang="en-US" sz="2800" b="1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9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977" y="2521819"/>
            <a:ext cx="8548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COEXISTENCE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4444"/>
            <a:ext cx="9077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Tilman’s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R* provides a mechanism for understanding competitive exclusion and coexistence in terms of population dynamics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55423" y="1670850"/>
            <a:ext cx="0" cy="3350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2996691" y="3162983"/>
            <a:ext cx="0" cy="3715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1172050" y="2028297"/>
            <a:ext cx="3607723" cy="2959331"/>
          </a:xfrm>
          <a:custGeom>
            <a:avLst/>
            <a:gdLst>
              <a:gd name="connsiteX0" fmla="*/ 0 w 3607723"/>
              <a:gd name="connsiteY0" fmla="*/ 2959331 h 2959331"/>
              <a:gd name="connsiteX1" fmla="*/ 665018 w 3607723"/>
              <a:gd name="connsiteY1" fmla="*/ 756458 h 2959331"/>
              <a:gd name="connsiteX2" fmla="*/ 3607723 w 3607723"/>
              <a:gd name="connsiteY2" fmla="*/ 0 h 295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7723" h="2959331">
                <a:moveTo>
                  <a:pt x="0" y="2959331"/>
                </a:moveTo>
                <a:cubicBezTo>
                  <a:pt x="31865" y="2104505"/>
                  <a:pt x="63731" y="1249680"/>
                  <a:pt x="665018" y="756458"/>
                </a:cubicBezTo>
                <a:cubicBezTo>
                  <a:pt x="1266305" y="263236"/>
                  <a:pt x="2437014" y="131618"/>
                  <a:pt x="360772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960" y="1803846"/>
            <a:ext cx="1554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Species A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2050" y="3539244"/>
            <a:ext cx="5237174" cy="1473322"/>
            <a:chOff x="1172050" y="3539244"/>
            <a:chExt cx="5237174" cy="1473322"/>
          </a:xfrm>
        </p:grpSpPr>
        <p:sp>
          <p:nvSpPr>
            <p:cNvPr id="7" name="Freeform 6"/>
            <p:cNvSpPr/>
            <p:nvPr/>
          </p:nvSpPr>
          <p:spPr>
            <a:xfrm>
              <a:off x="1172050" y="3765657"/>
              <a:ext cx="3591098" cy="1246909"/>
            </a:xfrm>
            <a:custGeom>
              <a:avLst/>
              <a:gdLst>
                <a:gd name="connsiteX0" fmla="*/ 0 w 3591098"/>
                <a:gd name="connsiteY0" fmla="*/ 1246909 h 1246909"/>
                <a:gd name="connsiteX1" fmla="*/ 689956 w 3591098"/>
                <a:gd name="connsiteY1" fmla="*/ 432262 h 1246909"/>
                <a:gd name="connsiteX2" fmla="*/ 3591098 w 3591098"/>
                <a:gd name="connsiteY2" fmla="*/ 0 h 124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91098" h="1246909">
                  <a:moveTo>
                    <a:pt x="0" y="1246909"/>
                  </a:moveTo>
                  <a:cubicBezTo>
                    <a:pt x="45720" y="943494"/>
                    <a:pt x="91440" y="640080"/>
                    <a:pt x="689956" y="432262"/>
                  </a:cubicBezTo>
                  <a:cubicBezTo>
                    <a:pt x="1288472" y="224444"/>
                    <a:pt x="2439785" y="112222"/>
                    <a:pt x="3591098" y="0"/>
                  </a:cubicBezTo>
                </a:path>
              </a:pathLst>
            </a:cu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7960" y="3539244"/>
              <a:ext cx="1571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Arial" panose="020B0604020202020204" pitchFamily="34" charset="0"/>
                </a:rPr>
                <a:t>Species B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rot="16200000">
            <a:off x="3013318" y="2608801"/>
            <a:ext cx="0" cy="3715789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3029945" y="843734"/>
            <a:ext cx="0" cy="371578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37960" y="2477178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m</a:t>
            </a:r>
            <a:r>
              <a:rPr lang="en-US" sz="2400" baseline="-25000" dirty="0" smtClean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endParaRPr lang="en-US" sz="2400" baseline="-25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7960" y="4232151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m</a:t>
            </a:r>
            <a:r>
              <a:rPr lang="en-US" sz="2400" baseline="-25000" dirty="0" err="1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endParaRPr lang="en-US" sz="2400" baseline="-25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0834" y="561362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Resource R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53446" y="2701628"/>
            <a:ext cx="0" cy="23192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421432" y="4466696"/>
            <a:ext cx="0" cy="54587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9450" y="511424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Arial" panose="020B0604020202020204" pitchFamily="34" charset="0"/>
              </a:rPr>
              <a:t>R*</a:t>
            </a:r>
            <a:r>
              <a:rPr lang="en-US" sz="2400" baseline="-25000" dirty="0" smtClean="0">
                <a:solidFill>
                  <a:srgbClr val="92D050"/>
                </a:solidFill>
                <a:latin typeface="Arial" panose="020B0604020202020204" pitchFamily="34" charset="0"/>
              </a:rPr>
              <a:t>B</a:t>
            </a:r>
            <a:endParaRPr lang="en-US" sz="2400" baseline="-25000" dirty="0">
              <a:solidFill>
                <a:srgbClr val="92D050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8559" y="5114240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R*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95281" y="3262039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Growth rate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3310" y="3157187"/>
            <a:ext cx="2086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species, one resource – who wins?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94" y="6143385"/>
            <a:ext cx="899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there are two potentially limiting resources?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731589" y="1778918"/>
            <a:ext cx="0" cy="3350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16200000">
            <a:off x="4572857" y="3271051"/>
            <a:ext cx="0" cy="3715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352379" y="3960438"/>
            <a:ext cx="3047973" cy="1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011751" y="4655122"/>
            <a:ext cx="2419004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352377" y="1778918"/>
            <a:ext cx="0" cy="2181521"/>
          </a:xfrm>
          <a:prstGeom prst="line">
            <a:avLst/>
          </a:prstGeom>
          <a:ln w="38100">
            <a:solidFill>
              <a:srgbClr val="92D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011751" y="1778918"/>
            <a:ext cx="1" cy="287620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692648" y="5328460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1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1287992" y="322309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2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8057" y="305109"/>
            <a:ext cx="822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species, two resources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909455" y="3960439"/>
            <a:ext cx="1088544" cy="445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453727" y="3960439"/>
            <a:ext cx="558026" cy="99394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44926" y="4460556"/>
            <a:ext cx="132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0755" y="3760384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B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014739" y="1553673"/>
            <a:ext cx="462742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000985" y="1930522"/>
            <a:ext cx="476496" cy="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77481" y="1730467"/>
            <a:ext cx="1326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A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77481" y="1330357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B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1624" y="953774"/>
            <a:ext cx="259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vectors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4011753" y="2992583"/>
            <a:ext cx="2388599" cy="9678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11753" y="1778918"/>
            <a:ext cx="1194299" cy="2181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08927" y="253091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4554" y="23428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52714" y="217718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17890" y="25264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77450" y="32838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55544" y="410330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222" y="5840003"/>
            <a:ext cx="8919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resource supply in zone 4 will lead to the coexistence point, but this shows that </a:t>
            </a:r>
            <a:r>
              <a:rPr lang="en-US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exist that allow coexistence</a:t>
            </a:r>
            <a:endParaRPr lang="en-US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44" y="1436123"/>
            <a:ext cx="834074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</a:rPr>
              <a:t>Themes of this module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How do we quantify diversity across scales?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What does it tell us about community assembly?</a:t>
            </a:r>
          </a:p>
        </p:txBody>
      </p:sp>
    </p:spTree>
    <p:extLst>
      <p:ext uri="{BB962C8B-B14F-4D97-AF65-F5344CB8AC3E}">
        <p14:creationId xmlns:p14="http://schemas.microsoft.com/office/powerpoint/2010/main" val="322178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1522608"/>
            <a:ext cx="5594812" cy="5115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68" y="203508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showed experimentally that certain combinations of resource ratios and nutrient supply rates allowed stable coexistence between two diatom species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66430"/>
            <a:ext cx="8861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All plants need similar resources – how do so many species coexist?</a:t>
            </a:r>
          </a:p>
        </p:txBody>
      </p:sp>
    </p:spTree>
    <p:extLst>
      <p:ext uri="{BB962C8B-B14F-4D97-AF65-F5344CB8AC3E}">
        <p14:creationId xmlns:p14="http://schemas.microsoft.com/office/powerpoint/2010/main" val="3800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062" y="880408"/>
            <a:ext cx="83875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any given point in space, two species </a:t>
            </a:r>
            <a:r>
              <a:rPr lang="en-US" sz="28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don’t occupy the same niche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coexist when there are two limiting resources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follows that if there are </a:t>
            </a:r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limiting resources, </a:t>
            </a:r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species can theoretically coexist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– there are only so many resources…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Hutchinson (1961), in “The paradox of the plankton” asked, how do </a:t>
            </a:r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species coexist on </a:t>
            </a:r>
            <a:r>
              <a:rPr lang="en-US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resources?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9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045" y="1066800"/>
            <a:ext cx="575708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230" y="203508"/>
            <a:ext cx="83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(1988) expanded the two-species case to incorporate many species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6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30" y="203508"/>
            <a:ext cx="83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way -&gt; if there is spatial variation in resource supply rates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7" y="1537855"/>
            <a:ext cx="4791759" cy="45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8069" y="2252740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2407" y="1986742"/>
            <a:ext cx="30133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environment is homogeneous, we can think of the supply point as exactly that – a point, and only two species coexist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18738" y="2854027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6659" y="6457890"/>
            <a:ext cx="17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(1988)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230" y="203508"/>
            <a:ext cx="83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if we have substantial spatial heterogeneity in supply rates and resource ratios, many species can coexist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743" y="1537855"/>
            <a:ext cx="4791759" cy="456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25092" y="2194560"/>
            <a:ext cx="2909454" cy="2693323"/>
          </a:xfrm>
          <a:prstGeom prst="ellipse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6659" y="6457890"/>
            <a:ext cx="175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(1988)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010342"/>
            <a:ext cx="4712104" cy="520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230" y="203508"/>
            <a:ext cx="83875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example: soil N and P in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Barro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Colorado Island (BCI), Panama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10907" y="6581001"/>
            <a:ext cx="1933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http://www.life.illinois.edu/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1171" y="206155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51171" y="487957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 P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0"/>
            <a:ext cx="713269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62844" y="6417617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MacArthur (1967)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6875" y="707081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Myrtle warbler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096" y="697556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Black-throated green warbler</a:t>
            </a:r>
            <a:endParaRPr lang="en-US" sz="2400" dirty="0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09" y="174336"/>
            <a:ext cx="7053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Macarthur’s warblers and niche partitioning</a:t>
            </a:r>
            <a:endParaRPr lang="en-US" sz="28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5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474685"/>
            <a:ext cx="42291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650861"/>
            <a:ext cx="3666202" cy="524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8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82" y="676595"/>
            <a:ext cx="83875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 up: some mechanisms that may explain local species richness:</a:t>
            </a:r>
          </a:p>
          <a:p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ratios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Hutchinson (1961): Non-equilibrium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heterogeneity in resource ratios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Niche partitioning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34366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223" y="504604"/>
            <a:ext cx="8564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</a:rPr>
              <a:t>Learning objectives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Understand key foundational ecological concepts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Understand some of the key mechanisms driving community assembly and patterns of diversity across scales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Learn basic R tools for analyzing communities and </a:t>
            </a:r>
            <a:r>
              <a:rPr lang="en-US" sz="2800" dirty="0" err="1" smtClean="0">
                <a:latin typeface="Arial" panose="020B0604020202020204" pitchFamily="34" charset="0"/>
              </a:rPr>
              <a:t>metacommunities</a:t>
            </a:r>
            <a:endParaRPr lang="en-US" sz="28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What is the relationship between pattern and process, and what are limits to this relationship?</a:t>
            </a:r>
          </a:p>
        </p:txBody>
      </p:sp>
    </p:spTree>
    <p:extLst>
      <p:ext uri="{BB962C8B-B14F-4D97-AF65-F5344CB8AC3E}">
        <p14:creationId xmlns:p14="http://schemas.microsoft.com/office/powerpoint/2010/main" val="399590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702" y="2521819"/>
            <a:ext cx="52725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SUCCESSION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13" y="565958"/>
            <a:ext cx="8517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Clementsian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vs.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Gleasonian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succession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Cowles (1899) -&gt; succession in Lake Michigan dune communities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Clements (1916)  -&gt; communities as “super-organisms”, succession as analogous to development – climax state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Gleason (1926) -&gt; “individualistic model”: species interact during succession, but not in an integrated fashion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511589"/>
            <a:ext cx="857011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4381" y="505168"/>
            <a:ext cx="617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 (1975) and the Institute Woods</a:t>
            </a:r>
          </a:p>
        </p:txBody>
      </p:sp>
      <p:sp>
        <p:nvSpPr>
          <p:cNvPr id="2" name="Oval 1"/>
          <p:cNvSpPr/>
          <p:nvPr/>
        </p:nvSpPr>
        <p:spPr>
          <a:xfrm>
            <a:off x="3374966" y="3567777"/>
            <a:ext cx="299259" cy="31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92784" y="5133340"/>
            <a:ext cx="299259" cy="3158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2413" y="6353175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 (1975)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lipartbest.com/cliparts/RiG/Gjn/RiGGjnxi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2" y="2844253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ple tree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80" y="2785405"/>
            <a:ext cx="3117868" cy="249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best.com/cliparts/RiG/Gjn/RiGGjnxiL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4" y="5067198"/>
            <a:ext cx="243324" cy="21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aple tree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67" y="4987509"/>
            <a:ext cx="365240" cy="2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maple tree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927" y="4973917"/>
            <a:ext cx="365240" cy="2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ple tree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244" y="4975827"/>
            <a:ext cx="365240" cy="2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ple tree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38" y="4987509"/>
            <a:ext cx="365240" cy="2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aple tree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517" y="4977543"/>
            <a:ext cx="365240" cy="2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lipartlord.com/wp-content/uploads/2013/10/tre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002" y="4920032"/>
            <a:ext cx="445020" cy="3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www.clipartlord.com/wp-content/uploads/2013/10/tre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97" y="4939842"/>
            <a:ext cx="445020" cy="39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5142" y="5279701"/>
            <a:ext cx="8021782" cy="32307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7156" y="2194552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Sassafras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5288" y="2194552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maple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869" y="4092028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Beech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12327" y="4553693"/>
            <a:ext cx="672170" cy="4202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3629" y="573578"/>
            <a:ext cx="4956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Horn’s table in cartoon form…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2" y="1149503"/>
            <a:ext cx="6226175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20141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simulation of succession based on Horn’s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overstory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/understory data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018" y="228600"/>
            <a:ext cx="792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Models of succession (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Connel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and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Slatyer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1977)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8164" y="1039892"/>
            <a:ext cx="6487673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Disturbance creates colonization opportunities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296" y="2714790"/>
            <a:ext cx="2743200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Facilitation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: first species change conditions to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allow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later species to colonize. Implies high level of community integration.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>
            <a:stCxn id="3" idx="2"/>
            <a:endCxn id="4" idx="0"/>
          </p:cNvCxnSpPr>
          <p:nvPr/>
        </p:nvCxnSpPr>
        <p:spPr>
          <a:xfrm flipH="1">
            <a:off x="1609896" y="1501557"/>
            <a:ext cx="2962105" cy="12132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2"/>
            <a:endCxn id="21" idx="1"/>
          </p:cNvCxnSpPr>
          <p:nvPr/>
        </p:nvCxnSpPr>
        <p:spPr>
          <a:xfrm>
            <a:off x="1609896" y="4961559"/>
            <a:ext cx="2398488" cy="144704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2808" y="2577914"/>
            <a:ext cx="2743200" cy="224676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Inhibition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: early-successional species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inhibit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colonization by all others. Late successional species are those that are able to survive better.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6" name="Straight Arrow Connector 15"/>
          <p:cNvCxnSpPr>
            <a:stCxn id="3" idx="2"/>
            <a:endCxn id="6" idx="0"/>
          </p:cNvCxnSpPr>
          <p:nvPr/>
        </p:nvCxnSpPr>
        <p:spPr>
          <a:xfrm>
            <a:off x="4572001" y="1501557"/>
            <a:ext cx="2952407" cy="10763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21" idx="3"/>
          </p:cNvCxnSpPr>
          <p:nvPr/>
        </p:nvCxnSpPr>
        <p:spPr>
          <a:xfrm flipH="1">
            <a:off x="5135616" y="4824683"/>
            <a:ext cx="2388792" cy="158391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" idx="2"/>
            <a:endCxn id="5" idx="0"/>
          </p:cNvCxnSpPr>
          <p:nvPr/>
        </p:nvCxnSpPr>
        <p:spPr>
          <a:xfrm flipH="1">
            <a:off x="4572000" y="1501557"/>
            <a:ext cx="1" cy="7070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1" idx="0"/>
          </p:cNvCxnSpPr>
          <p:nvPr/>
        </p:nvCxnSpPr>
        <p:spPr>
          <a:xfrm flipH="1">
            <a:off x="4572000" y="5106719"/>
            <a:ext cx="1" cy="10710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00400" y="2208582"/>
            <a:ext cx="2743200" cy="286232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Tolerance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: later species take time to disperse, grow, and establish.  They grow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despite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 presence of early-successional species, and eventually </a:t>
            </a:r>
            <a:r>
              <a:rPr lang="en-US" sz="2000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out-compete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 them.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8384" y="6177766"/>
            <a:ext cx="1127232" cy="46166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Climax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59" y="1186734"/>
            <a:ext cx="83875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so far: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coexistence of things that are interacting with each other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shift to larger scales</a:t>
            </a:r>
          </a:p>
        </p:txBody>
      </p:sp>
    </p:spTree>
    <p:extLst>
      <p:ext uri="{BB962C8B-B14F-4D97-AF65-F5344CB8AC3E}">
        <p14:creationId xmlns:p14="http://schemas.microsoft.com/office/powerpoint/2010/main" val="36479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890868"/>
            <a:ext cx="6330949" cy="5586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9083" y="5367338"/>
            <a:ext cx="2943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scale</a:t>
            </a:r>
          </a:p>
          <a:p>
            <a:pPr algn="ctr"/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diversity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489009" y="3908158"/>
            <a:ext cx="2223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scale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0719" y="1951821"/>
            <a:ext cx="2545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scale</a:t>
            </a:r>
          </a:p>
          <a:p>
            <a:pPr algn="ctr"/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diversity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1143000" y="2428875"/>
            <a:ext cx="276225" cy="370522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33593" y="1304754"/>
            <a:ext cx="261611" cy="161925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9181" y="4037796"/>
            <a:ext cx="19832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  <a:p>
            <a:pPr algn="ctr"/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diversity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1442" y="110609"/>
            <a:ext cx="3841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Diversity across scales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508129" y="1266466"/>
            <a:ext cx="2162175" cy="2009209"/>
            <a:chOff x="866775" y="1134041"/>
            <a:chExt cx="2162175" cy="2009209"/>
          </a:xfrm>
        </p:grpSpPr>
        <p:grpSp>
          <p:nvGrpSpPr>
            <p:cNvPr id="44" name="Group 43"/>
            <p:cNvGrpSpPr/>
            <p:nvPr/>
          </p:nvGrpSpPr>
          <p:grpSpPr>
            <a:xfrm>
              <a:off x="1088917" y="1165741"/>
              <a:ext cx="1860868" cy="1871335"/>
              <a:chOff x="1088917" y="1165741"/>
              <a:chExt cx="1860868" cy="187133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088917" y="140386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79442" y="137160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533849" y="185737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66875" y="24193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009482" y="185737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14527" y="251385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832191" y="116574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92956" y="1857375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05433" y="225224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54632" y="152400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21357" y="170866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866775" y="1134041"/>
              <a:ext cx="2162175" cy="20092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743426" y="1266466"/>
            <a:ext cx="2162175" cy="2009209"/>
            <a:chOff x="3887861" y="965671"/>
            <a:chExt cx="2162175" cy="2009209"/>
          </a:xfrm>
        </p:grpSpPr>
        <p:grpSp>
          <p:nvGrpSpPr>
            <p:cNvPr id="43" name="Group 42"/>
            <p:cNvGrpSpPr/>
            <p:nvPr/>
          </p:nvGrpSpPr>
          <p:grpSpPr>
            <a:xfrm>
              <a:off x="4002367" y="1052840"/>
              <a:ext cx="1794813" cy="1735842"/>
              <a:chOff x="4002367" y="1052840"/>
              <a:chExt cx="1794813" cy="1735842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746773" y="165726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13276" y="113404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390180" y="226546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52828" y="2212747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349824" y="153721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002367" y="131445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67028" y="10528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86325" y="21577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349824" y="193372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73749" y="172902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3887861" y="965671"/>
              <a:ext cx="2162175" cy="20092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08129" y="3751062"/>
            <a:ext cx="2162175" cy="2009209"/>
            <a:chOff x="1088917" y="3545101"/>
            <a:chExt cx="2162175" cy="2009209"/>
          </a:xfrm>
        </p:grpSpPr>
        <p:grpSp>
          <p:nvGrpSpPr>
            <p:cNvPr id="45" name="Group 44"/>
            <p:cNvGrpSpPr/>
            <p:nvPr/>
          </p:nvGrpSpPr>
          <p:grpSpPr>
            <a:xfrm>
              <a:off x="1359724" y="3773448"/>
              <a:ext cx="1583773" cy="1561088"/>
              <a:chOff x="1632490" y="3621703"/>
              <a:chExt cx="1583773" cy="156108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794091" y="369141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32490" y="417933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05698" y="397133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24723" y="36342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017498" y="413635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63967" y="3621703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89896" y="465957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71911" y="399999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136479" y="450148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663967" y="440971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088917" y="3545101"/>
              <a:ext cx="2162175" cy="20092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43426" y="3751062"/>
            <a:ext cx="2162175" cy="2009209"/>
            <a:chOff x="4256711" y="3489945"/>
            <a:chExt cx="2162175" cy="2009209"/>
          </a:xfrm>
        </p:grpSpPr>
        <p:grpSp>
          <p:nvGrpSpPr>
            <p:cNvPr id="46" name="Group 45"/>
            <p:cNvGrpSpPr/>
            <p:nvPr/>
          </p:nvGrpSpPr>
          <p:grpSpPr>
            <a:xfrm>
              <a:off x="4637540" y="3600599"/>
              <a:ext cx="1561523" cy="1805702"/>
              <a:chOff x="3677005" y="3338989"/>
              <a:chExt cx="1561523" cy="180570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980216" y="376916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824456" y="415599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677005" y="358449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155088" y="333898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68004" y="409825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64267" y="4501486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77264" y="3695849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94176" y="429238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664149" y="397133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19600" y="4621471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256711" y="3489945"/>
              <a:ext cx="2162175" cy="20092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49346" y="682211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1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2830" y="682211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Plot 2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2883075" y="2037425"/>
            <a:ext cx="723900" cy="46873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2883075" y="4484860"/>
            <a:ext cx="723900" cy="468735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50150" y="1727535"/>
            <a:ext cx="2539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Example 1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Low </a:t>
            </a:r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, High </a:t>
            </a:r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50150" y="4241108"/>
            <a:ext cx="25394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Example 2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High </a:t>
            </a:r>
            <a:r>
              <a:rPr lang="el-GR" sz="2800" b="1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Low </a:t>
            </a:r>
            <a:r>
              <a:rPr lang="el-GR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79748" y="90056"/>
            <a:ext cx="6384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A cartoonish, non-quantitative example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0893" y="5930750"/>
            <a:ext cx="8327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we infer the mechanisms that gave rise to these patterns simply by analyzing the patterns themselves?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0" y="2521819"/>
            <a:ext cx="9073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DISPERSAL LIMITATION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13" y="565958"/>
            <a:ext cx="8517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</a:rPr>
              <a:t>Some key concepts</a:t>
            </a:r>
          </a:p>
          <a:p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</a:rPr>
              <a:t>The niche</a:t>
            </a:r>
          </a:p>
          <a:p>
            <a:r>
              <a:rPr lang="en-US" sz="2800" dirty="0" smtClean="0">
                <a:latin typeface="Arial" panose="020B0604020202020204" pitchFamily="34" charset="0"/>
              </a:rPr>
              <a:t>Environmental filtering</a:t>
            </a:r>
          </a:p>
          <a:p>
            <a:r>
              <a:rPr lang="en-US" sz="2800" dirty="0" smtClean="0">
                <a:latin typeface="Arial" panose="020B0604020202020204" pitchFamily="34" charset="0"/>
              </a:rPr>
              <a:t>Competition and competitive exclusion</a:t>
            </a:r>
          </a:p>
          <a:p>
            <a:r>
              <a:rPr lang="en-US" sz="2800" dirty="0" smtClean="0">
                <a:latin typeface="Arial" panose="020B0604020202020204" pitchFamily="34" charset="0"/>
              </a:rPr>
              <a:t>Succession</a:t>
            </a:r>
          </a:p>
          <a:p>
            <a:r>
              <a:rPr lang="en-US" sz="2800" dirty="0" smtClean="0">
                <a:latin typeface="Arial" panose="020B0604020202020204" pitchFamily="34" charset="0"/>
              </a:rPr>
              <a:t>Dispersal limitation</a:t>
            </a:r>
            <a:endParaRPr lang="en-US" sz="2800" dirty="0">
              <a:latin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</a:rPr>
              <a:t>Community </a:t>
            </a:r>
            <a:r>
              <a:rPr lang="en-US" sz="2800" dirty="0" smtClean="0">
                <a:latin typeface="Arial" panose="020B0604020202020204" pitchFamily="34" charset="0"/>
              </a:rPr>
              <a:t>assembly</a:t>
            </a:r>
          </a:p>
          <a:p>
            <a:r>
              <a:rPr lang="en-US" sz="2800" dirty="0" err="1" smtClean="0">
                <a:latin typeface="Arial" panose="020B0604020202020204" pitchFamily="34" charset="0"/>
              </a:rPr>
              <a:t>Metacommunity</a:t>
            </a:r>
            <a:endParaRPr lang="en-US" sz="2800" dirty="0" smtClean="0">
              <a:latin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</a:rPr>
              <a:t>Deterministic vs. stochastic processes</a:t>
            </a:r>
          </a:p>
          <a:p>
            <a:r>
              <a:rPr lang="en-US" sz="2800" dirty="0">
                <a:latin typeface="Arial" panose="020B0604020202020204" pitchFamily="34" charset="0"/>
              </a:rPr>
              <a:t>Niche vs. neutral </a:t>
            </a:r>
            <a:r>
              <a:rPr lang="en-US" sz="2800" dirty="0" smtClean="0">
                <a:latin typeface="Arial" panose="020B0604020202020204" pitchFamily="34" charset="0"/>
              </a:rPr>
              <a:t>processes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949" y="232583"/>
            <a:ext cx="7863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prstClr val="black"/>
                </a:solidFill>
                <a:latin typeface="Arial" panose="020B0604020202020204" pitchFamily="34" charset="0"/>
              </a:rPr>
              <a:t>Theory of Island Biogeography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(MacArthur and Wilson 1967)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Area and distance (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≈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isolation) influence rates of immigration (recolonization) and extinction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619" y="2322729"/>
            <a:ext cx="4656756" cy="4233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8298" y="3029296"/>
            <a:ext cx="23192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Effect of area and distance on New Guinea bird species richness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04" y="1547898"/>
            <a:ext cx="5788472" cy="50243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515" y="357447"/>
            <a:ext cx="7698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Area drives extinction rates and distance drives immigration rates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2857" y="2310765"/>
            <a:ext cx="2460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Where the two rates balance out, there is an equilibrium species richness</a:t>
            </a:r>
            <a:endParaRPr lang="en-US" sz="2400" dirty="0">
              <a:latin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3429000" y="3280261"/>
            <a:ext cx="2813857" cy="13298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" y="214399"/>
            <a:ext cx="889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The theory was tested by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Simberloff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and Wilson (1969) on mangrove islands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610" y="1328423"/>
            <a:ext cx="6178781" cy="5122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0480" y="6467470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Image/fig from Cain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(2014)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950" y="685800"/>
            <a:ext cx="8296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</a:rPr>
              <a:t>Enter Hubbell (1997 and 2001</a:t>
            </a:r>
            <a:r>
              <a:rPr lang="en-US" sz="2400" dirty="0">
                <a:latin typeface="Arial" panose="020B0604020202020204" pitchFamily="34" charset="0"/>
              </a:rPr>
              <a:t>): A unified theory of biogeography and relative species abundance </a:t>
            </a:r>
            <a:endParaRPr lang="en-US" sz="2400" dirty="0" smtClean="0">
              <a:latin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</a:rPr>
              <a:t>Focuses on two scales: </a:t>
            </a:r>
            <a:r>
              <a:rPr lang="en-US" sz="2400" u="sng" dirty="0" smtClean="0">
                <a:latin typeface="Arial" panose="020B0604020202020204" pitchFamily="34" charset="0"/>
              </a:rPr>
              <a:t>local community</a:t>
            </a:r>
            <a:r>
              <a:rPr lang="en-US" sz="2400" dirty="0" smtClean="0">
                <a:latin typeface="Arial" panose="020B0604020202020204" pitchFamily="34" charset="0"/>
              </a:rPr>
              <a:t> dynamics and </a:t>
            </a:r>
            <a:r>
              <a:rPr lang="en-US" sz="2400" u="sng" dirty="0" smtClean="0">
                <a:latin typeface="Arial" panose="020B0604020202020204" pitchFamily="34" charset="0"/>
              </a:rPr>
              <a:t>regional </a:t>
            </a:r>
            <a:r>
              <a:rPr lang="en-US" sz="2400" u="sng" dirty="0" err="1" smtClean="0">
                <a:latin typeface="Arial" panose="020B0604020202020204" pitchFamily="34" charset="0"/>
              </a:rPr>
              <a:t>metacommunity</a:t>
            </a:r>
            <a:r>
              <a:rPr lang="en-US" sz="2400" dirty="0" smtClean="0">
                <a:latin typeface="Arial" panose="020B0604020202020204" pitchFamily="34" charset="0"/>
              </a:rPr>
              <a:t> dynamics. Generalization of IB to include speciation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</a:rPr>
              <a:t>Local communities are ‘saturated’ and no births or immigration occurs until spaces are vacated by deaths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</a:rPr>
              <a:t>They can be recolonized by reproduction by the local species pool or by immigration from the regional pool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 smtClean="0">
                <a:latin typeface="Arial" panose="020B0604020202020204" pitchFamily="34" charset="0"/>
              </a:rPr>
              <a:t>No need for niches</a:t>
            </a:r>
            <a:r>
              <a:rPr lang="en-US" sz="2400" dirty="0" smtClean="0">
                <a:latin typeface="Arial" panose="020B0604020202020204" pitchFamily="34" charset="0"/>
              </a:rPr>
              <a:t> – species are identical, wide range of species relative abundance distributions explained by this model, which only has 3 parameters </a:t>
            </a:r>
            <a:r>
              <a:rPr lang="el-GR" sz="2400" dirty="0" smtClean="0">
                <a:latin typeface="Arial" panose="020B0604020202020204" pitchFamily="34" charset="0"/>
              </a:rPr>
              <a:t>θ</a:t>
            </a:r>
            <a:r>
              <a:rPr lang="en-US" sz="2400" dirty="0" smtClean="0">
                <a:latin typeface="Arial" panose="020B0604020202020204" pitchFamily="34" charset="0"/>
              </a:rPr>
              <a:t>, </a:t>
            </a:r>
            <a:r>
              <a:rPr lang="en-US" sz="2400" i="1" dirty="0" smtClean="0">
                <a:latin typeface="Arial" panose="020B0604020202020204" pitchFamily="34" charset="0"/>
              </a:rPr>
              <a:t>J</a:t>
            </a:r>
            <a:r>
              <a:rPr lang="en-US" sz="2400" dirty="0" smtClean="0">
                <a:latin typeface="Arial" panose="020B0604020202020204" pitchFamily="34" charset="0"/>
              </a:rPr>
              <a:t> and </a:t>
            </a:r>
            <a:r>
              <a:rPr lang="en-US" sz="2400" i="1" dirty="0" smtClean="0">
                <a:latin typeface="Arial" panose="020B0604020202020204" pitchFamily="34" charset="0"/>
              </a:rPr>
              <a:t>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u="sng" dirty="0" smtClean="0">
                <a:latin typeface="Arial" panose="020B0604020202020204" pitchFamily="34" charset="0"/>
              </a:rPr>
              <a:t>Dispersal limitation</a:t>
            </a:r>
            <a:r>
              <a:rPr lang="en-US" sz="2400" dirty="0" smtClean="0">
                <a:latin typeface="Arial" panose="020B0604020202020204" pitchFamily="34" charset="0"/>
              </a:rPr>
              <a:t> is the key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</a:rPr>
              <a:t>Dispersal is a random (</a:t>
            </a:r>
            <a:r>
              <a:rPr lang="en-US" sz="2400" u="sng" dirty="0" smtClean="0">
                <a:latin typeface="Arial" panose="020B0604020202020204" pitchFamily="34" charset="0"/>
              </a:rPr>
              <a:t>neutral</a:t>
            </a:r>
            <a:r>
              <a:rPr lang="en-US" sz="2400" dirty="0" smtClean="0">
                <a:latin typeface="Arial" panose="020B0604020202020204" pitchFamily="34" charset="0"/>
              </a:rPr>
              <a:t>) process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76181" y="6476935"/>
            <a:ext cx="1867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Hubbell (1997)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27025"/>
            <a:ext cx="6411346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097" y="1101213"/>
            <a:ext cx="79837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So how do niche principles “scale up”?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According to Hubbell, not very well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Neutral model can explain observed patterns very well – niches and competition not needed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Homogeneous environments can be occupied by diverse communities of effectively identical species (in terms of niches)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Hubbell acknowledges that species do have niches, but they don’t matter at large scales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9" y="1101213"/>
            <a:ext cx="807228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What do neutral and niche models have to say about </a:t>
            </a:r>
            <a:r>
              <a:rPr lang="el-GR" sz="2800" dirty="0" smtClean="0">
                <a:latin typeface="Arial" panose="020B0604020202020204" pitchFamily="34" charset="0"/>
              </a:rPr>
              <a:t>α</a:t>
            </a:r>
            <a:r>
              <a:rPr lang="en-US" sz="2800" dirty="0" smtClean="0">
                <a:latin typeface="Arial" panose="020B0604020202020204" pitchFamily="34" charset="0"/>
              </a:rPr>
              <a:t> and </a:t>
            </a:r>
            <a:r>
              <a:rPr lang="el-GR" sz="2800" dirty="0" smtClean="0">
                <a:latin typeface="Arial" panose="020B0604020202020204" pitchFamily="34" charset="0"/>
              </a:rPr>
              <a:t>β</a:t>
            </a:r>
            <a:r>
              <a:rPr lang="en-US" sz="2800" dirty="0" smtClean="0">
                <a:latin typeface="Arial" panose="020B0604020202020204" pitchFamily="34" charset="0"/>
              </a:rPr>
              <a:t> diversity?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What do patterns of </a:t>
            </a:r>
            <a:r>
              <a:rPr lang="el-GR" sz="2800" dirty="0" smtClean="0">
                <a:latin typeface="Arial" panose="020B0604020202020204" pitchFamily="34" charset="0"/>
              </a:rPr>
              <a:t>α</a:t>
            </a:r>
            <a:r>
              <a:rPr lang="en-US" sz="2800" dirty="0" smtClean="0">
                <a:latin typeface="Arial" panose="020B0604020202020204" pitchFamily="34" charset="0"/>
              </a:rPr>
              <a:t>, </a:t>
            </a:r>
            <a:r>
              <a:rPr lang="el-GR" sz="2800" dirty="0" smtClean="0">
                <a:latin typeface="Arial" panose="020B0604020202020204" pitchFamily="34" charset="0"/>
              </a:rPr>
              <a:t>β</a:t>
            </a:r>
            <a:r>
              <a:rPr lang="en-US" sz="2800" dirty="0" smtClean="0">
                <a:latin typeface="Arial" panose="020B0604020202020204" pitchFamily="34" charset="0"/>
              </a:rPr>
              <a:t> diversity tell us about the mechanisms of community assembly?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Is the world niche or neutral, or some of both?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</a:rPr>
              <a:t>If species differences matter, are communities </a:t>
            </a:r>
            <a:r>
              <a:rPr lang="en-US" sz="2800" dirty="0" err="1" smtClean="0">
                <a:latin typeface="Arial" panose="020B0604020202020204" pitchFamily="34" charset="0"/>
              </a:rPr>
              <a:t>Gleasonian</a:t>
            </a:r>
            <a:r>
              <a:rPr lang="en-US" sz="2800" dirty="0" smtClean="0">
                <a:latin typeface="Arial" panose="020B0604020202020204" pitchFamily="34" charset="0"/>
              </a:rPr>
              <a:t> or </a:t>
            </a:r>
            <a:r>
              <a:rPr lang="en-US" sz="2800" dirty="0" err="1" smtClean="0">
                <a:latin typeface="Arial" panose="020B0604020202020204" pitchFamily="34" charset="0"/>
              </a:rPr>
              <a:t>Clementsian</a:t>
            </a:r>
            <a:r>
              <a:rPr lang="en-US" sz="2800" dirty="0" smtClean="0">
                <a:latin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2568" y="282059"/>
            <a:ext cx="2638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Going forward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3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1473" y="2521819"/>
            <a:ext cx="3381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NICHES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0709" y="454131"/>
            <a:ext cx="3342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The niche concept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3" y="1443800"/>
            <a:ext cx="6508749" cy="42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llustration of ni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79" y="2041191"/>
            <a:ext cx="16573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96719" y="6456766"/>
            <a:ext cx="364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https://www.merriam-webster.com</a:t>
            </a:r>
          </a:p>
        </p:txBody>
      </p:sp>
    </p:spTree>
    <p:extLst>
      <p:ext uri="{BB962C8B-B14F-4D97-AF65-F5344CB8AC3E}">
        <p14:creationId xmlns:p14="http://schemas.microsoft.com/office/powerpoint/2010/main" val="12509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228" y="1407276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Grinnellian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niche (Grinnell 1917)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Eltonian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niche (Elton 1927)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Niche is “n-dimensional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”, maps population dynamics onto environmental space 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(Hutchinson 1957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Competitive exclusion principle (Hardin 1960)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MacArthur and 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Levins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 (1967): limiting similarity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2816" y="454131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</a:rPr>
              <a:t>The niche concept and competition</a:t>
            </a:r>
            <a:endParaRPr lang="en-US" sz="2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1066800"/>
            <a:ext cx="0" cy="464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05989" y="5715000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5245" y="586516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Precipitation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61217" y="310760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Spring temperature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680" y="6465332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Modified from Clark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(2011)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3124200" cy="3276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2286000"/>
            <a:ext cx="3200400" cy="297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338" y="1113711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Red oak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Beech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19" y="277186"/>
            <a:ext cx="762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Hutchinson (1957): fundamental niche concept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00400" y="2406316"/>
            <a:ext cx="2362200" cy="2002055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70739" y="1484812"/>
            <a:ext cx="207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Tradeoff axis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5540" y="2269004"/>
            <a:ext cx="14445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turnover occurs across this axis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2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524000" y="1066800"/>
            <a:ext cx="0" cy="464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05989" y="5715000"/>
            <a:ext cx="571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15245" y="586516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Precipitation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461217" y="3107609"/>
            <a:ext cx="302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Spring temperature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0680" y="6465332"/>
            <a:ext cx="3463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Modified from Clark </a:t>
            </a:r>
            <a:r>
              <a:rPr lang="en-US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</a:rPr>
              <a:t>(2011)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438400" y="1600200"/>
            <a:ext cx="3124200" cy="3276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2286000"/>
            <a:ext cx="3200400" cy="2971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2338" y="1113711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Red oak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4572000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Beech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6019" y="277186"/>
            <a:ext cx="762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</a:rPr>
              <a:t>Hutchinson (1957): fundamental niche concept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5671" y="945683"/>
            <a:ext cx="2733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two species can co-occur in this parameter space, and compete for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stCxn id="2" idx="1"/>
          </p:cNvCxnSpPr>
          <p:nvPr/>
        </p:nvCxnSpPr>
        <p:spPr>
          <a:xfrm flipH="1">
            <a:off x="4437247" y="2099845"/>
            <a:ext cx="1838424" cy="1291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kura">
  <a:themeElements>
    <a:clrScheme name="Sakura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969696"/>
      </a:folHlink>
    </a:clrScheme>
    <a:fontScheme name="Sakur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akura 1">
        <a:dk1>
          <a:srgbClr val="463634"/>
        </a:dk1>
        <a:lt1>
          <a:srgbClr val="AA947E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D2C8C0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2">
        <a:dk1>
          <a:srgbClr val="463634"/>
        </a:dk1>
        <a:lt1>
          <a:srgbClr val="FFFFCC"/>
        </a:lt1>
        <a:dk2>
          <a:srgbClr val="795241"/>
        </a:dk2>
        <a:lt2>
          <a:srgbClr val="000000"/>
        </a:lt2>
        <a:accent1>
          <a:srgbClr val="F9DBD3"/>
        </a:accent1>
        <a:accent2>
          <a:srgbClr val="DACA9C"/>
        </a:accent2>
        <a:accent3>
          <a:srgbClr val="FFFFE2"/>
        </a:accent3>
        <a:accent4>
          <a:srgbClr val="3A2D2B"/>
        </a:accent4>
        <a:accent5>
          <a:srgbClr val="FBEAE6"/>
        </a:accent5>
        <a:accent6>
          <a:srgbClr val="C5B78D"/>
        </a:accent6>
        <a:hlink>
          <a:srgbClr val="393A18"/>
        </a:hlink>
        <a:folHlink>
          <a:srgbClr val="5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kur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1875</TotalTime>
  <Words>1684</Words>
  <Application>Microsoft Office PowerPoint</Application>
  <PresentationFormat>On-screen Show (4:3)</PresentationFormat>
  <Paragraphs>289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Office Theme</vt:lpstr>
      <vt:lpstr>1_Sakura</vt:lpstr>
      <vt:lpstr>3_Office Theme</vt:lpstr>
      <vt:lpstr>4_Office Theme</vt:lpstr>
      <vt:lpstr>7_Office Theme</vt:lpstr>
      <vt:lpstr>8_Office Theme</vt:lpstr>
      <vt:lpstr>2_Office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Missouri - 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Holdo, Ricardo M.</dc:creator>
  <cp:lastModifiedBy>Holdo, Ricardo M.</cp:lastModifiedBy>
  <cp:revision>70</cp:revision>
  <dcterms:created xsi:type="dcterms:W3CDTF">2014-10-20T15:15:00Z</dcterms:created>
  <dcterms:modified xsi:type="dcterms:W3CDTF">2018-11-05T14:33:43Z</dcterms:modified>
</cp:coreProperties>
</file>