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40" r:id="rId2"/>
    <p:sldId id="418" r:id="rId3"/>
    <p:sldId id="420" r:id="rId4"/>
    <p:sldId id="421" r:id="rId5"/>
    <p:sldId id="422" r:id="rId6"/>
    <p:sldId id="423" r:id="rId7"/>
    <p:sldId id="424" r:id="rId8"/>
    <p:sldId id="425" r:id="rId9"/>
    <p:sldId id="419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2A35"/>
    <a:srgbClr val="AB1604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6" autoAdjust="0"/>
    <p:restoredTop sz="86439" autoAdjust="0"/>
  </p:normalViewPr>
  <p:slideViewPr>
    <p:cSldViewPr>
      <p:cViewPr>
        <p:scale>
          <a:sx n="68" d="100"/>
          <a:sy n="68" d="100"/>
        </p:scale>
        <p:origin x="-2032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D3735BFB-1C5B-4FCB-AD20-38CE529C3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44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EACF52-B3CC-41F3-9201-1838F8980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50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ACF52-B3CC-41F3-9201-1838F898004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0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ACF52-B3CC-41F3-9201-1838F89800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8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ACF52-B3CC-41F3-9201-1838F89800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84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ACF52-B3CC-41F3-9201-1838F89800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84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ACF52-B3CC-41F3-9201-1838F89800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8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Bird's data contributed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disproprtionately</a:t>
            </a:r>
            <a:r>
              <a:rPr lang="en-US" baseline="0" dirty="0" smtClean="0"/>
              <a:t> to the first shot "made it" stats; whereas </a:t>
            </a:r>
            <a:r>
              <a:rPr lang="en-US" baseline="0" dirty="0" err="1" smtClean="0"/>
              <a:t>Robey's</a:t>
            </a:r>
            <a:r>
              <a:rPr lang="en-US" baseline="0" dirty="0" smtClean="0"/>
              <a:t> contributed disproportionately to the first shot "missed it" stats.  </a:t>
            </a:r>
          </a:p>
          <a:p>
            <a:r>
              <a:rPr lang="en-US" baseline="0" dirty="0" smtClean="0"/>
              <a:t>Should you weight players equally, or shots?  </a:t>
            </a:r>
          </a:p>
          <a:p>
            <a:r>
              <a:rPr lang="en-US" baseline="0" dirty="0" smtClean="0"/>
              <a:t>In the second example: for each X value, you aren't weighting each group equally – e.g., at low X, you're giving more weight to the blue group (and less to green).  The reverse is true at large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ACF52-B3CC-41F3-9201-1838F89800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84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ACF52-B3CC-41F3-9201-1838F89800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4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22724-81B5-4BAE-A0E9-118D83FD41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2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EE21E-1EDE-4221-AFF9-98904675FF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2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F5575-05A3-40A5-B6D7-7BA0B98953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1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17886-F211-4575-BC95-21350DB8A8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FF4DE-A81D-4B13-BEA8-2A454EBF44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8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C2778-D2AD-4C1E-AAB7-C3DD89F651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D6921-C177-4262-8CB8-BDB3E9B47B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3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CDBCA-5733-4CD4-A94D-4769BC942D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F3658-B243-4B47-8B29-620BDB559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1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37E1C-86D7-423B-AB4B-6C3E9585C0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4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DDBA3-D6CA-4B90-BA60-3AC820324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22AB4D-6B0E-4563-98F4-136C1841F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9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8124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eneva"/>
                <a:cs typeface="Geneva"/>
              </a:rPr>
              <a:t>Ecology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eneva"/>
                <a:cs typeface="Geneva"/>
              </a:rPr>
              <a:t>8000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eneva"/>
                <a:cs typeface="Geneva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Geneva"/>
                <a:cs typeface="Geneva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Geneva"/>
              <a:cs typeface="Genev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191000"/>
            <a:ext cx="8168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lvl="2" algn="ctr"/>
            <a:r>
              <a:rPr lang="en-US" i="1" dirty="0" smtClean="0">
                <a:latin typeface="Geneva"/>
                <a:cs typeface="Geneva"/>
              </a:rPr>
              <a:t>Simpson's Paradox </a:t>
            </a:r>
          </a:p>
          <a:p>
            <a:pPr marL="1588" lvl="2" algn="ctr"/>
            <a:r>
              <a:rPr lang="en-US" i="1" dirty="0" smtClean="0">
                <a:latin typeface="Geneva"/>
                <a:cs typeface="Geneva"/>
              </a:rPr>
              <a:t>(effects of data aggregation)</a:t>
            </a:r>
            <a:endParaRPr lang="en-US" dirty="0" smtClean="0">
              <a:latin typeface="Geneva"/>
              <a:cs typeface="Geneva"/>
            </a:endParaRPr>
          </a:p>
        </p:txBody>
      </p:sp>
      <p:pic>
        <p:nvPicPr>
          <p:cNvPr id="6" name="Picture 5" descr="C:\Users\osenberg\AppData\Local\Microsoft\Windows\Temporary Internet Files\Content.Outlook\GWG773IU\moua puta panoram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9" y="2133600"/>
            <a:ext cx="9144000" cy="631146"/>
          </a:xfrm>
          <a:prstGeom prst="rect">
            <a:avLst/>
          </a:prstGeom>
          <a:noFill/>
          <a:effectLst>
            <a:outerShdw blurRad="1524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25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87500" y="2667000"/>
            <a:ext cx="61087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rgbClr val="376092"/>
                </a:solidFill>
                <a:latin typeface="Avenir Book"/>
              </a:rPr>
              <a:t>The hot hand in basketball</a:t>
            </a:r>
            <a:endParaRPr lang="en-US" sz="3200" dirty="0" smtClean="0">
              <a:solidFill>
                <a:srgbClr val="376092"/>
              </a:solidFill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40715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55276"/>
              </p:ext>
            </p:extLst>
          </p:nvPr>
        </p:nvGraphicFramePr>
        <p:xfrm>
          <a:off x="1752600" y="1549401"/>
          <a:ext cx="6096000" cy="416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Second</a:t>
                      </a:r>
                      <a:r>
                        <a:rPr lang="en-US" sz="2800" baseline="0" dirty="0" smtClean="0"/>
                        <a:t> shot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8373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Made 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Missed 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83733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FFFF"/>
                          </a:solidFill>
                        </a:rPr>
                        <a:t>First</a:t>
                      </a:r>
                      <a:r>
                        <a:rPr lang="en-US" sz="3200" baseline="0" dirty="0" smtClean="0">
                          <a:solidFill>
                            <a:srgbClr val="FFFFFF"/>
                          </a:solidFill>
                        </a:rPr>
                        <a:t> shot</a:t>
                      </a:r>
                      <a:endParaRPr lang="en-US" sz="3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Made 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305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82%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837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Missed 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97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73%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1000" y="6120824"/>
            <a:ext cx="84582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rgbClr val="376092"/>
                </a:solidFill>
                <a:latin typeface="Avenir Book"/>
                <a:sym typeface="Wingdings"/>
              </a:rPr>
              <a:t> Supports the </a:t>
            </a:r>
            <a:r>
              <a:rPr lang="en-US" sz="3200" dirty="0" smtClean="0">
                <a:solidFill>
                  <a:srgbClr val="376092"/>
                </a:solidFill>
                <a:latin typeface="Avenir Book"/>
              </a:rPr>
              <a:t>hot hand hypothesis, but</a:t>
            </a:r>
            <a:r>
              <a:rPr lang="is-IS" sz="3200" dirty="0" smtClean="0">
                <a:solidFill>
                  <a:srgbClr val="376092"/>
                </a:solidFill>
                <a:latin typeface="Avenir Book"/>
              </a:rPr>
              <a:t>…</a:t>
            </a:r>
            <a:endParaRPr lang="en-US" sz="3200" dirty="0" smtClean="0">
              <a:solidFill>
                <a:srgbClr val="376092"/>
              </a:solidFill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95779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87500" y="2667000"/>
            <a:ext cx="61087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rgbClr val="376092"/>
                </a:solidFill>
                <a:latin typeface="Avenir Book"/>
              </a:rPr>
              <a:t>Our hypothesis was about individual behavior, but our data were aggregated</a:t>
            </a:r>
            <a:endParaRPr lang="en-US" sz="3200" dirty="0" smtClean="0">
              <a:solidFill>
                <a:srgbClr val="376092"/>
              </a:solidFill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36954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55424"/>
              </p:ext>
            </p:extLst>
          </p:nvPr>
        </p:nvGraphicFramePr>
        <p:xfrm>
          <a:off x="152400" y="821268"/>
          <a:ext cx="5867400" cy="245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128"/>
                <a:gridCol w="1527132"/>
                <a:gridCol w="1286006"/>
                <a:gridCol w="1446756"/>
                <a:gridCol w="723378"/>
              </a:tblGrid>
              <a:tr h="6499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Larry Bird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Second</a:t>
                      </a:r>
                      <a:r>
                        <a:rPr lang="en-US" sz="2800" baseline="0" dirty="0" smtClean="0"/>
                        <a:t> shot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81242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Made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Missed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505509">
                <a:tc row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3200" dirty="0" smtClean="0">
                          <a:solidFill>
                            <a:srgbClr val="FFFFFF"/>
                          </a:solidFill>
                        </a:rPr>
                        <a:t>First</a:t>
                      </a:r>
                      <a:r>
                        <a:rPr lang="en-US" sz="3200" baseline="0" dirty="0" smtClean="0">
                          <a:solidFill>
                            <a:srgbClr val="FFFFFF"/>
                          </a:solidFill>
                        </a:rPr>
                        <a:t> shot</a:t>
                      </a:r>
                      <a:endParaRPr lang="en-US" sz="3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Made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251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88%</a:t>
                      </a:r>
                      <a:endParaRPr lang="en-US" sz="24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487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Missed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91%</a:t>
                      </a:r>
                      <a:endParaRPr lang="en-US" sz="24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462435"/>
              </p:ext>
            </p:extLst>
          </p:nvPr>
        </p:nvGraphicFramePr>
        <p:xfrm>
          <a:off x="228600" y="3793068"/>
          <a:ext cx="5867400" cy="245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128"/>
                <a:gridCol w="1527132"/>
                <a:gridCol w="1286006"/>
                <a:gridCol w="1446756"/>
                <a:gridCol w="723378"/>
              </a:tblGrid>
              <a:tr h="6499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Rick </a:t>
                      </a:r>
                      <a:r>
                        <a:rPr lang="en-US" dirty="0" err="1" smtClean="0"/>
                        <a:t>Robey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Second</a:t>
                      </a:r>
                      <a:r>
                        <a:rPr lang="en-US" sz="2800" baseline="0" dirty="0" smtClean="0"/>
                        <a:t> shot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81242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Made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Missed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505509">
                <a:tc row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3200" dirty="0" smtClean="0">
                          <a:solidFill>
                            <a:srgbClr val="FFFFFF"/>
                          </a:solidFill>
                        </a:rPr>
                        <a:t>First</a:t>
                      </a:r>
                      <a:r>
                        <a:rPr lang="en-US" sz="3200" baseline="0" dirty="0" smtClean="0">
                          <a:solidFill>
                            <a:srgbClr val="FFFFFF"/>
                          </a:solidFill>
                        </a:rPr>
                        <a:t> shot</a:t>
                      </a:r>
                      <a:endParaRPr lang="en-US" sz="3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Made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59%</a:t>
                      </a:r>
                      <a:endParaRPr lang="en-US" sz="24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487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Missed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61%</a:t>
                      </a:r>
                      <a:endParaRPr lang="en-US" sz="24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7"/>
          <p:cNvSpPr txBox="1">
            <a:spLocks noChangeArrowheads="1"/>
          </p:cNvSpPr>
          <p:nvPr/>
        </p:nvSpPr>
        <p:spPr bwMode="auto">
          <a:xfrm rot="10800000" flipV="1">
            <a:off x="6705600" y="2825858"/>
            <a:ext cx="2438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rgbClr val="376092"/>
                </a:solidFill>
                <a:latin typeface="Avenir Book"/>
                <a:sym typeface="Wingdings"/>
              </a:rPr>
              <a:t>No hot hand; </a:t>
            </a:r>
          </a:p>
          <a:p>
            <a:pPr algn="ctr" eaLnBrk="1" hangingPunct="1"/>
            <a:r>
              <a:rPr lang="en-US" sz="3200" dirty="0" smtClean="0">
                <a:solidFill>
                  <a:srgbClr val="376092"/>
                </a:solidFill>
                <a:latin typeface="Avenir Book"/>
                <a:sym typeface="Wingdings"/>
              </a:rPr>
              <a:t>just hot players</a:t>
            </a:r>
            <a:endParaRPr lang="en-US" sz="3200" dirty="0" smtClean="0">
              <a:solidFill>
                <a:srgbClr val="376092"/>
              </a:solidFill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493745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676400" y="685800"/>
            <a:ext cx="5943600" cy="4572000"/>
            <a:chOff x="1676400" y="685800"/>
            <a:chExt cx="5943600" cy="45720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685800"/>
              <a:ext cx="76200" cy="4572000"/>
            </a:xfrm>
            <a:prstGeom prst="line">
              <a:avLst/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752600" y="5257800"/>
              <a:ext cx="5867400" cy="0"/>
            </a:xfrm>
            <a:prstGeom prst="line">
              <a:avLst/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>
            <a:spLocks noChangeAspect="1"/>
          </p:cNvSpPr>
          <p:nvPr/>
        </p:nvSpPr>
        <p:spPr>
          <a:xfrm>
            <a:off x="3276600" y="914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429000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505200" y="15240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438400" y="2209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3886200" y="2438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743200" y="2819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038600" y="17526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276600" y="2743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895600" y="19050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724400" y="1447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429000" y="1066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3429000" y="2362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733800" y="1295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590800" y="2362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038600" y="2590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2895600" y="2971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191000" y="19050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2362200" y="2971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048000" y="2057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4876800" y="1600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3581400" y="5029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3733800" y="15697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3886200" y="7315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2743200" y="17983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191000" y="20269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48000" y="24079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4343400" y="13411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572000" y="914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200400" y="14935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029200" y="10363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4236720" y="19354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4724400" y="30327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4465320" y="25450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3398520" y="32308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4846320" y="34594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3703320" y="38404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4998720" y="27736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236720" y="37642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3733800" y="34137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5684520" y="24688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389120" y="20878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4038600" y="34137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693920" y="23164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3550920" y="33832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4998720" y="36118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3855720" y="39928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5151120" y="29260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3733800" y="40233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4008120" y="30784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5410200" y="15849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4541520" y="15240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693920" y="2590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4846320" y="17526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703320" y="2819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5334000" y="26517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4114800" y="34899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5303520" y="2362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532120" y="193548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4160520" y="25146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5989320" y="2057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532120" y="28346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6019800" y="39319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5760720" y="34442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4693920" y="41300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6141720" y="43586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4648200" y="48006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6294120" y="36728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5532120" y="46634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029200" y="45720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6979920" y="33680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5684520" y="29870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5334000" y="43129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5989320" y="32156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4846320" y="42824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6400800" y="4114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5151120" y="48920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5105400" y="3352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4419600" y="4495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5303520" y="397764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6705600" y="24841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5836920" y="24231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5989320" y="34899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6141720" y="26517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>
            <a:spLocks noChangeAspect="1"/>
          </p:cNvSpPr>
          <p:nvPr/>
        </p:nvSpPr>
        <p:spPr>
          <a:xfrm>
            <a:off x="4998720" y="37185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6629400" y="35509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572000" y="3733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6598920" y="326136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6400800" y="25908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5715000" y="38100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791200" y="4267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2362200" y="762000"/>
            <a:ext cx="4648200" cy="3962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63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676400" y="685800"/>
            <a:ext cx="5943600" cy="4572000"/>
            <a:chOff x="1676400" y="685800"/>
            <a:chExt cx="5943600" cy="45720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685800"/>
              <a:ext cx="76200" cy="4572000"/>
            </a:xfrm>
            <a:prstGeom prst="line">
              <a:avLst/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752600" y="5257800"/>
              <a:ext cx="5867400" cy="0"/>
            </a:xfrm>
            <a:prstGeom prst="line">
              <a:avLst/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>
            <a:spLocks noChangeAspect="1"/>
          </p:cNvSpPr>
          <p:nvPr/>
        </p:nvSpPr>
        <p:spPr>
          <a:xfrm>
            <a:off x="3276600" y="9144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429000" y="19812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505200" y="15240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438400" y="22098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3886200" y="24384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743200" y="28194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038600" y="17526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276600" y="27432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895600" y="19050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724400" y="14478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429000" y="10668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3429000" y="23622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733800" y="12954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590800" y="23622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038600" y="25908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2895600" y="29718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191000" y="19050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2362200" y="29718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048000" y="20574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4876800" y="16002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3581400" y="50292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3733800" y="156972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3886200" y="73152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2743200" y="179832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191000" y="202692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48000" y="240792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4343400" y="134112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572000" y="91440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200400" y="149352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029200" y="1036320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4236720" y="19354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4724400" y="303276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4465320" y="25450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3398520" y="32308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4846320" y="34594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3703320" y="38404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4998720" y="27736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236720" y="37642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3733800" y="341376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5684520" y="24688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389120" y="20878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4038600" y="341376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693920" y="23164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3550920" y="33832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4998720" y="36118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3855720" y="39928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5151120" y="29260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3733800" y="402336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4008120" y="30784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5410200" y="158496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4541520" y="152400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693920" y="259080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4846320" y="175260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703320" y="281940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5334000" y="265176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4114800" y="348996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5303520" y="236220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532120" y="193548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4160520" y="251460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5989320" y="2057400"/>
            <a:ext cx="182880" cy="1828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532120" y="28346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6019800" y="393192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5760720" y="34442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4693920" y="41300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6141720" y="43586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4648200" y="480060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6294120" y="36728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5532120" y="46634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029200" y="457200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6979920" y="33680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5684520" y="29870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5334000" y="431292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5989320" y="32156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4846320" y="42824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6400800" y="411480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5151120" y="48920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5105400" y="335280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4419600" y="449580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5303520" y="397764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6705600" y="248412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5836920" y="242316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5989320" y="348996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6141720" y="265176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>
            <a:spLocks noChangeAspect="1"/>
          </p:cNvSpPr>
          <p:nvPr/>
        </p:nvSpPr>
        <p:spPr>
          <a:xfrm>
            <a:off x="4998720" y="371856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6629400" y="355092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572000" y="373380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6598920" y="326136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6400800" y="259080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5715000" y="381000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791200" y="4267200"/>
            <a:ext cx="182880" cy="1828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09800" y="685800"/>
            <a:ext cx="2743200" cy="266700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200400" y="1600200"/>
            <a:ext cx="2743200" cy="26670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4343400" y="2438400"/>
            <a:ext cx="2743200" cy="26670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68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7"/>
          <p:cNvSpPr txBox="1">
            <a:spLocks noChangeArrowheads="1"/>
          </p:cNvSpPr>
          <p:nvPr/>
        </p:nvSpPr>
        <p:spPr bwMode="auto">
          <a:xfrm rot="10800000" flipV="1">
            <a:off x="1066800" y="2895600"/>
            <a:ext cx="70104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rgbClr val="376092"/>
                </a:solidFill>
                <a:latin typeface="Avenir Book"/>
                <a:sym typeface="Wingdings"/>
              </a:rPr>
              <a:t>In part, this is about weighting</a:t>
            </a:r>
            <a:r>
              <a:rPr lang="is-IS" sz="3200" dirty="0" smtClean="0">
                <a:solidFill>
                  <a:srgbClr val="376092"/>
                </a:solidFill>
                <a:latin typeface="Avenir Book"/>
                <a:sym typeface="Wingdings"/>
              </a:rPr>
              <a:t>…</a:t>
            </a:r>
            <a:endParaRPr lang="en-US" sz="3200" dirty="0" smtClean="0">
              <a:solidFill>
                <a:srgbClr val="376092"/>
              </a:solidFill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91278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185362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i="1" dirty="0" smtClean="0">
                <a:solidFill>
                  <a:srgbClr val="000000"/>
                </a:solidFill>
                <a:latin typeface="Avenir Book"/>
              </a:rPr>
              <a:t>Is one view wrong?</a:t>
            </a:r>
          </a:p>
          <a:p>
            <a:pPr algn="ctr" eaLnBrk="1" hangingPunct="1"/>
            <a:endParaRPr lang="en-US" sz="3200" i="1" dirty="0">
              <a:solidFill>
                <a:srgbClr val="000000"/>
              </a:solidFill>
              <a:latin typeface="Avenir Book"/>
            </a:endParaRPr>
          </a:p>
          <a:p>
            <a:pPr algn="ctr" eaLnBrk="1" hangingPunct="1"/>
            <a:r>
              <a:rPr lang="en-US" sz="3200" i="1" dirty="0" smtClean="0">
                <a:solidFill>
                  <a:srgbClr val="000000"/>
                </a:solidFill>
                <a:latin typeface="Avenir Book"/>
              </a:rPr>
              <a:t>Might this issue exist in your data?</a:t>
            </a:r>
            <a:endParaRPr lang="en-US" sz="3200" i="1" dirty="0" smtClean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0" y="0"/>
            <a:ext cx="83947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376092"/>
                </a:solidFill>
                <a:latin typeface="Avenir Book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409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5203</TotalTime>
  <Words>220</Words>
  <Application>Microsoft Macintosh PowerPoint</Application>
  <PresentationFormat>On-screen Show (4:3)</PresentationFormat>
  <Paragraphs>61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Ecology 8000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Vonesh</dc:creator>
  <cp:lastModifiedBy>Craig Osenberg</cp:lastModifiedBy>
  <cp:revision>140</cp:revision>
  <dcterms:created xsi:type="dcterms:W3CDTF">2004-01-24T20:41:42Z</dcterms:created>
  <dcterms:modified xsi:type="dcterms:W3CDTF">2016-08-29T20:12:13Z</dcterms:modified>
</cp:coreProperties>
</file>