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handoutMasterIdLst>
    <p:handoutMasterId r:id="rId37"/>
  </p:handoutMasterIdLst>
  <p:sldIdLst>
    <p:sldId id="256" r:id="rId3"/>
    <p:sldId id="282" r:id="rId4"/>
    <p:sldId id="401" r:id="rId5"/>
    <p:sldId id="402" r:id="rId6"/>
    <p:sldId id="403" r:id="rId7"/>
    <p:sldId id="404" r:id="rId8"/>
    <p:sldId id="405" r:id="rId9"/>
    <p:sldId id="407" r:id="rId10"/>
    <p:sldId id="406" r:id="rId11"/>
    <p:sldId id="410" r:id="rId12"/>
    <p:sldId id="411" r:id="rId13"/>
    <p:sldId id="412" r:id="rId14"/>
    <p:sldId id="413" r:id="rId15"/>
    <p:sldId id="414" r:id="rId16"/>
    <p:sldId id="418" r:id="rId17"/>
    <p:sldId id="419" r:id="rId18"/>
    <p:sldId id="420" r:id="rId19"/>
    <p:sldId id="421" r:id="rId20"/>
    <p:sldId id="422" r:id="rId21"/>
    <p:sldId id="423" r:id="rId22"/>
    <p:sldId id="400" r:id="rId23"/>
    <p:sldId id="257" r:id="rId24"/>
    <p:sldId id="346" r:id="rId25"/>
    <p:sldId id="259" r:id="rId26"/>
    <p:sldId id="398" r:id="rId27"/>
    <p:sldId id="391" r:id="rId28"/>
    <p:sldId id="393" r:id="rId29"/>
    <p:sldId id="394" r:id="rId30"/>
    <p:sldId id="395" r:id="rId31"/>
    <p:sldId id="396" r:id="rId32"/>
    <p:sldId id="397" r:id="rId33"/>
    <p:sldId id="399" r:id="rId34"/>
    <p:sldId id="258" r:id="rId35"/>
  </p:sldIdLst>
  <p:sldSz cx="9144000" cy="6858000" type="screen4x3"/>
  <p:notesSz cx="9144000" cy="6858000"/>
  <p:defaultTextStyle>
    <a:defPPr>
      <a:defRPr lang="en-US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9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4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9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4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59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39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200" d="100"/>
          <a:sy n="200" d="100"/>
        </p:scale>
        <p:origin x="-273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ACE86-02BB-2443-81CD-2E950FD5630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16E63-7A99-E940-B21B-F93A4FFB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40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DCCE0-FE4E-6548-AF73-2A94C05B79A5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0EE8A-D346-0C40-83BC-81E7BF5683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4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9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4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9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4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59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0EE8A-D346-0C40-83BC-81E7BF5683A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0EE8A-D346-0C40-83BC-81E7BF5683A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5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4" y="1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29" tIns="0" rIns="45714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57" tIns="0" rIns="45714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91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274643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3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8" y="6377462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79" indent="0">
              <a:buNone/>
              <a:defRPr sz="1600" b="1"/>
            </a:lvl5pPr>
            <a:lvl6pPr marL="2285724" indent="0">
              <a:buNone/>
              <a:defRPr sz="1600" b="1"/>
            </a:lvl6pPr>
            <a:lvl7pPr marL="2742869" indent="0">
              <a:buNone/>
              <a:defRPr sz="1600" b="1"/>
            </a:lvl7pPr>
            <a:lvl8pPr marL="3200014" indent="0">
              <a:buNone/>
              <a:defRPr sz="1600" b="1"/>
            </a:lvl8pPr>
            <a:lvl9pPr marL="36571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79" indent="0">
              <a:buNone/>
              <a:defRPr sz="1600" b="1"/>
            </a:lvl5pPr>
            <a:lvl6pPr marL="2285724" indent="0">
              <a:buNone/>
              <a:defRPr sz="1600" b="1"/>
            </a:lvl6pPr>
            <a:lvl7pPr marL="2742869" indent="0">
              <a:buNone/>
              <a:defRPr sz="1600" b="1"/>
            </a:lvl7pPr>
            <a:lvl8pPr marL="3200014" indent="0">
              <a:buNone/>
              <a:defRPr sz="1600" b="1"/>
            </a:lvl8pPr>
            <a:lvl9pPr marL="36571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79" indent="0">
              <a:buNone/>
              <a:defRPr sz="900"/>
            </a:lvl5pPr>
            <a:lvl6pPr marL="2285724" indent="0">
              <a:buNone/>
              <a:defRPr sz="900"/>
            </a:lvl6pPr>
            <a:lvl7pPr marL="2742869" indent="0">
              <a:buNone/>
              <a:defRPr sz="900"/>
            </a:lvl7pPr>
            <a:lvl8pPr marL="3200014" indent="0">
              <a:buNone/>
              <a:defRPr sz="900"/>
            </a:lvl8pPr>
            <a:lvl9pPr marL="36571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79" indent="0">
              <a:buNone/>
              <a:defRPr sz="2000"/>
            </a:lvl5pPr>
            <a:lvl6pPr marL="2285724" indent="0">
              <a:buNone/>
              <a:defRPr sz="2000"/>
            </a:lvl6pPr>
            <a:lvl7pPr marL="2742869" indent="0">
              <a:buNone/>
              <a:defRPr sz="2000"/>
            </a:lvl7pPr>
            <a:lvl8pPr marL="3200014" indent="0">
              <a:buNone/>
              <a:defRPr sz="2000"/>
            </a:lvl8pPr>
            <a:lvl9pPr marL="365715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79" indent="0">
              <a:buNone/>
              <a:defRPr sz="900"/>
            </a:lvl5pPr>
            <a:lvl6pPr marL="2285724" indent="0">
              <a:buNone/>
              <a:defRPr sz="900"/>
            </a:lvl6pPr>
            <a:lvl7pPr marL="2742869" indent="0">
              <a:buNone/>
              <a:defRPr sz="900"/>
            </a:lvl7pPr>
            <a:lvl8pPr marL="3200014" indent="0">
              <a:buNone/>
              <a:defRPr sz="900"/>
            </a:lvl8pPr>
            <a:lvl9pPr marL="36571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2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29" tIns="0" rIns="91429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286" tIns="0" rIns="45714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2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286" anchor="ctr"/>
          <a:lstStyle>
            <a:lvl1pPr marL="0" indent="0">
              <a:buNone/>
              <a:defRPr sz="2300" b="1" cap="all" baseline="0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79" indent="0">
              <a:buNone/>
              <a:defRPr sz="1600" b="1"/>
            </a:lvl5pPr>
            <a:lvl6pPr marL="2285724" indent="0">
              <a:buNone/>
              <a:defRPr sz="1600" b="1"/>
            </a:lvl6pPr>
            <a:lvl7pPr marL="2742869" indent="0">
              <a:buNone/>
              <a:defRPr sz="1600" b="1"/>
            </a:lvl7pPr>
            <a:lvl8pPr marL="3200014" indent="0">
              <a:buNone/>
              <a:defRPr sz="1600" b="1"/>
            </a:lvl8pPr>
            <a:lvl9pPr marL="3657159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698990"/>
            <a:ext cx="4041775" cy="715355"/>
          </a:xfrm>
        </p:spPr>
        <p:txBody>
          <a:bodyPr lIns="146286" anchor="ctr"/>
          <a:lstStyle>
            <a:lvl1pPr marL="0" indent="0">
              <a:buNone/>
              <a:defRPr sz="2300" b="1" cap="all" baseline="0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79" indent="0">
              <a:buNone/>
              <a:defRPr sz="1600" b="1"/>
            </a:lvl5pPr>
            <a:lvl6pPr marL="2285724" indent="0">
              <a:buNone/>
              <a:defRPr sz="1600" b="1"/>
            </a:lvl6pPr>
            <a:lvl7pPr marL="2742869" indent="0">
              <a:buNone/>
              <a:defRPr sz="1600" b="1"/>
            </a:lvl7pPr>
            <a:lvl8pPr marL="3200014" indent="0">
              <a:buNone/>
              <a:defRPr sz="1600" b="1"/>
            </a:lvl8pPr>
            <a:lvl9pPr marL="3657159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4951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9" y="152400"/>
            <a:ext cx="2523744" cy="978408"/>
          </a:xfrm>
        </p:spPr>
        <p:txBody>
          <a:bodyPr vert="horz" lIns="73143" rIns="45714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80" y="1743136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9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79" indent="0">
              <a:buNone/>
              <a:defRPr sz="900"/>
            </a:lvl5pPr>
            <a:lvl6pPr marL="2285724" indent="0">
              <a:buNone/>
              <a:defRPr sz="900"/>
            </a:lvl6pPr>
            <a:lvl7pPr marL="2742869" indent="0">
              <a:buNone/>
              <a:defRPr sz="900"/>
            </a:lvl7pPr>
            <a:lvl8pPr marL="3200014" indent="0">
              <a:buNone/>
              <a:defRPr sz="900"/>
            </a:lvl8pPr>
            <a:lvl9pPr marL="3657159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43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9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79" indent="0">
              <a:buNone/>
              <a:defRPr sz="2000"/>
            </a:lvl5pPr>
            <a:lvl6pPr marL="2285724" indent="0">
              <a:buNone/>
              <a:defRPr sz="2000"/>
            </a:lvl6pPr>
            <a:lvl7pPr marL="2742869" indent="0">
              <a:buNone/>
              <a:defRPr sz="2000"/>
            </a:lvl7pPr>
            <a:lvl8pPr marL="3200014" indent="0">
              <a:buNone/>
              <a:defRPr sz="2000"/>
            </a:lvl8pPr>
            <a:lvl9pPr marL="3657159" indent="0">
              <a:buNone/>
              <a:defRPr sz="2000"/>
            </a:lvl9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3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79" indent="0">
              <a:buNone/>
              <a:defRPr sz="900"/>
            </a:lvl5pPr>
            <a:lvl6pPr marL="2285724" indent="0">
              <a:buNone/>
              <a:defRPr sz="900"/>
            </a:lvl6pPr>
            <a:lvl7pPr marL="2742869" indent="0">
              <a:buNone/>
              <a:defRPr sz="900"/>
            </a:lvl7pPr>
            <a:lvl8pPr marL="3200014" indent="0">
              <a:buNone/>
              <a:defRPr sz="900"/>
            </a:lvl8pPr>
            <a:lvl9pPr marL="3657159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3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11/8/16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3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9" y="1170433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4" y="1"/>
            <a:ext cx="9143999" cy="1433734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52400"/>
            <a:ext cx="8229600" cy="1251062"/>
          </a:xfrm>
          <a:prstGeom prst="rect">
            <a:avLst/>
          </a:prstGeom>
        </p:spPr>
        <p:txBody>
          <a:bodyPr vert="horz" lIns="91429" tIns="45714" rIns="45714" bIns="45714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775193"/>
            <a:ext cx="8229600" cy="4625609"/>
          </a:xfrm>
          <a:prstGeom prst="rect">
            <a:avLst/>
          </a:prstGeom>
        </p:spPr>
        <p:txBody>
          <a:bodyPr vert="horz" lIns="54857" tIns="91429" rIns="91429" bIns="45714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76999"/>
            <a:ext cx="2133600" cy="274320"/>
          </a:xfrm>
          <a:prstGeom prst="rect">
            <a:avLst/>
          </a:prstGeom>
        </p:spPr>
        <p:txBody>
          <a:bodyPr vert="horz" lIns="109715" tIns="45714" rIns="45714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9" y="6476999"/>
            <a:ext cx="5507719" cy="274320"/>
          </a:xfrm>
          <a:prstGeom prst="rect">
            <a:avLst/>
          </a:prstGeom>
        </p:spPr>
        <p:txBody>
          <a:bodyPr vert="horz" lIns="45714" tIns="45714" rIns="45714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lIns="91429" tIns="45714" rIns="91429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859" indent="-320002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32" indent="-274287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576" indent="-228572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05" indent="-182858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92" indent="-182858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436" indent="-182858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9" indent="-182858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724" indent="-182858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0867" indent="-182858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A134-F1C3-464B-BF47-54DC2DE08F52}" type="datetimeFigureOut">
              <a:rPr lang="en-US" smtClean="0"/>
              <a:pPr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0" indent="-285715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7" indent="-228572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2" indent="-228572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1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6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2" indent="-228572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9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4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9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4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9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gif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396" y="5104581"/>
            <a:ext cx="7292255" cy="91768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0AD00"/>
                </a:solidFill>
              </a:rPr>
              <a:t>Changin</a:t>
            </a:r>
            <a:r>
              <a:rPr lang="en-US" sz="3600" b="1" dirty="0" smtClean="0">
                <a:solidFill>
                  <a:srgbClr val="F0AD00"/>
                </a:solidFill>
              </a:rPr>
              <a:t>g biodiversity in space and time:</a:t>
            </a:r>
            <a:r>
              <a:rPr lang="en-US" sz="3600" b="1" dirty="0" smtClean="0">
                <a:solidFill>
                  <a:srgbClr val="F0AD00"/>
                </a:solidFill>
              </a:rPr>
              <a:t> Succession and latitudinal gradients</a:t>
            </a:r>
            <a:endParaRPr lang="en-US" sz="3600" b="1" dirty="0">
              <a:solidFill>
                <a:srgbClr val="F0AD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395" y="6286500"/>
            <a:ext cx="7292255" cy="417663"/>
          </a:xfrm>
        </p:spPr>
        <p:txBody>
          <a:bodyPr anchor="t">
            <a:noAutofit/>
          </a:bodyPr>
          <a:lstStyle/>
          <a:p>
            <a:r>
              <a:rPr lang="en-US" sz="2000" dirty="0" smtClean="0">
                <a:solidFill>
                  <a:srgbClr val="F0AD00"/>
                </a:solidFill>
              </a:rPr>
              <a:t>ECOL 4000/6000</a:t>
            </a:r>
            <a:endParaRPr lang="en-US" sz="2000" dirty="0">
              <a:solidFill>
                <a:srgbClr val="F0AD00"/>
              </a:solidFill>
            </a:endParaRPr>
          </a:p>
        </p:txBody>
      </p:sp>
      <p:pic>
        <p:nvPicPr>
          <p:cNvPr id="4" name="Picture 3" descr="pos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92" y="2"/>
            <a:ext cx="7292256" cy="51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0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Evenness Across a </a:t>
            </a:r>
            <a:r>
              <a:rPr lang="en-US" sz="2800" dirty="0" err="1" smtClean="0"/>
              <a:t>Successional</a:t>
            </a:r>
            <a:r>
              <a:rPr lang="en-US" sz="2800" dirty="0" smtClean="0"/>
              <a:t> Gradient</a:t>
            </a:r>
            <a:br>
              <a:rPr lang="en-US" sz="2800" dirty="0" smtClean="0"/>
            </a:br>
            <a:r>
              <a:rPr lang="en-US" sz="2800" dirty="0" smtClean="0"/>
              <a:t>at Wilderness State Park</a:t>
            </a:r>
            <a:endParaRPr lang="en-US" sz="2800" dirty="0"/>
          </a:p>
        </p:txBody>
      </p:sp>
      <p:pic>
        <p:nvPicPr>
          <p:cNvPr id="4" name="Picture 3" descr="lichter.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4000" cy="4563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943600"/>
            <a:ext cx="595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evenness change across this </a:t>
            </a:r>
            <a:r>
              <a:rPr lang="en-US" dirty="0" err="1" smtClean="0"/>
              <a:t>successional</a:t>
            </a:r>
            <a:r>
              <a:rPr lang="en-US" dirty="0" smtClean="0"/>
              <a:t> gradient?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2487" y="6248400"/>
            <a:ext cx="653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species richness change across this </a:t>
            </a:r>
            <a:r>
              <a:rPr lang="en-US" dirty="0" err="1" smtClean="0"/>
              <a:t>successional</a:t>
            </a:r>
            <a:r>
              <a:rPr lang="en-US" dirty="0" smtClean="0"/>
              <a:t> gradient?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8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Species Richness Across a </a:t>
            </a:r>
            <a:r>
              <a:rPr lang="en-US" sz="2800" dirty="0" err="1" smtClean="0"/>
              <a:t>Successional</a:t>
            </a:r>
            <a:r>
              <a:rPr lang="en-US" sz="2800" dirty="0" smtClean="0"/>
              <a:t> Gradient</a:t>
            </a:r>
            <a:br>
              <a:rPr lang="en-US" sz="2800" dirty="0" smtClean="0"/>
            </a:br>
            <a:r>
              <a:rPr lang="en-US" sz="2800" dirty="0" smtClean="0"/>
              <a:t>at Wilderness State Park</a:t>
            </a:r>
            <a:endParaRPr lang="en-US" sz="2800" dirty="0"/>
          </a:p>
        </p:txBody>
      </p:sp>
      <p:pic>
        <p:nvPicPr>
          <p:cNvPr id="3" name="Picture 2" descr="lichter.richne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599806"/>
            <a:ext cx="4114800" cy="410771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06"/>
          <a:stretch>
            <a:fillRect/>
          </a:stretch>
        </p:blipFill>
        <p:spPr bwMode="auto">
          <a:xfrm>
            <a:off x="5476875" y="1524000"/>
            <a:ext cx="34385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does species richness peak at intermediate dune 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626006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mechanism for this replacement process?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Tilman’s</a:t>
            </a:r>
            <a:r>
              <a:rPr lang="en-US" dirty="0" smtClean="0"/>
              <a:t> resource-ratio hypothesis</a:t>
            </a:r>
            <a:endParaRPr lang="en-US" dirty="0"/>
          </a:p>
        </p:txBody>
      </p:sp>
      <p:pic>
        <p:nvPicPr>
          <p:cNvPr id="4" name="Content Placeholder 3" descr="16-14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836" r="-76836"/>
          <a:stretch/>
        </p:blipFill>
        <p:spPr>
          <a:xfrm>
            <a:off x="612648" y="1600200"/>
            <a:ext cx="8153400" cy="3204369"/>
          </a:xfrm>
        </p:spPr>
      </p:pic>
      <p:sp>
        <p:nvSpPr>
          <p:cNvPr id="5" name="TextBox 4"/>
          <p:cNvSpPr txBox="1"/>
          <p:nvPr/>
        </p:nvSpPr>
        <p:spPr>
          <a:xfrm>
            <a:off x="1066800" y="4876800"/>
            <a:ext cx="7327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Plants differ in their requirements for limiting resources (soil nutrient &amp; light)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Resources are negatively correlated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Relative competitive abilities change with resources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Successive dominance of different species predicted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00800"/>
            <a:ext cx="284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dirty="0" err="1" smtClean="0"/>
              <a:t>Tilman</a:t>
            </a:r>
            <a:r>
              <a:rPr lang="en-US" dirty="0" smtClean="0"/>
              <a:t> (1988)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8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competition in the understory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83"/>
          <a:stretch>
            <a:fillRect/>
          </a:stretch>
        </p:blipFill>
        <p:spPr bwMode="auto">
          <a:xfrm>
            <a:off x="1853045" y="1905000"/>
            <a:ext cx="53097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705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Succession and Ecosystem Processes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6" y="1600200"/>
            <a:ext cx="5038724" cy="505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739900" y="4718050"/>
            <a:ext cx="5949950" cy="193483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3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Disturbances create new opportunities</a:t>
            </a:r>
            <a:endParaRPr lang="en-US" dirty="0"/>
          </a:p>
        </p:txBody>
      </p:sp>
      <p:pic>
        <p:nvPicPr>
          <p:cNvPr id="4" name="Content Placeholder 3" descr="16-20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457" r="-29457"/>
          <a:stretch/>
        </p:blipFill>
        <p:spPr>
          <a:xfrm>
            <a:off x="612648" y="1600200"/>
            <a:ext cx="8153400" cy="3638869"/>
          </a:xfrm>
        </p:spPr>
      </p:pic>
      <p:sp>
        <p:nvSpPr>
          <p:cNvPr id="5" name="TextBox 4"/>
          <p:cNvSpPr txBox="1"/>
          <p:nvPr/>
        </p:nvSpPr>
        <p:spPr>
          <a:xfrm>
            <a:off x="1295400" y="5257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distribution of gaps created by lightning in tropical mangrove forest in the Dominican Republic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6400800"/>
            <a:ext cx="20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Sherman et al.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38400"/>
            <a:ext cx="1778000" cy="142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2514600"/>
            <a:ext cx="1625600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6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Hypothetical progression following disturbance</a:t>
            </a:r>
            <a:endParaRPr lang="en-US" dirty="0"/>
          </a:p>
        </p:txBody>
      </p:sp>
      <p:pic>
        <p:nvPicPr>
          <p:cNvPr id="4" name="Content Placeholder 3" descr="16-16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01" r="-13701"/>
          <a:stretch/>
        </p:blipFill>
        <p:spPr>
          <a:xfrm>
            <a:off x="612648" y="1600200"/>
            <a:ext cx="8153400" cy="3998167"/>
          </a:xfrm>
        </p:spPr>
      </p:pic>
    </p:spTree>
    <p:extLst>
      <p:ext uri="{BB962C8B-B14F-4D97-AF65-F5344CB8AC3E}">
        <p14:creationId xmlns:p14="http://schemas.microsoft.com/office/powerpoint/2010/main" val="96073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 on mini-successions – effect of gap size</a:t>
            </a:r>
            <a:endParaRPr lang="en-US" dirty="0"/>
          </a:p>
        </p:txBody>
      </p:sp>
      <p:pic>
        <p:nvPicPr>
          <p:cNvPr id="6" name="Content Placeholder 3" descr="16-1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4"/>
          <a:stretch/>
        </p:blipFill>
        <p:spPr>
          <a:xfrm>
            <a:off x="457200" y="1600200"/>
            <a:ext cx="2514600" cy="5159259"/>
          </a:xfrm>
          <a:prstGeom prst="rect">
            <a:avLst/>
          </a:prstGeom>
        </p:spPr>
      </p:pic>
      <p:pic>
        <p:nvPicPr>
          <p:cNvPr id="8" name="Content Placeholder 7" descr="16-1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68" r="-1412"/>
          <a:stretch/>
        </p:blipFill>
        <p:spPr>
          <a:xfrm>
            <a:off x="5562600" y="1600200"/>
            <a:ext cx="2712457" cy="1582491"/>
          </a:xfrm>
        </p:spPr>
      </p:pic>
      <p:sp>
        <p:nvSpPr>
          <p:cNvPr id="9" name="TextBox 8"/>
          <p:cNvSpPr txBox="1"/>
          <p:nvPr/>
        </p:nvSpPr>
        <p:spPr>
          <a:xfrm>
            <a:off x="3429000" y="3581400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Tanaka and </a:t>
            </a:r>
            <a:r>
              <a:rPr lang="en-US" dirty="0" err="1" smtClean="0"/>
              <a:t>Magalhaes</a:t>
            </a:r>
            <a:r>
              <a:rPr lang="en-US" dirty="0" smtClean="0"/>
              <a:t> (2002) found that gap size in mussel beds affected successions</a:t>
            </a:r>
          </a:p>
          <a:p>
            <a:endParaRPr lang="en-US" dirty="0"/>
          </a:p>
          <a:p>
            <a:r>
              <a:rPr lang="en-US" dirty="0" smtClean="0"/>
              <a:t>Small gaps initially harbored sea snails, and later, mussel species</a:t>
            </a:r>
          </a:p>
          <a:p>
            <a:endParaRPr lang="en-US" dirty="0"/>
          </a:p>
          <a:p>
            <a:r>
              <a:rPr lang="en-US" dirty="0" smtClean="0"/>
              <a:t>Larger gaps showed slower colonization in general – first by barnacles, later by mussels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8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disturbance</a:t>
            </a:r>
            <a:endParaRPr lang="en-US" dirty="0"/>
          </a:p>
        </p:txBody>
      </p:sp>
      <p:pic>
        <p:nvPicPr>
          <p:cNvPr id="4" name="Content Placeholder 3" descr="16-17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50" b="-9450"/>
          <a:stretch/>
        </p:blipFill>
        <p:spPr>
          <a:xfrm>
            <a:off x="3342182" y="1600200"/>
            <a:ext cx="5423866" cy="4495800"/>
          </a:xfrm>
        </p:spPr>
      </p:pic>
      <p:sp>
        <p:nvSpPr>
          <p:cNvPr id="5" name="TextBox 4"/>
          <p:cNvSpPr txBox="1"/>
          <p:nvPr/>
        </p:nvSpPr>
        <p:spPr>
          <a:xfrm>
            <a:off x="304801" y="2209800"/>
            <a:ext cx="2819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frequent disturbance, all species (typically pioneer) are suffering</a:t>
            </a:r>
          </a:p>
          <a:p>
            <a:endParaRPr lang="en-US" dirty="0"/>
          </a:p>
          <a:p>
            <a:r>
              <a:rPr lang="en-US" dirty="0" smtClean="0"/>
              <a:t>With rare disturbance, competitive exclusion (----) leads to climax community</a:t>
            </a:r>
          </a:p>
          <a:p>
            <a:endParaRPr lang="en-US" dirty="0"/>
          </a:p>
          <a:p>
            <a:r>
              <a:rPr lang="en-US" dirty="0" smtClean="0"/>
              <a:t>Consequently, species richness (at community level) is maximized at intermediate disturbance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7000"/>
            <a:ext cx="541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by Grime (1973), Horn (1975), Connell (1978)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9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Support for intermediate disturbance hypothesis</a:t>
            </a:r>
            <a:endParaRPr lang="en-US" dirty="0"/>
          </a:p>
        </p:txBody>
      </p:sp>
      <p:pic>
        <p:nvPicPr>
          <p:cNvPr id="4" name="Content Placeholder 3" descr="16-18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404" r="-94404"/>
          <a:stretch/>
        </p:blipFill>
        <p:spPr>
          <a:xfrm>
            <a:off x="612648" y="1600200"/>
            <a:ext cx="8153400" cy="3229436"/>
          </a:xfrm>
        </p:spPr>
      </p:pic>
      <p:sp>
        <p:nvSpPr>
          <p:cNvPr id="5" name="TextBox 4"/>
          <p:cNvSpPr txBox="1"/>
          <p:nvPr/>
        </p:nvSpPr>
        <p:spPr>
          <a:xfrm>
            <a:off x="990600" y="4800600"/>
            <a:ext cx="723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Invertebrate species richness </a:t>
            </a:r>
            <a:r>
              <a:rPr lang="en-US" dirty="0" err="1" smtClean="0"/>
              <a:t>vs</a:t>
            </a:r>
            <a:r>
              <a:rPr lang="en-US" dirty="0" smtClean="0"/>
              <a:t> (a) frequency of disturbance (b) intensity of disturbance in NZ streams. Disturbance involves river bed movements during times of high discharge. (a) frequency of events causing &gt;40% bed movement (b) mean % bed movement at site. Intensity and frequency are strongly correlated.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64008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Townsend et al.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18233" y="4378436"/>
            <a:ext cx="0" cy="1704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8233" y="6085009"/>
            <a:ext cx="24374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51651" y="4896471"/>
            <a:ext cx="2088625" cy="1119696"/>
          </a:xfrm>
          <a:custGeom>
            <a:avLst/>
            <a:gdLst>
              <a:gd name="connsiteX0" fmla="*/ 0 w 2088625"/>
              <a:gd name="connsiteY0" fmla="*/ 1119696 h 1119696"/>
              <a:gd name="connsiteX1" fmla="*/ 183799 w 2088625"/>
              <a:gd name="connsiteY1" fmla="*/ 969292 h 1119696"/>
              <a:gd name="connsiteX2" fmla="*/ 233926 w 2088625"/>
              <a:gd name="connsiteY2" fmla="*/ 952580 h 1119696"/>
              <a:gd name="connsiteX3" fmla="*/ 300762 w 2088625"/>
              <a:gd name="connsiteY3" fmla="*/ 869023 h 1119696"/>
              <a:gd name="connsiteX4" fmla="*/ 317471 w 2088625"/>
              <a:gd name="connsiteY4" fmla="*/ 818888 h 1119696"/>
              <a:gd name="connsiteX5" fmla="*/ 467852 w 2088625"/>
              <a:gd name="connsiteY5" fmla="*/ 701907 h 1119696"/>
              <a:gd name="connsiteX6" fmla="*/ 568106 w 2088625"/>
              <a:gd name="connsiteY6" fmla="*/ 651773 h 1119696"/>
              <a:gd name="connsiteX7" fmla="*/ 618233 w 2088625"/>
              <a:gd name="connsiteY7" fmla="*/ 618350 h 1119696"/>
              <a:gd name="connsiteX8" fmla="*/ 651651 w 2088625"/>
              <a:gd name="connsiteY8" fmla="*/ 584926 h 1119696"/>
              <a:gd name="connsiteX9" fmla="*/ 751905 w 2088625"/>
              <a:gd name="connsiteY9" fmla="*/ 518080 h 1119696"/>
              <a:gd name="connsiteX10" fmla="*/ 802032 w 2088625"/>
              <a:gd name="connsiteY10" fmla="*/ 484657 h 1119696"/>
              <a:gd name="connsiteX11" fmla="*/ 852159 w 2088625"/>
              <a:gd name="connsiteY11" fmla="*/ 451234 h 1119696"/>
              <a:gd name="connsiteX12" fmla="*/ 902286 w 2088625"/>
              <a:gd name="connsiteY12" fmla="*/ 434523 h 1119696"/>
              <a:gd name="connsiteX13" fmla="*/ 952413 w 2088625"/>
              <a:gd name="connsiteY13" fmla="*/ 401099 h 1119696"/>
              <a:gd name="connsiteX14" fmla="*/ 1052667 w 2088625"/>
              <a:gd name="connsiteY14" fmla="*/ 367676 h 1119696"/>
              <a:gd name="connsiteX15" fmla="*/ 1152921 w 2088625"/>
              <a:gd name="connsiteY15" fmla="*/ 317542 h 1119696"/>
              <a:gd name="connsiteX16" fmla="*/ 1320011 w 2088625"/>
              <a:gd name="connsiteY16" fmla="*/ 267407 h 1119696"/>
              <a:gd name="connsiteX17" fmla="*/ 1386847 w 2088625"/>
              <a:gd name="connsiteY17" fmla="*/ 233984 h 1119696"/>
              <a:gd name="connsiteX18" fmla="*/ 1436974 w 2088625"/>
              <a:gd name="connsiteY18" fmla="*/ 200561 h 1119696"/>
              <a:gd name="connsiteX19" fmla="*/ 1520519 w 2088625"/>
              <a:gd name="connsiteY19" fmla="*/ 183849 h 1119696"/>
              <a:gd name="connsiteX20" fmla="*/ 1570646 w 2088625"/>
              <a:gd name="connsiteY20" fmla="*/ 150426 h 1119696"/>
              <a:gd name="connsiteX21" fmla="*/ 1687609 w 2088625"/>
              <a:gd name="connsiteY21" fmla="*/ 117003 h 1119696"/>
              <a:gd name="connsiteX22" fmla="*/ 1737736 w 2088625"/>
              <a:gd name="connsiteY22" fmla="*/ 100292 h 1119696"/>
              <a:gd name="connsiteX23" fmla="*/ 1787863 w 2088625"/>
              <a:gd name="connsiteY23" fmla="*/ 66869 h 1119696"/>
              <a:gd name="connsiteX24" fmla="*/ 2005080 w 2088625"/>
              <a:gd name="connsiteY24" fmla="*/ 16734 h 1119696"/>
              <a:gd name="connsiteX25" fmla="*/ 2088625 w 2088625"/>
              <a:gd name="connsiteY25" fmla="*/ 22 h 111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88625" h="1119696">
                <a:moveTo>
                  <a:pt x="0" y="1119696"/>
                </a:moveTo>
                <a:cubicBezTo>
                  <a:pt x="46723" y="1072966"/>
                  <a:pt x="117285" y="991467"/>
                  <a:pt x="183799" y="969292"/>
                </a:cubicBezTo>
                <a:lnTo>
                  <a:pt x="233926" y="952580"/>
                </a:lnTo>
                <a:cubicBezTo>
                  <a:pt x="275927" y="826561"/>
                  <a:pt x="214384" y="977012"/>
                  <a:pt x="300762" y="869023"/>
                </a:cubicBezTo>
                <a:cubicBezTo>
                  <a:pt x="311765" y="855267"/>
                  <a:pt x="306657" y="832794"/>
                  <a:pt x="317471" y="818888"/>
                </a:cubicBezTo>
                <a:cubicBezTo>
                  <a:pt x="443247" y="657152"/>
                  <a:pt x="368018" y="751832"/>
                  <a:pt x="467852" y="701907"/>
                </a:cubicBezTo>
                <a:cubicBezTo>
                  <a:pt x="597407" y="637119"/>
                  <a:pt x="442119" y="693774"/>
                  <a:pt x="568106" y="651773"/>
                </a:cubicBezTo>
                <a:cubicBezTo>
                  <a:pt x="584815" y="640632"/>
                  <a:pt x="602552" y="630897"/>
                  <a:pt x="618233" y="618350"/>
                </a:cubicBezTo>
                <a:cubicBezTo>
                  <a:pt x="630535" y="608507"/>
                  <a:pt x="639048" y="594380"/>
                  <a:pt x="651651" y="584926"/>
                </a:cubicBezTo>
                <a:cubicBezTo>
                  <a:pt x="683781" y="560824"/>
                  <a:pt x="718487" y="540362"/>
                  <a:pt x="751905" y="518080"/>
                </a:cubicBezTo>
                <a:lnTo>
                  <a:pt x="802032" y="484657"/>
                </a:lnTo>
                <a:cubicBezTo>
                  <a:pt x="818741" y="473516"/>
                  <a:pt x="833107" y="457585"/>
                  <a:pt x="852159" y="451234"/>
                </a:cubicBezTo>
                <a:lnTo>
                  <a:pt x="902286" y="434523"/>
                </a:lnTo>
                <a:cubicBezTo>
                  <a:pt x="918995" y="423382"/>
                  <a:pt x="934062" y="409257"/>
                  <a:pt x="952413" y="401099"/>
                </a:cubicBezTo>
                <a:cubicBezTo>
                  <a:pt x="984602" y="386790"/>
                  <a:pt x="1023358" y="387218"/>
                  <a:pt x="1052667" y="367676"/>
                </a:cubicBezTo>
                <a:cubicBezTo>
                  <a:pt x="1107590" y="331055"/>
                  <a:pt x="1092388" y="334840"/>
                  <a:pt x="1152921" y="317542"/>
                </a:cubicBezTo>
                <a:cubicBezTo>
                  <a:pt x="1208883" y="301551"/>
                  <a:pt x="1267073" y="293880"/>
                  <a:pt x="1320011" y="267407"/>
                </a:cubicBezTo>
                <a:cubicBezTo>
                  <a:pt x="1342290" y="256266"/>
                  <a:pt x="1365221" y="246344"/>
                  <a:pt x="1386847" y="233984"/>
                </a:cubicBezTo>
                <a:cubicBezTo>
                  <a:pt x="1404283" y="224019"/>
                  <a:pt x="1418170" y="207613"/>
                  <a:pt x="1436974" y="200561"/>
                </a:cubicBezTo>
                <a:cubicBezTo>
                  <a:pt x="1463565" y="190588"/>
                  <a:pt x="1492671" y="189420"/>
                  <a:pt x="1520519" y="183849"/>
                </a:cubicBezTo>
                <a:cubicBezTo>
                  <a:pt x="1537228" y="172708"/>
                  <a:pt x="1552684" y="159408"/>
                  <a:pt x="1570646" y="150426"/>
                </a:cubicBezTo>
                <a:cubicBezTo>
                  <a:pt x="1597349" y="137072"/>
                  <a:pt x="1662632" y="124140"/>
                  <a:pt x="1687609" y="117003"/>
                </a:cubicBezTo>
                <a:cubicBezTo>
                  <a:pt x="1704544" y="112164"/>
                  <a:pt x="1721027" y="105862"/>
                  <a:pt x="1737736" y="100292"/>
                </a:cubicBezTo>
                <a:cubicBezTo>
                  <a:pt x="1754445" y="89151"/>
                  <a:pt x="1769512" y="75026"/>
                  <a:pt x="1787863" y="66869"/>
                </a:cubicBezTo>
                <a:cubicBezTo>
                  <a:pt x="1887404" y="22622"/>
                  <a:pt x="1895814" y="36604"/>
                  <a:pt x="2005080" y="16734"/>
                </a:cubicBezTo>
                <a:cubicBezTo>
                  <a:pt x="2104409" y="-1329"/>
                  <a:pt x="2042381" y="22"/>
                  <a:pt x="2088625" y="22"/>
                </a:cubicBezTo>
              </a:path>
            </a:pathLst>
          </a:cu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11671" y="4378436"/>
            <a:ext cx="0" cy="1704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11671" y="6085009"/>
            <a:ext cx="24374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494721" y="4729333"/>
            <a:ext cx="1470392" cy="1336969"/>
          </a:xfrm>
          <a:custGeom>
            <a:avLst/>
            <a:gdLst>
              <a:gd name="connsiteX0" fmla="*/ 0 w 1470392"/>
              <a:gd name="connsiteY0" fmla="*/ 1336969 h 1336969"/>
              <a:gd name="connsiteX1" fmla="*/ 16709 w 1470392"/>
              <a:gd name="connsiteY1" fmla="*/ 1253411 h 1336969"/>
              <a:gd name="connsiteX2" fmla="*/ 133672 w 1470392"/>
              <a:gd name="connsiteY2" fmla="*/ 1119718 h 1336969"/>
              <a:gd name="connsiteX3" fmla="*/ 167090 w 1470392"/>
              <a:gd name="connsiteY3" fmla="*/ 1002738 h 1336969"/>
              <a:gd name="connsiteX4" fmla="*/ 233926 w 1470392"/>
              <a:gd name="connsiteY4" fmla="*/ 902468 h 1336969"/>
              <a:gd name="connsiteX5" fmla="*/ 267344 w 1470392"/>
              <a:gd name="connsiteY5" fmla="*/ 852334 h 1336969"/>
              <a:gd name="connsiteX6" fmla="*/ 317471 w 1470392"/>
              <a:gd name="connsiteY6" fmla="*/ 818911 h 1336969"/>
              <a:gd name="connsiteX7" fmla="*/ 334180 w 1470392"/>
              <a:gd name="connsiteY7" fmla="*/ 768776 h 1336969"/>
              <a:gd name="connsiteX8" fmla="*/ 417725 w 1470392"/>
              <a:gd name="connsiteY8" fmla="*/ 668507 h 1336969"/>
              <a:gd name="connsiteX9" fmla="*/ 467852 w 1470392"/>
              <a:gd name="connsiteY9" fmla="*/ 635084 h 1336969"/>
              <a:gd name="connsiteX10" fmla="*/ 501270 w 1470392"/>
              <a:gd name="connsiteY10" fmla="*/ 584949 h 1336969"/>
              <a:gd name="connsiteX11" fmla="*/ 551397 w 1470392"/>
              <a:gd name="connsiteY11" fmla="*/ 551526 h 1336969"/>
              <a:gd name="connsiteX12" fmla="*/ 584815 w 1470392"/>
              <a:gd name="connsiteY12" fmla="*/ 484680 h 1336969"/>
              <a:gd name="connsiteX13" fmla="*/ 685069 w 1470392"/>
              <a:gd name="connsiteY13" fmla="*/ 417834 h 1336969"/>
              <a:gd name="connsiteX14" fmla="*/ 735196 w 1470392"/>
              <a:gd name="connsiteY14" fmla="*/ 384410 h 1336969"/>
              <a:gd name="connsiteX15" fmla="*/ 785323 w 1470392"/>
              <a:gd name="connsiteY15" fmla="*/ 334276 h 1336969"/>
              <a:gd name="connsiteX16" fmla="*/ 885577 w 1470392"/>
              <a:gd name="connsiteY16" fmla="*/ 300853 h 1336969"/>
              <a:gd name="connsiteX17" fmla="*/ 902286 w 1470392"/>
              <a:gd name="connsiteY17" fmla="*/ 250718 h 1336969"/>
              <a:gd name="connsiteX18" fmla="*/ 985831 w 1470392"/>
              <a:gd name="connsiteY18" fmla="*/ 234007 h 1336969"/>
              <a:gd name="connsiteX19" fmla="*/ 1052667 w 1470392"/>
              <a:gd name="connsiteY19" fmla="*/ 217295 h 1336969"/>
              <a:gd name="connsiteX20" fmla="*/ 1203048 w 1470392"/>
              <a:gd name="connsiteY20" fmla="*/ 133737 h 1336969"/>
              <a:gd name="connsiteX21" fmla="*/ 1303302 w 1470392"/>
              <a:gd name="connsiteY21" fmla="*/ 50180 h 1336969"/>
              <a:gd name="connsiteX22" fmla="*/ 1403556 w 1470392"/>
              <a:gd name="connsiteY22" fmla="*/ 16757 h 1336969"/>
              <a:gd name="connsiteX23" fmla="*/ 1470392 w 1470392"/>
              <a:gd name="connsiteY23" fmla="*/ 45 h 133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70392" h="1336969">
                <a:moveTo>
                  <a:pt x="0" y="1336969"/>
                </a:moveTo>
                <a:cubicBezTo>
                  <a:pt x="5570" y="1309116"/>
                  <a:pt x="4957" y="1279270"/>
                  <a:pt x="16709" y="1253411"/>
                </a:cubicBezTo>
                <a:cubicBezTo>
                  <a:pt x="59086" y="1160167"/>
                  <a:pt x="67923" y="1163558"/>
                  <a:pt x="133672" y="1119718"/>
                </a:cubicBezTo>
                <a:cubicBezTo>
                  <a:pt x="137605" y="1103984"/>
                  <a:pt x="156194" y="1022354"/>
                  <a:pt x="167090" y="1002738"/>
                </a:cubicBezTo>
                <a:cubicBezTo>
                  <a:pt x="186595" y="967624"/>
                  <a:pt x="211647" y="935891"/>
                  <a:pt x="233926" y="902468"/>
                </a:cubicBezTo>
                <a:cubicBezTo>
                  <a:pt x="245065" y="885757"/>
                  <a:pt x="250634" y="863476"/>
                  <a:pt x="267344" y="852334"/>
                </a:cubicBezTo>
                <a:lnTo>
                  <a:pt x="317471" y="818911"/>
                </a:lnTo>
                <a:cubicBezTo>
                  <a:pt x="323041" y="802199"/>
                  <a:pt x="326303" y="784532"/>
                  <a:pt x="334180" y="768776"/>
                </a:cubicBezTo>
                <a:cubicBezTo>
                  <a:pt x="352956" y="731217"/>
                  <a:pt x="386048" y="694908"/>
                  <a:pt x="417725" y="668507"/>
                </a:cubicBezTo>
                <a:cubicBezTo>
                  <a:pt x="433152" y="655649"/>
                  <a:pt x="451143" y="646225"/>
                  <a:pt x="467852" y="635084"/>
                </a:cubicBezTo>
                <a:cubicBezTo>
                  <a:pt x="478991" y="618372"/>
                  <a:pt x="487070" y="599152"/>
                  <a:pt x="501270" y="584949"/>
                </a:cubicBezTo>
                <a:cubicBezTo>
                  <a:pt x="515469" y="570747"/>
                  <a:pt x="538542" y="566955"/>
                  <a:pt x="551397" y="551526"/>
                </a:cubicBezTo>
                <a:cubicBezTo>
                  <a:pt x="567343" y="532387"/>
                  <a:pt x="567201" y="502296"/>
                  <a:pt x="584815" y="484680"/>
                </a:cubicBezTo>
                <a:cubicBezTo>
                  <a:pt x="613214" y="456277"/>
                  <a:pt x="651651" y="440116"/>
                  <a:pt x="685069" y="417834"/>
                </a:cubicBezTo>
                <a:cubicBezTo>
                  <a:pt x="701778" y="406693"/>
                  <a:pt x="720996" y="398612"/>
                  <a:pt x="735196" y="384410"/>
                </a:cubicBezTo>
                <a:cubicBezTo>
                  <a:pt x="751905" y="367699"/>
                  <a:pt x="764666" y="345754"/>
                  <a:pt x="785323" y="334276"/>
                </a:cubicBezTo>
                <a:cubicBezTo>
                  <a:pt x="816115" y="317167"/>
                  <a:pt x="885577" y="300853"/>
                  <a:pt x="885577" y="300853"/>
                </a:cubicBezTo>
                <a:cubicBezTo>
                  <a:pt x="891147" y="284141"/>
                  <a:pt x="887630" y="260490"/>
                  <a:pt x="902286" y="250718"/>
                </a:cubicBezTo>
                <a:cubicBezTo>
                  <a:pt x="925915" y="234963"/>
                  <a:pt x="958108" y="240169"/>
                  <a:pt x="985831" y="234007"/>
                </a:cubicBezTo>
                <a:cubicBezTo>
                  <a:pt x="1008249" y="229025"/>
                  <a:pt x="1030388" y="222866"/>
                  <a:pt x="1052667" y="217295"/>
                </a:cubicBezTo>
                <a:cubicBezTo>
                  <a:pt x="1167575" y="140678"/>
                  <a:pt x="1114818" y="163152"/>
                  <a:pt x="1203048" y="133737"/>
                </a:cubicBezTo>
                <a:cubicBezTo>
                  <a:pt x="1234525" y="102256"/>
                  <a:pt x="1261429" y="68793"/>
                  <a:pt x="1303302" y="50180"/>
                </a:cubicBezTo>
                <a:cubicBezTo>
                  <a:pt x="1335491" y="35872"/>
                  <a:pt x="1370138" y="27898"/>
                  <a:pt x="1403556" y="16757"/>
                </a:cubicBezTo>
                <a:cubicBezTo>
                  <a:pt x="1458968" y="-1717"/>
                  <a:pt x="1436070" y="45"/>
                  <a:pt x="1470392" y="45"/>
                </a:cubicBezTo>
              </a:path>
            </a:pathLst>
          </a:cu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36974" y="6310281"/>
            <a:ext cx="68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768615" y="5080309"/>
            <a:ext cx="209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SPECIES RICHNESS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58242" y="5080309"/>
            <a:ext cx="209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SPECIES RICHNESS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47629" y="6278015"/>
            <a:ext cx="68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49166" y="4681334"/>
            <a:ext cx="1414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LEGEND:</a:t>
            </a:r>
          </a:p>
          <a:p>
            <a:r>
              <a:rPr lang="en-US" dirty="0" smtClean="0"/>
              <a:t>TROPICS</a:t>
            </a:r>
          </a:p>
          <a:p>
            <a:r>
              <a:rPr lang="en-US" dirty="0" smtClean="0"/>
              <a:t>TEMPERATE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819812" y="5046886"/>
            <a:ext cx="86698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819812" y="5433247"/>
            <a:ext cx="8669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60033" y="3760097"/>
            <a:ext cx="251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DIVERSIFICATION RATE</a:t>
            </a:r>
            <a:endParaRPr lang="en-US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41435" y="3760097"/>
            <a:ext cx="29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TIME FOR DIVERSIFICATION</a:t>
            </a:r>
            <a:endParaRPr lang="en-US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324218" y="1771423"/>
            <a:ext cx="860256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BEST ILLUSTRATE THE EVOLUTIONARY EXPLANATIONS FOR LATITUDINAL DIVERSITY GRADIENTS, WHICH (IF ANY) OF THE FOLLOWING SHOULD BE SWITCHED?</a:t>
            </a:r>
          </a:p>
          <a:p>
            <a:endParaRPr lang="en-US" dirty="0"/>
          </a:p>
          <a:p>
            <a:pPr marL="342900" indent="-342900">
              <a:buAutoNum type="alphaUcParenR"/>
            </a:pPr>
            <a:r>
              <a:rPr lang="en-US" dirty="0" smtClean="0"/>
              <a:t>TITLES</a:t>
            </a:r>
          </a:p>
          <a:p>
            <a:pPr marL="342900" indent="-342900">
              <a:buAutoNum type="alphaUcParenR"/>
            </a:pPr>
            <a:r>
              <a:rPr lang="en-US" dirty="0" smtClean="0"/>
              <a:t>AXES LABELS</a:t>
            </a:r>
          </a:p>
          <a:p>
            <a:pPr marL="342900" indent="-342900">
              <a:buAutoNum type="alphaUcParenR"/>
            </a:pPr>
            <a:r>
              <a:rPr lang="en-US" dirty="0" smtClean="0"/>
              <a:t>LEGENDS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24944" y="4609367"/>
            <a:ext cx="2015947" cy="1384349"/>
          </a:xfrm>
          <a:custGeom>
            <a:avLst/>
            <a:gdLst>
              <a:gd name="connsiteX0" fmla="*/ 0 w 2015947"/>
              <a:gd name="connsiteY0" fmla="*/ 1384349 h 1384349"/>
              <a:gd name="connsiteX1" fmla="*/ 6719 w 2015947"/>
              <a:gd name="connsiteY1" fmla="*/ 1337313 h 1384349"/>
              <a:gd name="connsiteX2" fmla="*/ 13439 w 2015947"/>
              <a:gd name="connsiteY2" fmla="*/ 1202924 h 1384349"/>
              <a:gd name="connsiteX3" fmla="*/ 26879 w 2015947"/>
              <a:gd name="connsiteY3" fmla="*/ 1169327 h 1384349"/>
              <a:gd name="connsiteX4" fmla="*/ 33599 w 2015947"/>
              <a:gd name="connsiteY4" fmla="*/ 1102133 h 1384349"/>
              <a:gd name="connsiteX5" fmla="*/ 47038 w 2015947"/>
              <a:gd name="connsiteY5" fmla="*/ 1081975 h 1384349"/>
              <a:gd name="connsiteX6" fmla="*/ 80637 w 2015947"/>
              <a:gd name="connsiteY6" fmla="*/ 987903 h 1384349"/>
              <a:gd name="connsiteX7" fmla="*/ 127676 w 2015947"/>
              <a:gd name="connsiteY7" fmla="*/ 927429 h 1384349"/>
              <a:gd name="connsiteX8" fmla="*/ 161275 w 2015947"/>
              <a:gd name="connsiteY8" fmla="*/ 873673 h 1384349"/>
              <a:gd name="connsiteX9" fmla="*/ 181435 w 2015947"/>
              <a:gd name="connsiteY9" fmla="*/ 846796 h 1384349"/>
              <a:gd name="connsiteX10" fmla="*/ 194874 w 2015947"/>
              <a:gd name="connsiteY10" fmla="*/ 793040 h 1384349"/>
              <a:gd name="connsiteX11" fmla="*/ 221754 w 2015947"/>
              <a:gd name="connsiteY11" fmla="*/ 752724 h 1384349"/>
              <a:gd name="connsiteX12" fmla="*/ 255353 w 2015947"/>
              <a:gd name="connsiteY12" fmla="*/ 705688 h 1384349"/>
              <a:gd name="connsiteX13" fmla="*/ 268793 w 2015947"/>
              <a:gd name="connsiteY13" fmla="*/ 685530 h 1384349"/>
              <a:gd name="connsiteX14" fmla="*/ 288952 w 2015947"/>
              <a:gd name="connsiteY14" fmla="*/ 678810 h 1384349"/>
              <a:gd name="connsiteX15" fmla="*/ 383030 w 2015947"/>
              <a:gd name="connsiteY15" fmla="*/ 591458 h 1384349"/>
              <a:gd name="connsiteX16" fmla="*/ 423348 w 2015947"/>
              <a:gd name="connsiteY16" fmla="*/ 551142 h 1384349"/>
              <a:gd name="connsiteX17" fmla="*/ 463667 w 2015947"/>
              <a:gd name="connsiteY17" fmla="*/ 517544 h 1384349"/>
              <a:gd name="connsiteX18" fmla="*/ 497267 w 2015947"/>
              <a:gd name="connsiteY18" fmla="*/ 510825 h 1384349"/>
              <a:gd name="connsiteX19" fmla="*/ 537585 w 2015947"/>
              <a:gd name="connsiteY19" fmla="*/ 470509 h 1384349"/>
              <a:gd name="connsiteX20" fmla="*/ 557745 w 2015947"/>
              <a:gd name="connsiteY20" fmla="*/ 457070 h 1384349"/>
              <a:gd name="connsiteX21" fmla="*/ 598064 w 2015947"/>
              <a:gd name="connsiteY21" fmla="*/ 423473 h 1384349"/>
              <a:gd name="connsiteX22" fmla="*/ 651822 w 2015947"/>
              <a:gd name="connsiteY22" fmla="*/ 403314 h 1384349"/>
              <a:gd name="connsiteX23" fmla="*/ 678702 w 2015947"/>
              <a:gd name="connsiteY23" fmla="*/ 383156 h 1384349"/>
              <a:gd name="connsiteX24" fmla="*/ 719021 w 2015947"/>
              <a:gd name="connsiteY24" fmla="*/ 342840 h 1384349"/>
              <a:gd name="connsiteX25" fmla="*/ 739180 w 2015947"/>
              <a:gd name="connsiteY25" fmla="*/ 329401 h 1384349"/>
              <a:gd name="connsiteX26" fmla="*/ 759340 w 2015947"/>
              <a:gd name="connsiteY26" fmla="*/ 309243 h 1384349"/>
              <a:gd name="connsiteX27" fmla="*/ 799659 w 2015947"/>
              <a:gd name="connsiteY27" fmla="*/ 295804 h 1384349"/>
              <a:gd name="connsiteX28" fmla="*/ 813098 w 2015947"/>
              <a:gd name="connsiteY28" fmla="*/ 275646 h 1384349"/>
              <a:gd name="connsiteX29" fmla="*/ 873577 w 2015947"/>
              <a:gd name="connsiteY29" fmla="*/ 262207 h 1384349"/>
              <a:gd name="connsiteX30" fmla="*/ 934055 w 2015947"/>
              <a:gd name="connsiteY30" fmla="*/ 208451 h 1384349"/>
              <a:gd name="connsiteX31" fmla="*/ 960934 w 2015947"/>
              <a:gd name="connsiteY31" fmla="*/ 188293 h 1384349"/>
              <a:gd name="connsiteX32" fmla="*/ 1028133 w 2015947"/>
              <a:gd name="connsiteY32" fmla="*/ 147977 h 1384349"/>
              <a:gd name="connsiteX33" fmla="*/ 1088611 w 2015947"/>
              <a:gd name="connsiteY33" fmla="*/ 134538 h 1384349"/>
              <a:gd name="connsiteX34" fmla="*/ 1142370 w 2015947"/>
              <a:gd name="connsiteY34" fmla="*/ 127819 h 1384349"/>
              <a:gd name="connsiteX35" fmla="*/ 1290206 w 2015947"/>
              <a:gd name="connsiteY35" fmla="*/ 114380 h 1384349"/>
              <a:gd name="connsiteX36" fmla="*/ 1323805 w 2015947"/>
              <a:gd name="connsiteY36" fmla="*/ 100941 h 1384349"/>
              <a:gd name="connsiteX37" fmla="*/ 1364124 w 2015947"/>
              <a:gd name="connsiteY37" fmla="*/ 94221 h 1384349"/>
              <a:gd name="connsiteX38" fmla="*/ 1411163 w 2015947"/>
              <a:gd name="connsiteY38" fmla="*/ 80783 h 1384349"/>
              <a:gd name="connsiteX39" fmla="*/ 1451482 w 2015947"/>
              <a:gd name="connsiteY39" fmla="*/ 60624 h 1384349"/>
              <a:gd name="connsiteX40" fmla="*/ 1478361 w 2015947"/>
              <a:gd name="connsiteY40" fmla="*/ 47186 h 1384349"/>
              <a:gd name="connsiteX41" fmla="*/ 1693395 w 2015947"/>
              <a:gd name="connsiteY41" fmla="*/ 27027 h 1384349"/>
              <a:gd name="connsiteX42" fmla="*/ 1881550 w 2015947"/>
              <a:gd name="connsiteY42" fmla="*/ 13589 h 1384349"/>
              <a:gd name="connsiteX43" fmla="*/ 1955468 w 2015947"/>
              <a:gd name="connsiteY43" fmla="*/ 6869 h 1384349"/>
              <a:gd name="connsiteX44" fmla="*/ 2015947 w 2015947"/>
              <a:gd name="connsiteY44" fmla="*/ 150 h 13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015947" h="1384349">
                <a:moveTo>
                  <a:pt x="0" y="1384349"/>
                </a:moveTo>
                <a:cubicBezTo>
                  <a:pt x="2240" y="1368670"/>
                  <a:pt x="5549" y="1353108"/>
                  <a:pt x="6719" y="1337313"/>
                </a:cubicBezTo>
                <a:cubicBezTo>
                  <a:pt x="10032" y="1292583"/>
                  <a:pt x="8095" y="1247457"/>
                  <a:pt x="13439" y="1202924"/>
                </a:cubicBezTo>
                <a:cubicBezTo>
                  <a:pt x="14876" y="1190948"/>
                  <a:pt x="22399" y="1180526"/>
                  <a:pt x="26879" y="1169327"/>
                </a:cubicBezTo>
                <a:cubicBezTo>
                  <a:pt x="29119" y="1146929"/>
                  <a:pt x="28537" y="1124066"/>
                  <a:pt x="33599" y="1102133"/>
                </a:cubicBezTo>
                <a:cubicBezTo>
                  <a:pt x="35415" y="1094264"/>
                  <a:pt x="43932" y="1089429"/>
                  <a:pt x="47038" y="1081975"/>
                </a:cubicBezTo>
                <a:cubicBezTo>
                  <a:pt x="52177" y="1069642"/>
                  <a:pt x="69998" y="1007406"/>
                  <a:pt x="80637" y="987903"/>
                </a:cubicBezTo>
                <a:cubicBezTo>
                  <a:pt x="112816" y="928913"/>
                  <a:pt x="96080" y="965343"/>
                  <a:pt x="127676" y="927429"/>
                </a:cubicBezTo>
                <a:cubicBezTo>
                  <a:pt x="136030" y="917404"/>
                  <a:pt x="156901" y="880234"/>
                  <a:pt x="161275" y="873673"/>
                </a:cubicBezTo>
                <a:cubicBezTo>
                  <a:pt x="167488" y="864355"/>
                  <a:pt x="174715" y="855755"/>
                  <a:pt x="181435" y="846796"/>
                </a:cubicBezTo>
                <a:cubicBezTo>
                  <a:pt x="185915" y="828877"/>
                  <a:pt x="187598" y="810017"/>
                  <a:pt x="194874" y="793040"/>
                </a:cubicBezTo>
                <a:cubicBezTo>
                  <a:pt x="201237" y="778194"/>
                  <a:pt x="212794" y="766163"/>
                  <a:pt x="221754" y="752724"/>
                </a:cubicBezTo>
                <a:cubicBezTo>
                  <a:pt x="253436" y="705204"/>
                  <a:pt x="213663" y="764049"/>
                  <a:pt x="255353" y="705688"/>
                </a:cubicBezTo>
                <a:cubicBezTo>
                  <a:pt x="260047" y="699117"/>
                  <a:pt x="262487" y="690575"/>
                  <a:pt x="268793" y="685530"/>
                </a:cubicBezTo>
                <a:cubicBezTo>
                  <a:pt x="274324" y="681105"/>
                  <a:pt x="282232" y="681050"/>
                  <a:pt x="288952" y="678810"/>
                </a:cubicBezTo>
                <a:cubicBezTo>
                  <a:pt x="339603" y="594396"/>
                  <a:pt x="263986" y="710496"/>
                  <a:pt x="383030" y="591458"/>
                </a:cubicBezTo>
                <a:lnTo>
                  <a:pt x="423348" y="551142"/>
                </a:lnTo>
                <a:cubicBezTo>
                  <a:pt x="433805" y="540685"/>
                  <a:pt x="448699" y="523156"/>
                  <a:pt x="463667" y="517544"/>
                </a:cubicBezTo>
                <a:cubicBezTo>
                  <a:pt x="474362" y="513534"/>
                  <a:pt x="486067" y="513065"/>
                  <a:pt x="497267" y="510825"/>
                </a:cubicBezTo>
                <a:cubicBezTo>
                  <a:pt x="585117" y="444942"/>
                  <a:pt x="478627" y="529463"/>
                  <a:pt x="537585" y="470509"/>
                </a:cubicBezTo>
                <a:cubicBezTo>
                  <a:pt x="543296" y="464798"/>
                  <a:pt x="551540" y="462240"/>
                  <a:pt x="557745" y="457070"/>
                </a:cubicBezTo>
                <a:cubicBezTo>
                  <a:pt x="580041" y="438491"/>
                  <a:pt x="573034" y="435988"/>
                  <a:pt x="598064" y="423473"/>
                </a:cubicBezTo>
                <a:cubicBezTo>
                  <a:pt x="658424" y="393294"/>
                  <a:pt x="562673" y="452837"/>
                  <a:pt x="651822" y="403314"/>
                </a:cubicBezTo>
                <a:cubicBezTo>
                  <a:pt x="661612" y="397875"/>
                  <a:pt x="670377" y="390648"/>
                  <a:pt x="678702" y="383156"/>
                </a:cubicBezTo>
                <a:cubicBezTo>
                  <a:pt x="692829" y="370442"/>
                  <a:pt x="703207" y="353382"/>
                  <a:pt x="719021" y="342840"/>
                </a:cubicBezTo>
                <a:cubicBezTo>
                  <a:pt x="725741" y="338360"/>
                  <a:pt x="732976" y="334571"/>
                  <a:pt x="739180" y="329401"/>
                </a:cubicBezTo>
                <a:cubicBezTo>
                  <a:pt x="746481" y="323318"/>
                  <a:pt x="751033" y="313858"/>
                  <a:pt x="759340" y="309243"/>
                </a:cubicBezTo>
                <a:cubicBezTo>
                  <a:pt x="771724" y="302363"/>
                  <a:pt x="799659" y="295804"/>
                  <a:pt x="799659" y="295804"/>
                </a:cubicBezTo>
                <a:cubicBezTo>
                  <a:pt x="804139" y="289085"/>
                  <a:pt x="806792" y="280691"/>
                  <a:pt x="813098" y="275646"/>
                </a:cubicBezTo>
                <a:cubicBezTo>
                  <a:pt x="821806" y="268680"/>
                  <a:pt x="873161" y="262276"/>
                  <a:pt x="873577" y="262207"/>
                </a:cubicBezTo>
                <a:cubicBezTo>
                  <a:pt x="936613" y="214933"/>
                  <a:pt x="859322" y="274877"/>
                  <a:pt x="934055" y="208451"/>
                </a:cubicBezTo>
                <a:cubicBezTo>
                  <a:pt x="942426" y="201011"/>
                  <a:pt x="951759" y="194715"/>
                  <a:pt x="960934" y="188293"/>
                </a:cubicBezTo>
                <a:cubicBezTo>
                  <a:pt x="986079" y="170693"/>
                  <a:pt x="1001386" y="159440"/>
                  <a:pt x="1028133" y="147977"/>
                </a:cubicBezTo>
                <a:cubicBezTo>
                  <a:pt x="1048144" y="139401"/>
                  <a:pt x="1066454" y="137703"/>
                  <a:pt x="1088611" y="134538"/>
                </a:cubicBezTo>
                <a:cubicBezTo>
                  <a:pt x="1106489" y="131984"/>
                  <a:pt x="1124385" y="129454"/>
                  <a:pt x="1142370" y="127819"/>
                </a:cubicBezTo>
                <a:cubicBezTo>
                  <a:pt x="1318513" y="111807"/>
                  <a:pt x="1168458" y="129597"/>
                  <a:pt x="1290206" y="114380"/>
                </a:cubicBezTo>
                <a:cubicBezTo>
                  <a:pt x="1301406" y="109900"/>
                  <a:pt x="1312168" y="104115"/>
                  <a:pt x="1323805" y="100941"/>
                </a:cubicBezTo>
                <a:cubicBezTo>
                  <a:pt x="1336950" y="97356"/>
                  <a:pt x="1350764" y="96893"/>
                  <a:pt x="1364124" y="94221"/>
                </a:cubicBezTo>
                <a:cubicBezTo>
                  <a:pt x="1385219" y="90002"/>
                  <a:pt x="1391948" y="87187"/>
                  <a:pt x="1411163" y="80783"/>
                </a:cubicBezTo>
                <a:cubicBezTo>
                  <a:pt x="1449898" y="54960"/>
                  <a:pt x="1412537" y="77314"/>
                  <a:pt x="1451482" y="60624"/>
                </a:cubicBezTo>
                <a:cubicBezTo>
                  <a:pt x="1460689" y="56678"/>
                  <a:pt x="1468858" y="50353"/>
                  <a:pt x="1478361" y="47186"/>
                </a:cubicBezTo>
                <a:cubicBezTo>
                  <a:pt x="1554047" y="21959"/>
                  <a:pt x="1601842" y="30842"/>
                  <a:pt x="1693395" y="27027"/>
                </a:cubicBezTo>
                <a:cubicBezTo>
                  <a:pt x="1781557" y="9397"/>
                  <a:pt x="1697538" y="24413"/>
                  <a:pt x="1881550" y="13589"/>
                </a:cubicBezTo>
                <a:cubicBezTo>
                  <a:pt x="1906248" y="12136"/>
                  <a:pt x="1930829" y="9109"/>
                  <a:pt x="1955468" y="6869"/>
                </a:cubicBezTo>
                <a:cubicBezTo>
                  <a:pt x="1997853" y="-1607"/>
                  <a:pt x="1977646" y="150"/>
                  <a:pt x="2015947" y="1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850459" y="4454970"/>
            <a:ext cx="2041695" cy="1599220"/>
          </a:xfrm>
          <a:custGeom>
            <a:avLst/>
            <a:gdLst>
              <a:gd name="connsiteX0" fmla="*/ 0 w 2041695"/>
              <a:gd name="connsiteY0" fmla="*/ 1599220 h 1599220"/>
              <a:gd name="connsiteX1" fmla="*/ 20159 w 2041695"/>
              <a:gd name="connsiteY1" fmla="*/ 1424516 h 1599220"/>
              <a:gd name="connsiteX2" fmla="*/ 60478 w 2041695"/>
              <a:gd name="connsiteY2" fmla="*/ 1343883 h 1599220"/>
              <a:gd name="connsiteX3" fmla="*/ 73918 w 2041695"/>
              <a:gd name="connsiteY3" fmla="*/ 1317005 h 1599220"/>
              <a:gd name="connsiteX4" fmla="*/ 94077 w 2041695"/>
              <a:gd name="connsiteY4" fmla="*/ 1249811 h 1599220"/>
              <a:gd name="connsiteX5" fmla="*/ 120957 w 2041695"/>
              <a:gd name="connsiteY5" fmla="*/ 1196056 h 1599220"/>
              <a:gd name="connsiteX6" fmla="*/ 154556 w 2041695"/>
              <a:gd name="connsiteY6" fmla="*/ 1135581 h 1599220"/>
              <a:gd name="connsiteX7" fmla="*/ 174715 w 2041695"/>
              <a:gd name="connsiteY7" fmla="*/ 1115423 h 1599220"/>
              <a:gd name="connsiteX8" fmla="*/ 181435 w 2041695"/>
              <a:gd name="connsiteY8" fmla="*/ 1088545 h 1599220"/>
              <a:gd name="connsiteX9" fmla="*/ 201595 w 2041695"/>
              <a:gd name="connsiteY9" fmla="*/ 1068387 h 1599220"/>
              <a:gd name="connsiteX10" fmla="*/ 215034 w 2041695"/>
              <a:gd name="connsiteY10" fmla="*/ 1041509 h 1599220"/>
              <a:gd name="connsiteX11" fmla="*/ 235194 w 2041695"/>
              <a:gd name="connsiteY11" fmla="*/ 1021351 h 1599220"/>
              <a:gd name="connsiteX12" fmla="*/ 268793 w 2041695"/>
              <a:gd name="connsiteY12" fmla="*/ 967596 h 1599220"/>
              <a:gd name="connsiteX13" fmla="*/ 288952 w 2041695"/>
              <a:gd name="connsiteY13" fmla="*/ 947437 h 1599220"/>
              <a:gd name="connsiteX14" fmla="*/ 309112 w 2041695"/>
              <a:gd name="connsiteY14" fmla="*/ 913840 h 1599220"/>
              <a:gd name="connsiteX15" fmla="*/ 335991 w 2041695"/>
              <a:gd name="connsiteY15" fmla="*/ 880243 h 1599220"/>
              <a:gd name="connsiteX16" fmla="*/ 356151 w 2041695"/>
              <a:gd name="connsiteY16" fmla="*/ 846646 h 1599220"/>
              <a:gd name="connsiteX17" fmla="*/ 383030 w 2041695"/>
              <a:gd name="connsiteY17" fmla="*/ 826488 h 1599220"/>
              <a:gd name="connsiteX18" fmla="*/ 403189 w 2041695"/>
              <a:gd name="connsiteY18" fmla="*/ 806330 h 1599220"/>
              <a:gd name="connsiteX19" fmla="*/ 430069 w 2041695"/>
              <a:gd name="connsiteY19" fmla="*/ 759294 h 1599220"/>
              <a:gd name="connsiteX20" fmla="*/ 463668 w 2041695"/>
              <a:gd name="connsiteY20" fmla="*/ 712258 h 1599220"/>
              <a:gd name="connsiteX21" fmla="*/ 510707 w 2041695"/>
              <a:gd name="connsiteY21" fmla="*/ 671941 h 1599220"/>
              <a:gd name="connsiteX22" fmla="*/ 551025 w 2041695"/>
              <a:gd name="connsiteY22" fmla="*/ 624906 h 1599220"/>
              <a:gd name="connsiteX23" fmla="*/ 577905 w 2041695"/>
              <a:gd name="connsiteY23" fmla="*/ 577870 h 1599220"/>
              <a:gd name="connsiteX24" fmla="*/ 584625 w 2041695"/>
              <a:gd name="connsiteY24" fmla="*/ 544273 h 1599220"/>
              <a:gd name="connsiteX25" fmla="*/ 618224 w 2041695"/>
              <a:gd name="connsiteY25" fmla="*/ 503956 h 1599220"/>
              <a:gd name="connsiteX26" fmla="*/ 671982 w 2041695"/>
              <a:gd name="connsiteY26" fmla="*/ 450201 h 1599220"/>
              <a:gd name="connsiteX27" fmla="*/ 692142 w 2041695"/>
              <a:gd name="connsiteY27" fmla="*/ 430043 h 1599220"/>
              <a:gd name="connsiteX28" fmla="*/ 712301 w 2041695"/>
              <a:gd name="connsiteY28" fmla="*/ 416604 h 1599220"/>
              <a:gd name="connsiteX29" fmla="*/ 752620 w 2041695"/>
              <a:gd name="connsiteY29" fmla="*/ 389726 h 1599220"/>
              <a:gd name="connsiteX30" fmla="*/ 786219 w 2041695"/>
              <a:gd name="connsiteY30" fmla="*/ 342690 h 1599220"/>
              <a:gd name="connsiteX31" fmla="*/ 819818 w 2041695"/>
              <a:gd name="connsiteY31" fmla="*/ 309093 h 1599220"/>
              <a:gd name="connsiteX32" fmla="*/ 846698 w 2041695"/>
              <a:gd name="connsiteY32" fmla="*/ 288935 h 1599220"/>
              <a:gd name="connsiteX33" fmla="*/ 866857 w 2041695"/>
              <a:gd name="connsiteY33" fmla="*/ 268777 h 1599220"/>
              <a:gd name="connsiteX34" fmla="*/ 893736 w 2041695"/>
              <a:gd name="connsiteY34" fmla="*/ 255338 h 1599220"/>
              <a:gd name="connsiteX35" fmla="*/ 913896 w 2041695"/>
              <a:gd name="connsiteY35" fmla="*/ 241899 h 1599220"/>
              <a:gd name="connsiteX36" fmla="*/ 974374 w 2041695"/>
              <a:gd name="connsiteY36" fmla="*/ 201583 h 1599220"/>
              <a:gd name="connsiteX37" fmla="*/ 1021413 w 2041695"/>
              <a:gd name="connsiteY37" fmla="*/ 167986 h 1599220"/>
              <a:gd name="connsiteX38" fmla="*/ 1061732 w 2041695"/>
              <a:gd name="connsiteY38" fmla="*/ 154547 h 1599220"/>
              <a:gd name="connsiteX39" fmla="*/ 1102051 w 2041695"/>
              <a:gd name="connsiteY39" fmla="*/ 134388 h 1599220"/>
              <a:gd name="connsiteX40" fmla="*/ 1135650 w 2041695"/>
              <a:gd name="connsiteY40" fmla="*/ 114230 h 1599220"/>
              <a:gd name="connsiteX41" fmla="*/ 1196129 w 2041695"/>
              <a:gd name="connsiteY41" fmla="*/ 94072 h 1599220"/>
              <a:gd name="connsiteX42" fmla="*/ 1216288 w 2041695"/>
              <a:gd name="connsiteY42" fmla="*/ 87353 h 1599220"/>
              <a:gd name="connsiteX43" fmla="*/ 1290206 w 2041695"/>
              <a:gd name="connsiteY43" fmla="*/ 73914 h 1599220"/>
              <a:gd name="connsiteX44" fmla="*/ 1310366 w 2041695"/>
              <a:gd name="connsiteY44" fmla="*/ 67194 h 1599220"/>
              <a:gd name="connsiteX45" fmla="*/ 1357404 w 2041695"/>
              <a:gd name="connsiteY45" fmla="*/ 53756 h 1599220"/>
              <a:gd name="connsiteX46" fmla="*/ 1391003 w 2041695"/>
              <a:gd name="connsiteY46" fmla="*/ 40317 h 1599220"/>
              <a:gd name="connsiteX47" fmla="*/ 1498521 w 2041695"/>
              <a:gd name="connsiteY47" fmla="*/ 20158 h 1599220"/>
              <a:gd name="connsiteX48" fmla="*/ 1606038 w 2041695"/>
              <a:gd name="connsiteY48" fmla="*/ 0 h 1599220"/>
              <a:gd name="connsiteX49" fmla="*/ 1955469 w 2041695"/>
              <a:gd name="connsiteY49" fmla="*/ 6720 h 1599220"/>
              <a:gd name="connsiteX50" fmla="*/ 1989068 w 2041695"/>
              <a:gd name="connsiteY50" fmla="*/ 13439 h 159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41695" h="1599220">
                <a:moveTo>
                  <a:pt x="0" y="1599220"/>
                </a:moveTo>
                <a:cubicBezTo>
                  <a:pt x="6720" y="1540985"/>
                  <a:pt x="6648" y="1481559"/>
                  <a:pt x="20159" y="1424516"/>
                </a:cubicBezTo>
                <a:cubicBezTo>
                  <a:pt x="27085" y="1395275"/>
                  <a:pt x="47038" y="1370761"/>
                  <a:pt x="60478" y="1343883"/>
                </a:cubicBezTo>
                <a:cubicBezTo>
                  <a:pt x="64958" y="1334924"/>
                  <a:pt x="71488" y="1326723"/>
                  <a:pt x="73918" y="1317005"/>
                </a:cubicBezTo>
                <a:cubicBezTo>
                  <a:pt x="79807" y="1293451"/>
                  <a:pt x="84263" y="1272709"/>
                  <a:pt x="94077" y="1249811"/>
                </a:cubicBezTo>
                <a:cubicBezTo>
                  <a:pt x="101969" y="1231397"/>
                  <a:pt x="111997" y="1213974"/>
                  <a:pt x="120957" y="1196056"/>
                </a:cubicBezTo>
                <a:cubicBezTo>
                  <a:pt x="129540" y="1178891"/>
                  <a:pt x="140944" y="1151914"/>
                  <a:pt x="154556" y="1135581"/>
                </a:cubicBezTo>
                <a:cubicBezTo>
                  <a:pt x="160640" y="1128281"/>
                  <a:pt x="167995" y="1122142"/>
                  <a:pt x="174715" y="1115423"/>
                </a:cubicBezTo>
                <a:cubicBezTo>
                  <a:pt x="176955" y="1106464"/>
                  <a:pt x="176853" y="1096563"/>
                  <a:pt x="181435" y="1088545"/>
                </a:cubicBezTo>
                <a:cubicBezTo>
                  <a:pt x="186150" y="1080294"/>
                  <a:pt x="196071" y="1076120"/>
                  <a:pt x="201595" y="1068387"/>
                </a:cubicBezTo>
                <a:cubicBezTo>
                  <a:pt x="207417" y="1060236"/>
                  <a:pt x="209212" y="1049660"/>
                  <a:pt x="215034" y="1041509"/>
                </a:cubicBezTo>
                <a:cubicBezTo>
                  <a:pt x="220558" y="1033776"/>
                  <a:pt x="229492" y="1028953"/>
                  <a:pt x="235194" y="1021351"/>
                </a:cubicBezTo>
                <a:cubicBezTo>
                  <a:pt x="245051" y="1008209"/>
                  <a:pt x="257047" y="981690"/>
                  <a:pt x="268793" y="967596"/>
                </a:cubicBezTo>
                <a:cubicBezTo>
                  <a:pt x="274877" y="960296"/>
                  <a:pt x="283250" y="955039"/>
                  <a:pt x="288952" y="947437"/>
                </a:cubicBezTo>
                <a:cubicBezTo>
                  <a:pt x="296789" y="936989"/>
                  <a:pt x="301622" y="924539"/>
                  <a:pt x="309112" y="913840"/>
                </a:cubicBezTo>
                <a:cubicBezTo>
                  <a:pt x="317337" y="902091"/>
                  <a:pt x="327766" y="891992"/>
                  <a:pt x="335991" y="880243"/>
                </a:cubicBezTo>
                <a:cubicBezTo>
                  <a:pt x="343481" y="869544"/>
                  <a:pt x="347550" y="856475"/>
                  <a:pt x="356151" y="846646"/>
                </a:cubicBezTo>
                <a:cubicBezTo>
                  <a:pt x="363526" y="838218"/>
                  <a:pt x="374527" y="833776"/>
                  <a:pt x="383030" y="826488"/>
                </a:cubicBezTo>
                <a:cubicBezTo>
                  <a:pt x="390245" y="820304"/>
                  <a:pt x="396469" y="813049"/>
                  <a:pt x="403189" y="806330"/>
                </a:cubicBezTo>
                <a:cubicBezTo>
                  <a:pt x="414572" y="760800"/>
                  <a:pt x="400952" y="795688"/>
                  <a:pt x="430069" y="759294"/>
                </a:cubicBezTo>
                <a:cubicBezTo>
                  <a:pt x="442106" y="744249"/>
                  <a:pt x="451631" y="727303"/>
                  <a:pt x="463668" y="712258"/>
                </a:cubicBezTo>
                <a:cubicBezTo>
                  <a:pt x="477707" y="694710"/>
                  <a:pt x="492771" y="685392"/>
                  <a:pt x="510707" y="671941"/>
                </a:cubicBezTo>
                <a:cubicBezTo>
                  <a:pt x="560110" y="589606"/>
                  <a:pt x="504485" y="671443"/>
                  <a:pt x="551025" y="624906"/>
                </a:cubicBezTo>
                <a:cubicBezTo>
                  <a:pt x="560522" y="615410"/>
                  <a:pt x="572635" y="588409"/>
                  <a:pt x="577905" y="577870"/>
                </a:cubicBezTo>
                <a:cubicBezTo>
                  <a:pt x="580145" y="566671"/>
                  <a:pt x="579156" y="554299"/>
                  <a:pt x="584625" y="544273"/>
                </a:cubicBezTo>
                <a:cubicBezTo>
                  <a:pt x="593002" y="528915"/>
                  <a:pt x="607295" y="517616"/>
                  <a:pt x="618224" y="503956"/>
                </a:cubicBezTo>
                <a:cubicBezTo>
                  <a:pt x="659993" y="451747"/>
                  <a:pt x="612984" y="501820"/>
                  <a:pt x="671982" y="450201"/>
                </a:cubicBezTo>
                <a:cubicBezTo>
                  <a:pt x="679134" y="443944"/>
                  <a:pt x="684841" y="436126"/>
                  <a:pt x="692142" y="430043"/>
                </a:cubicBezTo>
                <a:cubicBezTo>
                  <a:pt x="698346" y="424873"/>
                  <a:pt x="706097" y="421774"/>
                  <a:pt x="712301" y="416604"/>
                </a:cubicBezTo>
                <a:cubicBezTo>
                  <a:pt x="745858" y="388641"/>
                  <a:pt x="717193" y="401536"/>
                  <a:pt x="752620" y="389726"/>
                </a:cubicBezTo>
                <a:cubicBezTo>
                  <a:pt x="762252" y="375280"/>
                  <a:pt x="775111" y="355186"/>
                  <a:pt x="786219" y="342690"/>
                </a:cubicBezTo>
                <a:cubicBezTo>
                  <a:pt x="796742" y="330853"/>
                  <a:pt x="807980" y="319615"/>
                  <a:pt x="819818" y="309093"/>
                </a:cubicBezTo>
                <a:cubicBezTo>
                  <a:pt x="828189" y="301653"/>
                  <a:pt x="838194" y="296223"/>
                  <a:pt x="846698" y="288935"/>
                </a:cubicBezTo>
                <a:cubicBezTo>
                  <a:pt x="853913" y="282751"/>
                  <a:pt x="859124" y="274300"/>
                  <a:pt x="866857" y="268777"/>
                </a:cubicBezTo>
                <a:cubicBezTo>
                  <a:pt x="875008" y="262955"/>
                  <a:pt x="885039" y="260308"/>
                  <a:pt x="893736" y="255338"/>
                </a:cubicBezTo>
                <a:cubicBezTo>
                  <a:pt x="900748" y="251331"/>
                  <a:pt x="907435" y="246745"/>
                  <a:pt x="913896" y="241899"/>
                </a:cubicBezTo>
                <a:cubicBezTo>
                  <a:pt x="1028745" y="155767"/>
                  <a:pt x="883383" y="258448"/>
                  <a:pt x="974374" y="201583"/>
                </a:cubicBezTo>
                <a:cubicBezTo>
                  <a:pt x="980488" y="197762"/>
                  <a:pt x="1011567" y="172362"/>
                  <a:pt x="1021413" y="167986"/>
                </a:cubicBezTo>
                <a:cubicBezTo>
                  <a:pt x="1034359" y="162233"/>
                  <a:pt x="1049061" y="160882"/>
                  <a:pt x="1061732" y="154547"/>
                </a:cubicBezTo>
                <a:cubicBezTo>
                  <a:pt x="1075172" y="147827"/>
                  <a:pt x="1088860" y="141583"/>
                  <a:pt x="1102051" y="134388"/>
                </a:cubicBezTo>
                <a:cubicBezTo>
                  <a:pt x="1113517" y="128134"/>
                  <a:pt x="1123645" y="119375"/>
                  <a:pt x="1135650" y="114230"/>
                </a:cubicBezTo>
                <a:cubicBezTo>
                  <a:pt x="1155182" y="105860"/>
                  <a:pt x="1175969" y="100791"/>
                  <a:pt x="1196129" y="94072"/>
                </a:cubicBezTo>
                <a:cubicBezTo>
                  <a:pt x="1202849" y="91832"/>
                  <a:pt x="1209342" y="88742"/>
                  <a:pt x="1216288" y="87353"/>
                </a:cubicBezTo>
                <a:cubicBezTo>
                  <a:pt x="1263247" y="77961"/>
                  <a:pt x="1238621" y="82510"/>
                  <a:pt x="1290206" y="73914"/>
                </a:cubicBezTo>
                <a:cubicBezTo>
                  <a:pt x="1296926" y="71674"/>
                  <a:pt x="1303555" y="69140"/>
                  <a:pt x="1310366" y="67194"/>
                </a:cubicBezTo>
                <a:cubicBezTo>
                  <a:pt x="1340020" y="58722"/>
                  <a:pt x="1331625" y="63422"/>
                  <a:pt x="1357404" y="53756"/>
                </a:cubicBezTo>
                <a:cubicBezTo>
                  <a:pt x="1368698" y="49521"/>
                  <a:pt x="1379348" y="43425"/>
                  <a:pt x="1391003" y="40317"/>
                </a:cubicBezTo>
                <a:cubicBezTo>
                  <a:pt x="1431432" y="29537"/>
                  <a:pt x="1459606" y="27454"/>
                  <a:pt x="1498521" y="20158"/>
                </a:cubicBezTo>
                <a:cubicBezTo>
                  <a:pt x="1627415" y="-4008"/>
                  <a:pt x="1514356" y="15281"/>
                  <a:pt x="1606038" y="0"/>
                </a:cubicBezTo>
                <a:lnTo>
                  <a:pt x="1955469" y="6720"/>
                </a:lnTo>
                <a:cubicBezTo>
                  <a:pt x="2158821" y="13982"/>
                  <a:pt x="1930837" y="13439"/>
                  <a:pt x="1989068" y="134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0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Primary and secondary succession</a:t>
            </a:r>
          </a:p>
          <a:p>
            <a:r>
              <a:rPr lang="en-US" dirty="0" smtClean="0"/>
              <a:t>Species abundance distribution – a graphical summary of diversity</a:t>
            </a:r>
          </a:p>
          <a:p>
            <a:r>
              <a:rPr lang="en-US" dirty="0" smtClean="0"/>
              <a:t>Climax community defined as a community with a stable species abundance distribution; the climax community is the endpoint of succession</a:t>
            </a:r>
          </a:p>
          <a:p>
            <a:r>
              <a:rPr lang="en-US" dirty="0" smtClean="0"/>
              <a:t>Succession </a:t>
            </a:r>
            <a:r>
              <a:rPr lang="en-US" dirty="0" smtClean="0"/>
              <a:t>and diversity</a:t>
            </a:r>
          </a:p>
          <a:p>
            <a:pPr lvl="1"/>
            <a:r>
              <a:rPr lang="en-US" dirty="0" smtClean="0"/>
              <a:t>Climax as a stable state</a:t>
            </a:r>
          </a:p>
          <a:p>
            <a:pPr lvl="1"/>
            <a:r>
              <a:rPr lang="en-US" dirty="0" smtClean="0"/>
              <a:t>Competitive replacement</a:t>
            </a:r>
          </a:p>
          <a:p>
            <a:r>
              <a:rPr lang="en-US" dirty="0" smtClean="0"/>
              <a:t>Disturbances create new opportunities for succession</a:t>
            </a:r>
          </a:p>
          <a:p>
            <a:pPr lvl="1"/>
            <a:r>
              <a:rPr lang="en-US" dirty="0" smtClean="0"/>
              <a:t>Species richness maximized at intermediate disturbance frequency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790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Quiz: replace [1]-[4] with words from relevant list to recreate the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sentence of today’s reading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“Succession </a:t>
            </a:r>
            <a:r>
              <a:rPr lang="en-US" dirty="0"/>
              <a:t>refers to a </a:t>
            </a:r>
            <a:r>
              <a:rPr lang="en-US" dirty="0" smtClean="0"/>
              <a:t>[1], [2] </a:t>
            </a:r>
            <a:r>
              <a:rPr lang="en-US" dirty="0"/>
              <a:t>change in </a:t>
            </a:r>
            <a:r>
              <a:rPr lang="en-US" dirty="0" smtClean="0"/>
              <a:t>[3] </a:t>
            </a:r>
            <a:r>
              <a:rPr lang="en-US" dirty="0"/>
              <a:t>structure over </a:t>
            </a:r>
            <a:r>
              <a:rPr lang="en-US" dirty="0" smtClean="0"/>
              <a:t>[4]”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4191000"/>
            <a:ext cx="1494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Directional</a:t>
            </a:r>
          </a:p>
          <a:p>
            <a:r>
              <a:rPr lang="en-US" dirty="0" smtClean="0"/>
              <a:t>Stochastic</a:t>
            </a:r>
          </a:p>
          <a:p>
            <a:r>
              <a:rPr lang="en-US" dirty="0" smtClean="0"/>
              <a:t>Unpredictable</a:t>
            </a:r>
          </a:p>
          <a:p>
            <a:r>
              <a:rPr lang="en-US" dirty="0" smtClean="0"/>
              <a:t>Random</a:t>
            </a:r>
          </a:p>
          <a:p>
            <a:r>
              <a:rPr lang="en-US" dirty="0"/>
              <a:t>P</a:t>
            </a:r>
            <a:r>
              <a:rPr lang="en-US" dirty="0" smtClean="0"/>
              <a:t>redictable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4191000"/>
            <a:ext cx="11828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</a:t>
            </a:r>
          </a:p>
          <a:p>
            <a:r>
              <a:rPr lang="en-US" dirty="0" smtClean="0"/>
              <a:t>Spatial</a:t>
            </a:r>
          </a:p>
          <a:p>
            <a:r>
              <a:rPr lang="en-US" dirty="0" smtClean="0"/>
              <a:t>Niche</a:t>
            </a:r>
          </a:p>
          <a:p>
            <a:r>
              <a:rPr lang="en-US" dirty="0" smtClean="0"/>
              <a:t>Community</a:t>
            </a:r>
          </a:p>
          <a:p>
            <a:r>
              <a:rPr lang="en-US" dirty="0" smtClean="0"/>
              <a:t>Physical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4191000"/>
            <a:ext cx="14712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</a:t>
            </a:r>
          </a:p>
          <a:p>
            <a:r>
              <a:rPr lang="en-US" dirty="0" smtClean="0"/>
              <a:t>Time</a:t>
            </a:r>
          </a:p>
          <a:p>
            <a:r>
              <a:rPr lang="en-US" dirty="0" smtClean="0"/>
              <a:t>Ecosystems</a:t>
            </a:r>
          </a:p>
          <a:p>
            <a:r>
              <a:rPr lang="en-US" dirty="0" smtClean="0"/>
              <a:t>Compensation</a:t>
            </a:r>
          </a:p>
          <a:p>
            <a:r>
              <a:rPr lang="en-US" dirty="0" smtClean="0"/>
              <a:t>Biomes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38862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38862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3886200"/>
            <a:ext cx="32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4191000"/>
            <a:ext cx="1494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Directional</a:t>
            </a:r>
          </a:p>
          <a:p>
            <a:r>
              <a:rPr lang="en-US" dirty="0" smtClean="0"/>
              <a:t>Stochastic</a:t>
            </a:r>
          </a:p>
          <a:p>
            <a:r>
              <a:rPr lang="en-US" dirty="0" smtClean="0"/>
              <a:t>Unpredictable</a:t>
            </a:r>
          </a:p>
          <a:p>
            <a:r>
              <a:rPr lang="en-US" dirty="0" smtClean="0"/>
              <a:t>Random</a:t>
            </a:r>
          </a:p>
          <a:p>
            <a:r>
              <a:rPr lang="en-US" dirty="0"/>
              <a:t>P</a:t>
            </a:r>
            <a:r>
              <a:rPr lang="en-US" dirty="0" smtClean="0"/>
              <a:t>redictable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38862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9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Latitudinal Diversity Gradients:</a:t>
            </a:r>
            <a:br>
              <a:rPr lang="en-US" dirty="0" smtClean="0"/>
            </a:br>
            <a:r>
              <a:rPr lang="en-US" dirty="0" smtClean="0"/>
              <a:t>Key </a:t>
            </a:r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Latitudinal </a:t>
            </a:r>
            <a:r>
              <a:rPr lang="en-US" b="1" dirty="0" smtClean="0"/>
              <a:t>diversity gradient </a:t>
            </a:r>
          </a:p>
          <a:p>
            <a:r>
              <a:rPr lang="en-US" dirty="0" smtClean="0"/>
              <a:t>Mid-domain effect</a:t>
            </a:r>
          </a:p>
          <a:p>
            <a:r>
              <a:rPr lang="en-US" dirty="0" smtClean="0"/>
              <a:t>Evolutionary hypotheses</a:t>
            </a:r>
          </a:p>
          <a:p>
            <a:r>
              <a:rPr lang="en-US" dirty="0" smtClean="0"/>
              <a:t>Abiotic hypotheses</a:t>
            </a:r>
          </a:p>
          <a:p>
            <a:r>
              <a:rPr lang="en-US" dirty="0" smtClean="0"/>
              <a:t>Biotic hypotheses</a:t>
            </a:r>
          </a:p>
          <a:p>
            <a:endParaRPr lang="en-US" dirty="0"/>
          </a:p>
        </p:txBody>
      </p:sp>
      <p:pic>
        <p:nvPicPr>
          <p:cNvPr id="4" name="Picture 3" descr="AA0392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923" y="3646724"/>
            <a:ext cx="2117608" cy="145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2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diversity, and is it even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Diversity: the number and variety of organisms in a specified geographic area</a:t>
            </a:r>
          </a:p>
          <a:p>
            <a:r>
              <a:rPr lang="en-US" dirty="0" smtClean="0"/>
              <a:t>Sources of diversity = unresolved problem</a:t>
            </a:r>
          </a:p>
          <a:p>
            <a:r>
              <a:rPr lang="en-US" dirty="0" smtClean="0"/>
              <a:t>Controversial relationship between species diversity and community attributes</a:t>
            </a:r>
          </a:p>
          <a:p>
            <a:r>
              <a:rPr lang="en-US" dirty="0" smtClean="0"/>
              <a:t>Variation in species diversity is complex</a:t>
            </a:r>
          </a:p>
          <a:p>
            <a:pPr lvl="1"/>
            <a:r>
              <a:rPr lang="en-US" dirty="0" smtClean="0"/>
              <a:t>Basis for some of the fundamental unsolved problems in community ecology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6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example: species diversity in mammals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98174" y="2550241"/>
            <a:ext cx="8014929" cy="3605827"/>
            <a:chOff x="457200" y="2525657"/>
            <a:chExt cx="8014929" cy="3605827"/>
          </a:xfrm>
        </p:grpSpPr>
        <p:grpSp>
          <p:nvGrpSpPr>
            <p:cNvPr id="6" name="Group 5"/>
            <p:cNvGrpSpPr/>
            <p:nvPr/>
          </p:nvGrpSpPr>
          <p:grpSpPr>
            <a:xfrm>
              <a:off x="457200" y="2525657"/>
              <a:ext cx="8014929" cy="3605827"/>
              <a:chOff x="457200" y="2714109"/>
              <a:chExt cx="8014929" cy="360582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57200" y="2771468"/>
                <a:ext cx="7002548" cy="351298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87187" y="2714109"/>
                <a:ext cx="784942" cy="3605827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703098" y="5788223"/>
              <a:ext cx="22071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Schipper</a:t>
              </a:r>
              <a:r>
                <a:rPr lang="en-US" sz="1400" dirty="0"/>
                <a:t> et al 2008 </a:t>
              </a:r>
              <a:r>
                <a:rPr lang="en-US" sz="1400" i="1" dirty="0"/>
                <a:t>Science</a:t>
              </a:r>
            </a:p>
          </p:txBody>
        </p:sp>
      </p:grpSp>
      <p:pic>
        <p:nvPicPr>
          <p:cNvPr id="9" name="Picture 8" descr="cheetah-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229" y="24582"/>
            <a:ext cx="1621775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6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Mid-domain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if species latitudinal ranges are random, we still expect to see more species if we ‘walked’ an equatorial transect (vs. a a more temperate one)</a:t>
            </a:r>
          </a:p>
          <a:p>
            <a:r>
              <a:rPr lang="en-US" dirty="0" smtClean="0"/>
              <a:t>A useful null model to </a:t>
            </a:r>
          </a:p>
          <a:p>
            <a:pPr marL="118857" indent="0">
              <a:buNone/>
            </a:pPr>
            <a:r>
              <a:rPr lang="en-US" dirty="0" smtClean="0"/>
              <a:t>    compare with</a:t>
            </a:r>
            <a:endParaRPr lang="en-US" dirty="0"/>
          </a:p>
        </p:txBody>
      </p:sp>
      <p:pic>
        <p:nvPicPr>
          <p:cNvPr id="4" name="Picture 3" descr="Screen Shot 2015-11-18 at 11.28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078" y="3384550"/>
            <a:ext cx="2421515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19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Several hypotheses have been proposed to explain latitudinal gradients in species diversity.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4343400" cy="38100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Evolutionary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Ecological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Climatic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Climatic predictability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Spatial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Stability of primary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Disturbance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Predation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828800"/>
            <a:ext cx="4073256" cy="252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494407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hypotheses are not mutually exclusive, and different factors may be interacting.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2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age of tropical habitats have allowed for more speciation over time.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Evolutionary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Ecological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predictability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Spatial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Stability of primary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Disturbance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Predation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524000"/>
            <a:ext cx="2590800" cy="400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8" t="7143" r="23671" b="2381"/>
          <a:stretch>
            <a:fillRect/>
          </a:stretch>
        </p:blipFill>
        <p:spPr bwMode="auto">
          <a:xfrm>
            <a:off x="7620000" y="5562600"/>
            <a:ext cx="10226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05400" y="19328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Modern Day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328826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6,000 yr BP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450746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21,000 yr BP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629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Tropical environments are more predictable, which allows for greater specialization of resources.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Evolutionary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Ecological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Climatic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Climatic predictability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Spatial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Stability of primary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Disturbance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Predation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241" y="2286000"/>
            <a:ext cx="332715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4800" y="64008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Currie (1991)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346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Greater competition and predation in the tropics allow  more species to coexist.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Evolutionary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Ecological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predictability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Spatial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Stability of primary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Disturbance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Predation</a:t>
            </a:r>
            <a:endParaRPr lang="en-US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4953000"/>
            <a:ext cx="1670049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143000"/>
            <a:ext cx="1271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7338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295400"/>
            <a:ext cx="1831549" cy="137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2362200"/>
            <a:ext cx="186343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5486400"/>
            <a:ext cx="17002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819400"/>
            <a:ext cx="183213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5334000"/>
            <a:ext cx="165509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4800" y="1371600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2514600"/>
            <a:ext cx="1742535" cy="130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19600" y="4800600"/>
            <a:ext cx="173736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6600" y="3886200"/>
            <a:ext cx="1676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127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Succession:</a:t>
            </a:r>
            <a:br>
              <a:rPr lang="en-US" dirty="0" smtClean="0"/>
            </a:br>
            <a:r>
              <a:rPr lang="en-US" dirty="0" smtClean="0"/>
              <a:t>Key </a:t>
            </a:r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Primary and secondary succession</a:t>
            </a:r>
          </a:p>
          <a:p>
            <a:r>
              <a:rPr lang="en-US" dirty="0" smtClean="0"/>
              <a:t>Species abundance distribution</a:t>
            </a:r>
          </a:p>
          <a:p>
            <a:r>
              <a:rPr lang="en-US" dirty="0" smtClean="0"/>
              <a:t>Climax community</a:t>
            </a:r>
          </a:p>
          <a:p>
            <a:r>
              <a:rPr lang="en-US" dirty="0" smtClean="0"/>
              <a:t>Succession </a:t>
            </a:r>
            <a:r>
              <a:rPr lang="en-US" dirty="0" smtClean="0"/>
              <a:t>and diversity</a:t>
            </a:r>
          </a:p>
          <a:p>
            <a:r>
              <a:rPr lang="en-US" dirty="0" smtClean="0"/>
              <a:t>Disturbance succession</a:t>
            </a:r>
          </a:p>
        </p:txBody>
      </p:sp>
    </p:spTree>
    <p:extLst>
      <p:ext uri="{BB962C8B-B14F-4D97-AF65-F5344CB8AC3E}">
        <p14:creationId xmlns:p14="http://schemas.microsoft.com/office/powerpoint/2010/main" val="360773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Disturbance is intermediate in the tropics compared with temperate regions, allowing for greater species diversity.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Evolutionary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Ecological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predictability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Spatial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Stability of primary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Disturbance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Predation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600200"/>
            <a:ext cx="30956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733800"/>
            <a:ext cx="2057400" cy="179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876800"/>
            <a:ext cx="2691558" cy="178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70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tropics contain a more extensive spatial matrix, which promotes higher species coexistence.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Evolutionary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Ecological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Climatic predictability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Spatial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Productivity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Stability of primary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Disturbance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Predation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295400"/>
            <a:ext cx="2047875" cy="260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114800"/>
            <a:ext cx="2190750" cy="251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29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 conservatism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tropics are more species rich, they may not ‘supply’ species elsewhere, since some species will be maladapted to temperate environments</a:t>
            </a:r>
            <a:endParaRPr lang="en-US" dirty="0"/>
          </a:p>
        </p:txBody>
      </p:sp>
      <p:pic>
        <p:nvPicPr>
          <p:cNvPr id="4" name="Picture 3" descr="Screen Shot 2015-11-18 at 11.3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3864620"/>
            <a:ext cx="5784850" cy="27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56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Latitudinal diversity gradient</a:t>
            </a:r>
          </a:p>
          <a:p>
            <a:pPr lvl="1"/>
            <a:r>
              <a:rPr lang="en-US" dirty="0" smtClean="0"/>
              <a:t>Mid-domain effect</a:t>
            </a:r>
          </a:p>
          <a:p>
            <a:pPr lvl="1"/>
            <a:r>
              <a:rPr lang="en-US" dirty="0" smtClean="0"/>
              <a:t>Evolutionary effects</a:t>
            </a:r>
          </a:p>
          <a:p>
            <a:pPr lvl="1"/>
            <a:r>
              <a:rPr lang="en-US" dirty="0" smtClean="0"/>
              <a:t>Abiotic processes</a:t>
            </a:r>
          </a:p>
          <a:p>
            <a:pPr lvl="1"/>
            <a:r>
              <a:rPr lang="en-US" dirty="0" smtClean="0"/>
              <a:t>Biotic processes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11076" y="4528829"/>
            <a:ext cx="4364145" cy="2001545"/>
            <a:chOff x="457200" y="2525657"/>
            <a:chExt cx="8014929" cy="3855410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" y="2525657"/>
              <a:ext cx="8014929" cy="3605827"/>
              <a:chOff x="457200" y="2714109"/>
              <a:chExt cx="8014929" cy="360582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7200" y="2771468"/>
                <a:ext cx="7002548" cy="351298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687187" y="2714109"/>
                <a:ext cx="784942" cy="3605827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4703098" y="5788222"/>
              <a:ext cx="339147" cy="592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976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origin of succession theory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342467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 descr="Cow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93315"/>
            <a:ext cx="2590800" cy="403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57330" y="184046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Book Antiqua" pitchFamily="18" charset="0"/>
              </a:rPr>
              <a:t>Henry Chandler Cowles</a:t>
            </a:r>
            <a:endParaRPr lang="en-US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-762000"/>
            <a:ext cx="4191000" cy="60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6082" name="Picture 2" descr="http://1.bp.blogspot.com/_yepxswKlo3I/S3mGZY60_kI/AAAAAAAAAUs/3Vc-Q4lmhuI/s320/du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495800"/>
            <a:ext cx="3276958" cy="218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http://www.aloj.us.es/carromzar/Donyana/VDfotos/VDAmmophila_arundinacea_Matalascany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457699"/>
            <a:ext cx="3425373" cy="224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28800" y="3547646"/>
            <a:ext cx="1965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Photo: Cowles (1899)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885093" y="381000"/>
            <a:ext cx="4599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succession by </a:t>
            </a:r>
            <a:r>
              <a:rPr lang="en-US" i="1" dirty="0" err="1" smtClean="0"/>
              <a:t>Ammophila</a:t>
            </a:r>
            <a:r>
              <a:rPr lang="en-US" i="1" dirty="0" smtClean="0"/>
              <a:t> </a:t>
            </a:r>
            <a:r>
              <a:rPr lang="en-US" i="1" dirty="0" err="1" smtClean="0"/>
              <a:t>breviligulata</a:t>
            </a:r>
            <a:endParaRPr lang="en-US" i="1" dirty="0" smtClean="0"/>
          </a:p>
          <a:p>
            <a:r>
              <a:rPr lang="en-US" dirty="0" smtClean="0"/>
              <a:t>Indiana Dunes,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9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" y="-533400"/>
            <a:ext cx="8991600" cy="8001000"/>
            <a:chOff x="152400" y="-533400"/>
            <a:chExt cx="8991600" cy="8001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28600"/>
              <a:ext cx="26670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048000"/>
              <a:ext cx="2792149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025" y="3276600"/>
              <a:ext cx="4752975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-533400"/>
              <a:ext cx="30480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6" name="TextBox 5"/>
            <p:cNvSpPr txBox="1"/>
            <p:nvPr/>
          </p:nvSpPr>
          <p:spPr>
            <a:xfrm>
              <a:off x="228600" y="381000"/>
              <a:ext cx="1949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Cowles (1899)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2400" y="1219200"/>
              <a:ext cx="824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Plate 3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18944" y="4050268"/>
              <a:ext cx="824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Plate 4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61944" y="381000"/>
              <a:ext cx="824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Plate 5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1944" y="3440668"/>
              <a:ext cx="824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Plate 6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8423" y="533400"/>
            <a:ext cx="8562548" cy="6084332"/>
            <a:chOff x="298423" y="533400"/>
            <a:chExt cx="8562548" cy="6084332"/>
          </a:xfrm>
        </p:grpSpPr>
        <p:sp>
          <p:nvSpPr>
            <p:cNvPr id="12" name="TextBox 11"/>
            <p:cNvSpPr txBox="1"/>
            <p:nvPr/>
          </p:nvSpPr>
          <p:spPr>
            <a:xfrm>
              <a:off x="304800" y="2895600"/>
              <a:ext cx="35877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Established </a:t>
              </a:r>
              <a:r>
                <a:rPr lang="en-US" i="1" dirty="0" err="1" smtClean="0"/>
                <a:t>Ammophila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breviligulata</a:t>
              </a:r>
              <a:endParaRPr lang="en-US" i="1" dirty="0" smtClean="0"/>
            </a:p>
            <a:p>
              <a:r>
                <a:rPr lang="en-US" dirty="0" smtClean="0"/>
                <a:t>(</a:t>
              </a:r>
              <a:r>
                <a:rPr lang="en-US" dirty="0" err="1" smtClean="0"/>
                <a:t>Marram</a:t>
              </a:r>
              <a:r>
                <a:rPr lang="en-US" dirty="0" smtClean="0"/>
                <a:t> grass)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423" y="5906869"/>
              <a:ext cx="17683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i="1" dirty="0" smtClean="0"/>
            </a:p>
            <a:p>
              <a:r>
                <a:rPr lang="en-US" i="1" dirty="0" err="1" smtClean="0"/>
                <a:t>Elymus</a:t>
              </a:r>
              <a:r>
                <a:rPr lang="en-US" dirty="0" smtClean="0"/>
                <a:t> (</a:t>
              </a:r>
              <a:r>
                <a:rPr lang="en-US" dirty="0" err="1" smtClean="0"/>
                <a:t>Wildrye</a:t>
              </a:r>
              <a:r>
                <a:rPr lang="en-US" dirty="0" smtClean="0"/>
                <a:t>)</a:t>
              </a:r>
            </a:p>
          </p:txBody>
        </p:sp>
        <p:pic>
          <p:nvPicPr>
            <p:cNvPr id="45058" name="Picture 2" descr="File:Elymus canadensi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38400" y="5305262"/>
              <a:ext cx="1762125" cy="11717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4" descr="http://www.aloj.us.es/carromzar/Donyana/VDfotos/VDAmmophila_arundinacea_Matalascanya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90800" y="1371600"/>
              <a:ext cx="1625600" cy="106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648200" y="2782669"/>
              <a:ext cx="2273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Populus</a:t>
              </a:r>
              <a:r>
                <a:rPr lang="en-US" i="1" dirty="0" smtClean="0"/>
                <a:t> </a:t>
              </a:r>
              <a:r>
                <a:rPr lang="en-US" dirty="0" smtClean="0"/>
                <a:t>(Cottonwood)</a:t>
              </a:r>
              <a:endParaRPr lang="en-US" dirty="0"/>
            </a:p>
          </p:txBody>
        </p:sp>
        <p:pic>
          <p:nvPicPr>
            <p:cNvPr id="45060" name="Picture 4" descr="http://www.extension.iastate.edu/pages/tree/cottonwoodl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86600" y="533400"/>
              <a:ext cx="1714500" cy="190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4800600" y="624840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Prunus</a:t>
              </a:r>
              <a:r>
                <a:rPr lang="en-US" dirty="0" smtClean="0"/>
                <a:t> and </a:t>
              </a:r>
              <a:r>
                <a:rPr lang="en-US" i="1" dirty="0" smtClean="0"/>
                <a:t>Salix</a:t>
              </a:r>
              <a:endParaRPr lang="en-US" i="1" dirty="0"/>
            </a:p>
          </p:txBody>
        </p:sp>
        <p:pic>
          <p:nvPicPr>
            <p:cNvPr id="45062" name="Picture 6" descr="http://upload.wikimedia.org/wikipedia/commons/thumb/0/0d/Amerikaanse_vogelkers_Prunus_serotina_closeup.jpg/240px-Amerikaanse_vogelkers_Prunus_serotina_closeup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800" y="4648200"/>
              <a:ext cx="1232116" cy="15144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064" name="Picture 8" descr="http://upload.wikimedia.org/wikipedia/commons/thumb/4/48/Pinus_strobus_trees.jpg/240px-Pinus_strobus_tree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20000" y="5105400"/>
              <a:ext cx="1240971" cy="1447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705556" y="4736068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Pinus</a:t>
              </a:r>
              <a:r>
                <a:rPr lang="en-US" i="1" dirty="0" smtClean="0"/>
                <a:t> </a:t>
              </a:r>
              <a:r>
                <a:rPr lang="en-US" dirty="0" smtClean="0"/>
                <a:t>spp.</a:t>
              </a:r>
              <a:endParaRPr lang="en-US" dirty="0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5715000" y="3733800"/>
              <a:ext cx="152400" cy="2286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6096000" y="3733800"/>
              <a:ext cx="152400" cy="2286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8458200" y="3505200"/>
              <a:ext cx="152400" cy="2286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8001000" y="3581400"/>
              <a:ext cx="152400" cy="2286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6324600" y="3657600"/>
              <a:ext cx="152400" cy="2286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29400" y="3429000"/>
              <a:ext cx="1208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Coniferous trees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489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743" y="2209800"/>
            <a:ext cx="5442857" cy="38100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we see this progression?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3429000"/>
            <a:ext cx="9144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3429000" y="4343400"/>
            <a:ext cx="685800" cy="5334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0" name="Picture 6" descr="http://www.tedvillaire.com/wp-content/uploads/2009/04/pine-tr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438400"/>
            <a:ext cx="314325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4114800" y="4953000"/>
            <a:ext cx="13716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img.wendmag.com/uploads/2009/10/Indiana-Dunes-National-Lakesho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81000" y="6324600"/>
            <a:ext cx="29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Answer: Ecological Succession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Definitions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600200"/>
            <a:ext cx="70104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Succession (def) – </a:t>
            </a:r>
            <a:r>
              <a:rPr lang="en-US" sz="2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Predictable (directional) change in the composition (species abundance distribution) of an ecological community over time (e.g., A → B→ C)</a:t>
            </a:r>
            <a:endParaRPr lang="en-US" sz="20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0"/>
            <a:ext cx="6858000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Primary succession (def) – 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Colonization of new substrate by vegetation (e.g., A → B)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3849469"/>
            <a:ext cx="6858000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Secondary succession (def) – 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Replacement of early </a:t>
            </a:r>
            <a:r>
              <a:rPr lang="en-US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successional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vegetation by other species (particularly woody plants) (e.g., B → C)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5410200"/>
            <a:ext cx="6858000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Cyclic succession (def) – 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Periodic succession in plant communities</a:t>
            </a:r>
          </a:p>
          <a:p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(e.g., A → B→ C→A); communities with cyclic succession do not have a climax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4611469"/>
            <a:ext cx="6858000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Climax community (def) – 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 stable species abundance distribution, the end point of succession (i.e., state C)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6400800"/>
            <a:ext cx="748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explains the directionality of succession, ending in a climax community?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succession?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To answer this question we need another concept – </a:t>
            </a:r>
            <a:r>
              <a:rPr lang="en-US" i="1" dirty="0" smtClean="0"/>
              <a:t>the species abundance distribution</a:t>
            </a:r>
            <a:endParaRPr lang="en-US" i="1" dirty="0"/>
          </a:p>
        </p:txBody>
      </p:sp>
      <p:pic>
        <p:nvPicPr>
          <p:cNvPr id="4" name="Picture 3" descr="species.abundance.WS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870200"/>
            <a:ext cx="3862387" cy="38623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24400" y="4038600"/>
            <a:ext cx="4150675" cy="2236381"/>
            <a:chOff x="4419600" y="3886200"/>
            <a:chExt cx="4150675" cy="2236381"/>
          </a:xfrm>
        </p:grpSpPr>
        <p:pic>
          <p:nvPicPr>
            <p:cNvPr id="5" name="Picture 4" descr="species.abundance.theory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00" y="3886200"/>
              <a:ext cx="4150675" cy="2236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38800" y="4067145"/>
              <a:ext cx="80823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Whittaker (1970)</a:t>
              </a:r>
              <a:endParaRPr lang="en-US" sz="7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73765" y="4067145"/>
              <a:ext cx="80182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err="1" smtClean="0"/>
                <a:t>Magurran</a:t>
              </a:r>
              <a:r>
                <a:rPr lang="en-US" sz="700" dirty="0" smtClean="0"/>
                <a:t> (1988)</a:t>
              </a:r>
              <a:endParaRPr lang="en-US" sz="7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76800" y="2971800"/>
            <a:ext cx="3962400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Species evenness (def.) – </a:t>
            </a:r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Relative distribution of species in a community; the opposite of concentration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356229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Logarithmic</a:t>
            </a:r>
          </a:p>
          <a:p>
            <a:pPr algn="ctr"/>
            <a:r>
              <a:rPr lang="en-US" sz="1000" dirty="0" smtClean="0"/>
              <a:t>scale</a:t>
            </a:r>
            <a:endParaRPr lang="en-US" sz="1000" dirty="0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381000" y="4114800"/>
            <a:ext cx="381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2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4535</TotalTime>
  <Words>1170</Words>
  <Application>Microsoft Macintosh PowerPoint</Application>
  <PresentationFormat>On-screen Show (4:3)</PresentationFormat>
  <Paragraphs>227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Module</vt:lpstr>
      <vt:lpstr>Black</vt:lpstr>
      <vt:lpstr>Changing biodiversity in space and time: Succession and latitudinal gradients</vt:lpstr>
      <vt:lpstr>Quiz</vt:lpstr>
      <vt:lpstr>Succession: Key concepts</vt:lpstr>
      <vt:lpstr>The origin of succession theory</vt:lpstr>
      <vt:lpstr>PowerPoint Presentation</vt:lpstr>
      <vt:lpstr>PowerPoint Presentation</vt:lpstr>
      <vt:lpstr>Why do we see this progression?</vt:lpstr>
      <vt:lpstr>Key Definitions</vt:lpstr>
      <vt:lpstr>What is succession?</vt:lpstr>
      <vt:lpstr>Evenness Across a Successional Gradient at Wilderness State Park</vt:lpstr>
      <vt:lpstr>Species Richness Across a Successional Gradient at Wilderness State Park</vt:lpstr>
      <vt:lpstr>Tilman’s resource-ratio hypothesis</vt:lpstr>
      <vt:lpstr>Light competition in the understory</vt:lpstr>
      <vt:lpstr>Succession and Ecosystem Processes</vt:lpstr>
      <vt:lpstr>Disturbances create new opportunities</vt:lpstr>
      <vt:lpstr>Hypothetical progression following disturbance</vt:lpstr>
      <vt:lpstr>Experiments on mini-successions – effect of gap size</vt:lpstr>
      <vt:lpstr>Intermediate disturbance</vt:lpstr>
      <vt:lpstr>Support for intermediate disturbance hypothesis</vt:lpstr>
      <vt:lpstr>Summary</vt:lpstr>
      <vt:lpstr>Quiz: replace [1]-[4] with words from relevant list to recreate the 1st sentence of today’s reading</vt:lpstr>
      <vt:lpstr>Latitudinal Diversity Gradients: Key concepts</vt:lpstr>
      <vt:lpstr>What is diversity, and is it even important?</vt:lpstr>
      <vt:lpstr>Global diversity</vt:lpstr>
      <vt:lpstr>Mid-domain effect</vt:lpstr>
      <vt:lpstr>Several hypotheses have been proposed to explain latitudinal gradients in species diversity.</vt:lpstr>
      <vt:lpstr>The age of tropical habitats have allowed for more speciation over time.</vt:lpstr>
      <vt:lpstr>Tropical environments are more predictable, which allows for greater specialization of resources.</vt:lpstr>
      <vt:lpstr>Greater competition and predation in the tropics allow  more species to coexist.</vt:lpstr>
      <vt:lpstr>Disturbance is intermediate in the tropics compared with temperate regions, allowing for greater species diversity.</vt:lpstr>
      <vt:lpstr>The tropics contain a more extensive spatial matrix, which promotes higher species coexistence.</vt:lpstr>
      <vt:lpstr>Niche conservatism</vt:lpstr>
      <vt:lpstr>Summary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 Huang</dc:creator>
  <cp:lastModifiedBy>Andrew Park</cp:lastModifiedBy>
  <cp:revision>247</cp:revision>
  <cp:lastPrinted>2015-12-02T13:48:37Z</cp:lastPrinted>
  <dcterms:created xsi:type="dcterms:W3CDTF">2011-10-30T15:38:58Z</dcterms:created>
  <dcterms:modified xsi:type="dcterms:W3CDTF">2016-11-08T18:18:43Z</dcterms:modified>
</cp:coreProperties>
</file>